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2"/>
  </p:notesMasterIdLst>
  <p:sldIdLst>
    <p:sldId id="274" r:id="rId2"/>
    <p:sldId id="534" r:id="rId3"/>
    <p:sldId id="746" r:id="rId4"/>
    <p:sldId id="307" r:id="rId5"/>
    <p:sldId id="308" r:id="rId6"/>
    <p:sldId id="745" r:id="rId7"/>
    <p:sldId id="499" r:id="rId8"/>
    <p:sldId id="728" r:id="rId9"/>
    <p:sldId id="278" r:id="rId10"/>
    <p:sldId id="503" r:id="rId11"/>
    <p:sldId id="322" r:id="rId12"/>
    <p:sldId id="519" r:id="rId13"/>
    <p:sldId id="725" r:id="rId14"/>
    <p:sldId id="291" r:id="rId15"/>
    <p:sldId id="323" r:id="rId16"/>
    <p:sldId id="293" r:id="rId17"/>
    <p:sldId id="283" r:id="rId18"/>
    <p:sldId id="284" r:id="rId19"/>
    <p:sldId id="729" r:id="rId20"/>
    <p:sldId id="741" r:id="rId21"/>
    <p:sldId id="296" r:id="rId22"/>
    <p:sldId id="297" r:id="rId23"/>
    <p:sldId id="295" r:id="rId24"/>
    <p:sldId id="298" r:id="rId25"/>
    <p:sldId id="299" r:id="rId26"/>
    <p:sldId id="302" r:id="rId27"/>
    <p:sldId id="303" r:id="rId28"/>
    <p:sldId id="521" r:id="rId29"/>
    <p:sldId id="304" r:id="rId30"/>
    <p:sldId id="730" r:id="rId31"/>
    <p:sldId id="312" r:id="rId32"/>
    <p:sldId id="316" r:id="rId33"/>
    <p:sldId id="317" r:id="rId34"/>
    <p:sldId id="318" r:id="rId35"/>
    <p:sldId id="319" r:id="rId36"/>
    <p:sldId id="460" r:id="rId37"/>
    <p:sldId id="320" r:id="rId38"/>
    <p:sldId id="747" r:id="rId39"/>
    <p:sldId id="305" r:id="rId40"/>
    <p:sldId id="748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59AB4BC5-31D7-1448-9F5A-FDB533F59253}">
          <p14:sldIdLst>
            <p14:sldId id="274"/>
            <p14:sldId id="534"/>
            <p14:sldId id="746"/>
            <p14:sldId id="307"/>
            <p14:sldId id="308"/>
            <p14:sldId id="745"/>
            <p14:sldId id="499"/>
            <p14:sldId id="728"/>
            <p14:sldId id="278"/>
            <p14:sldId id="503"/>
            <p14:sldId id="322"/>
            <p14:sldId id="519"/>
            <p14:sldId id="725"/>
            <p14:sldId id="291"/>
            <p14:sldId id="323"/>
            <p14:sldId id="293"/>
            <p14:sldId id="283"/>
            <p14:sldId id="284"/>
            <p14:sldId id="729"/>
            <p14:sldId id="741"/>
            <p14:sldId id="296"/>
            <p14:sldId id="297"/>
            <p14:sldId id="295"/>
            <p14:sldId id="298"/>
            <p14:sldId id="299"/>
            <p14:sldId id="302"/>
            <p14:sldId id="303"/>
            <p14:sldId id="521"/>
            <p14:sldId id="304"/>
            <p14:sldId id="730"/>
            <p14:sldId id="312"/>
            <p14:sldId id="316"/>
            <p14:sldId id="317"/>
            <p14:sldId id="318"/>
            <p14:sldId id="319"/>
            <p14:sldId id="460"/>
            <p14:sldId id="320"/>
            <p14:sldId id="747"/>
            <p14:sldId id="305"/>
            <p14:sldId id="74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37FF"/>
    <a:srgbClr val="FAEAB0"/>
    <a:srgbClr val="68DA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68"/>
    <p:restoredTop sz="87750" autoAdjust="0"/>
  </p:normalViewPr>
  <p:slideViewPr>
    <p:cSldViewPr snapToGrid="0" snapToObjects="1">
      <p:cViewPr varScale="1">
        <p:scale>
          <a:sx n="104" d="100"/>
          <a:sy n="104" d="100"/>
        </p:scale>
        <p:origin x="216" y="4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0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7DAA60-89DD-494F-9B1A-0FF1769F8071}" type="datetimeFigureOut">
              <a:t>7/13/18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2EE736-DBD0-5441-A776-0DCF72EA01A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159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 you for the opportunity to be here.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2EE736-DBD0-5441-A776-0DCF72EA01A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9506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Shape 52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Shape 5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68410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Google knowledge graph – common knowledge, high redundancy, possibly crowdsourcing  (visual: question answering</a:t>
            </a:r>
            <a:r>
              <a:rPr lang="en-US" baseline="0"/>
              <a:t> via Google)</a:t>
            </a:r>
          </a:p>
          <a:p>
            <a:endParaRPr lang="en-US" baseline="0"/>
          </a:p>
          <a:p>
            <a:endParaRPr lang="en-US" baseline="0"/>
          </a:p>
          <a:p>
            <a:r>
              <a:rPr lang="en-US" baseline="0"/>
              <a:t>Text features:</a:t>
            </a:r>
          </a:p>
          <a:p>
            <a:r>
              <a:rPr lang="en-US" baseline="0"/>
              <a:t>presence of ontology terms</a:t>
            </a:r>
          </a:p>
          <a:p>
            <a:r>
              <a:rPr lang="en-US" baseline="0"/>
              <a:t>sibling of ontology term</a:t>
            </a:r>
          </a:p>
          <a:p>
            <a:endParaRPr lang="en-US"/>
          </a:p>
          <a:p>
            <a:r>
              <a:rPr lang="en-US"/>
              <a:t>Expression features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2EE736-DBD0-5441-A776-0DCF72EA01AC}" type="slidenum"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3274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Shape 5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Shape 5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31590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Shape 4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97542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Shape 42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Shape 4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38544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Shape 6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4" name="Shape 6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63720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Shape 6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0" name="Shape 6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9661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Shape 61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7" name="Shape 6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61156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Shape 6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7" name="Shape 6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47527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Shape 66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9" name="Shape 6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URSA - 15k labeled samples</a:t>
            </a:r>
            <a:endParaRPr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Dist.sup</a:t>
            </a:r>
            <a:r>
              <a:rPr lang="en" dirty="0"/>
              <a:t> - 110k samples</a:t>
            </a:r>
            <a:endParaRPr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co-EM - 15k labeled + the rest of unlabeled</a:t>
            </a:r>
            <a:endParaRPr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EZLearn</a:t>
            </a:r>
            <a:r>
              <a:rPr lang="en" dirty="0"/>
              <a:t> - no labeled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127632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I’d like to talk to you today about some very recent work we’ve been doing across machine learning, data management, and domain science, but I want to start by giving some background about my interests.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2EE736-DBD0-5441-A776-0DCF72EA01A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7589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Shape 7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5" name="Shape 7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59878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Shape 71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Shape 7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94592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Shape 7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3" name="Shape 7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70172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Shape 8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7" name="Shape 8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16618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Shape 8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2" name="Shape 8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78814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Shape 8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0" name="Shape 8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Time to solve all 223 claims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6417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Shape 8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8" name="Shape 8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63409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Shape 9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5" name="Shape 9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53073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Shape 91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3" name="Shape 9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16165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Shape 75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Shape 7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Generalizatoin 2 - people who “cleansed” with antiseptic wipe were less likely to agree to volunteer to help someone (40% of those who cleansed agreed vs 70% of those who didn’t).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61919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Shape 7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Shape 7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Some fields that are relatively new to </a:t>
            </a:r>
            <a:r>
              <a:rPr lang="en" dirty="0" err="1"/>
              <a:t>quanti</a:t>
            </a:r>
            <a:r>
              <a:rPr lang="en-US" dirty="0"/>
              <a:t>t</a:t>
            </a:r>
            <a:r>
              <a:rPr lang="en" dirty="0" err="1"/>
              <a:t>ative</a:t>
            </a:r>
            <a:r>
              <a:rPr lang="en" dirty="0"/>
              <a:t> methods are perhaps most vulnerable to 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People who “cleansed” with antiseptic wipe were less likely to agree to volunteer to help someone (40% of those who cleansed agreed vs 70% of those who didn’t).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844987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Shape 7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0" name="Shape 7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493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Shape 75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Shape 7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Generalizatoin 2 - people who “cleansed” with antiseptic wipe were less likely to agree to volunteer to help someone (40% of those who cleansed agreed vs 70% of those who didn’t).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07609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good news is that there has been some success in aggregating data in public repositories.  Funding agencies and journals have partnered to make it a requirement that data (and sometimes code) be published online alongside the paper.</a:t>
            </a:r>
          </a:p>
          <a:p>
            <a:endParaRPr lang="en-US" dirty="0"/>
          </a:p>
          <a:p>
            <a:r>
              <a:rPr lang="en-US" dirty="0"/>
              <a:t>But there have been some spectacular failures in this space as well.  </a:t>
            </a:r>
            <a:r>
              <a:rPr lang="en-US" dirty="0" err="1"/>
              <a:t>CaBIG</a:t>
            </a:r>
            <a:r>
              <a:rPr lang="en-US" dirty="0"/>
              <a:t> was an attempt to standardize and organize all cancer research data, to the tune of $350M of NIH money, but the project was killed before there was any significant amount of data – in the autopsy papers that have come out, there’s an argument that it was too restrictive – too hard to get data in, too hard t </a:t>
            </a:r>
            <a:r>
              <a:rPr lang="en-US" dirty="0" err="1"/>
              <a:t>oget</a:t>
            </a:r>
            <a:r>
              <a:rPr lang="en-US" dirty="0"/>
              <a:t> data out.</a:t>
            </a:r>
          </a:p>
          <a:p>
            <a:endParaRPr lang="en-US" dirty="0"/>
          </a:p>
          <a:p>
            <a:r>
              <a:rPr lang="en-US" dirty="0"/>
              <a:t>Meanwhile, very loosely structured repositories like </a:t>
            </a:r>
            <a:r>
              <a:rPr lang="en-US" dirty="0" err="1"/>
              <a:t>figshare</a:t>
            </a:r>
            <a:r>
              <a:rPr lang="en-US" dirty="0"/>
              <a:t> are doing pretty well.  Many other successful repositories exist in particular domains.</a:t>
            </a:r>
          </a:p>
          <a:p>
            <a:endParaRPr lang="en-US" dirty="0"/>
          </a:p>
          <a:p>
            <a:r>
              <a:rPr lang="en-US" dirty="0"/>
              <a:t>So we have a situation where reproducibility is a big problem but there are big pools of data available, linked to papers.  SO that’s an opportunity for a different approach</a:t>
            </a:r>
          </a:p>
          <a:p>
            <a:endParaRPr lang="en-US" dirty="0"/>
          </a:p>
          <a:p>
            <a:r>
              <a:rPr lang="en-US" dirty="0" err="1"/>
              <a:t>Figshare</a:t>
            </a:r>
            <a:r>
              <a:rPr lang="en-US" dirty="0"/>
              <a:t>: 800,000 uploads,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2EE736-DBD0-5441-A776-0DCF72EA01A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5377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Google knowledge graph</a:t>
            </a:r>
          </a:p>
          <a:p>
            <a:endParaRPr lang="en-US"/>
          </a:p>
          <a:p>
            <a:r>
              <a:rPr lang="en-US"/>
              <a:t>Specialized Ontologies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2EE736-DBD0-5441-A776-0DCF72EA01AC}" type="slidenum"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5783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Shape 3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Explain Precision/Recall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631414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Shape 2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 non-trivial problem, the image is an easiest case</a:t>
            </a:r>
          </a:p>
        </p:txBody>
      </p:sp>
    </p:spTree>
    <p:extLst>
      <p:ext uri="{BB962C8B-B14F-4D97-AF65-F5344CB8AC3E}">
        <p14:creationId xmlns:p14="http://schemas.microsoft.com/office/powerpoint/2010/main" val="1102232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"HeLa", "K562", "MCF-7" and "brain tumor”</a:t>
            </a:r>
          </a:p>
          <a:p>
            <a:endParaRPr lang="en-US"/>
          </a:p>
          <a:p>
            <a:r>
              <a:rPr lang="en-US"/>
              <a:t>PCA</a:t>
            </a:r>
            <a:r>
              <a:rPr lang="en-US" baseline="0"/>
              <a:t> on expression values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2EE736-DBD0-5441-A776-0DCF72EA01AC}" type="slidenum"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882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 flip="none" rotWithShape="1">
          <a:gsLst>
            <a:gs pos="0">
              <a:schemeClr val="bg1">
                <a:lumMod val="85000"/>
              </a:schemeClr>
            </a:gs>
            <a:gs pos="40000">
              <a:schemeClr val="bg1">
                <a:lumMod val="85000"/>
              </a:schemeClr>
            </a:gs>
            <a:gs pos="100000">
              <a:schemeClr val="bg1">
                <a:lumMod val="75000"/>
              </a:schemeClr>
            </a:gs>
          </a:gsLst>
          <a:lin ang="1134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684412_high_Purpl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9275B">
              <a:alpha val="5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9" tIns="45700" rIns="91399" bIns="45700" anchor="ctr"/>
          <a:lstStyle/>
          <a:p>
            <a:pPr algn="ctr" defTabSz="45699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5" y="0"/>
            <a:ext cx="171450" cy="6858000"/>
          </a:xfrm>
          <a:prstGeom prst="rect">
            <a:avLst/>
          </a:prstGeom>
          <a:solidFill>
            <a:srgbClr val="39275B">
              <a:alpha val="8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9" tIns="45700" rIns="91399" bIns="45700" anchor="ctr"/>
          <a:lstStyle/>
          <a:p>
            <a:pPr algn="ctr" defTabSz="45699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7" descr="UW.Wordmark_ctr_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5" y="352425"/>
            <a:ext cx="2551113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5" y="180975"/>
            <a:ext cx="576263" cy="457200"/>
          </a:xfrm>
          <a:prstGeom prst="rect">
            <a:avLst/>
          </a:prstGeom>
          <a:solidFill>
            <a:srgbClr val="39275B"/>
          </a:solidFill>
          <a:ln>
            <a:noFill/>
          </a:ln>
          <a:effectLst>
            <a:outerShdw blurRad="38100" dist="38100" dir="3600000" algn="br">
              <a:srgbClr val="000000">
                <a:alpha val="1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9" tIns="45700" rIns="91399" bIns="45700" anchor="ctr"/>
          <a:lstStyle/>
          <a:p>
            <a:pPr algn="ctr" defTabSz="45699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Picture 8" descr="UW_W-Logo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8" y="295275"/>
            <a:ext cx="33813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8486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97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6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9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9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356355"/>
            <a:ext cx="2133600" cy="3651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6284D85-FEAC-6D4D-ADD9-3BD8F167427A}" type="datetime1">
              <a:rPr lang="en-US" smtClean="0"/>
              <a:pPr/>
              <a:t>7/13/18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62300" y="6356355"/>
            <a:ext cx="2895600" cy="3651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/>
              <a:t>Bill Howe, UW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00800" y="6356355"/>
            <a:ext cx="2133600" cy="3651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92883AC-E72C-294B-86D2-A63D5043FD8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9479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76400"/>
            <a:ext cx="8229600" cy="4449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A000AE5-584D-C440-9AD8-C8FC349C2170}" type="datetime1">
              <a:rPr lang="en-US" smtClean="0"/>
              <a:pPr/>
              <a:t>7/13/18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Bill Howe, UW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C2025F-BD38-A44C-A022-81B9B849CBB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553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62000"/>
            <a:ext cx="2057400" cy="5364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62000"/>
            <a:ext cx="6019800" cy="5364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8C3D354-CDAA-004A-BBB7-92BEBA53B5C0}" type="datetime1">
              <a:rPr lang="en-US" smtClean="0"/>
              <a:pPr/>
              <a:t>7/13/18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Bill Howe, UW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1648DF-5E37-9E4E-8E74-0E0631D04E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1071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6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669726" y="1821661"/>
            <a:ext cx="3750469" cy="4420195"/>
          </a:xfrm>
          <a:prstGeom prst="rect">
            <a:avLst/>
          </a:prstGeom>
        </p:spPr>
        <p:txBody>
          <a:bodyPr/>
          <a:lstStyle>
            <a:lvl1pPr marL="240985" indent="-240985">
              <a:spcBef>
                <a:spcPts val="2247"/>
              </a:spcBef>
              <a:defRPr sz="2000"/>
            </a:lvl1pPr>
            <a:lvl2pPr marL="481971" indent="-240985">
              <a:spcBef>
                <a:spcPts val="2247"/>
              </a:spcBef>
              <a:defRPr sz="2000"/>
            </a:lvl2pPr>
            <a:lvl3pPr marL="865764" indent="-240985">
              <a:spcBef>
                <a:spcPts val="2247"/>
              </a:spcBef>
              <a:defRPr sz="2000"/>
            </a:lvl3pPr>
            <a:lvl4pPr marL="1178152" indent="-240985">
              <a:spcBef>
                <a:spcPts val="2247"/>
              </a:spcBef>
              <a:defRPr sz="2000"/>
            </a:lvl4pPr>
            <a:lvl5pPr marL="1490541" indent="-240985">
              <a:spcBef>
                <a:spcPts val="2247"/>
              </a:spcBef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333556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5" y="0"/>
            <a:ext cx="171450" cy="6858000"/>
          </a:xfrm>
          <a:prstGeom prst="rect">
            <a:avLst/>
          </a:prstGeom>
          <a:solidFill>
            <a:srgbClr val="39275B">
              <a:alpha val="8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9" tIns="45700" rIns="91399" bIns="45700" anchor="ctr"/>
          <a:lstStyle/>
          <a:p>
            <a:pPr algn="ctr" defTabSz="45699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9" descr="UW.Wordmark_ct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61950"/>
            <a:ext cx="2563813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5" y="180975"/>
            <a:ext cx="576263" cy="457200"/>
          </a:xfrm>
          <a:prstGeom prst="rect">
            <a:avLst/>
          </a:prstGeom>
          <a:solidFill>
            <a:srgbClr val="39275B"/>
          </a:solidFill>
          <a:ln>
            <a:noFill/>
          </a:ln>
          <a:effectLst>
            <a:outerShdw blurRad="38100" dist="38100" dir="3600000" algn="br">
              <a:srgbClr val="000000">
                <a:alpha val="1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9" tIns="45700" rIns="91399" bIns="45700" anchor="ctr"/>
          <a:lstStyle/>
          <a:p>
            <a:pPr algn="ctr" defTabSz="45699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8" descr="UW_W-Logo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8" y="295275"/>
            <a:ext cx="33813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762000"/>
            <a:ext cx="7854696" cy="914400"/>
          </a:xfrm>
        </p:spPr>
        <p:txBody>
          <a:bodyPr/>
          <a:lstStyle>
            <a:lvl1pPr algn="l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2" y="1828800"/>
            <a:ext cx="7854696" cy="42973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35635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7B55FEDD-6FD9-7942-8E57-CDDA6D5C3512}" type="datetime1">
              <a:rPr lang="en-US" smtClean="0"/>
              <a:pPr/>
              <a:t>7/13/18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65475" y="6356355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Bill Howe, UW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07150" y="635635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A12D6CCC-2396-634D-8A9D-DFA1A30244A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319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9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9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9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9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9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9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9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460E162-5E18-CC42-AEFF-80654EBA5EC9}" type="datetime1">
              <a:rPr lang="en-US" smtClean="0"/>
              <a:pPr/>
              <a:t>7/13/18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Bill Howe, UW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E0DD67-BB51-4341-BE04-6FACCCE28F1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5" y="0"/>
            <a:ext cx="171450" cy="6858000"/>
          </a:xfrm>
          <a:prstGeom prst="rect">
            <a:avLst/>
          </a:prstGeom>
          <a:solidFill>
            <a:srgbClr val="39275B">
              <a:alpha val="8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9" tIns="45700" rIns="91399" bIns="45700" anchor="ctr"/>
          <a:lstStyle/>
          <a:p>
            <a:pPr algn="ctr" defTabSz="45699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" name="Picture 9" descr="UW.Wordmark_ct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61950"/>
            <a:ext cx="2563813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 userDrawn="1"/>
        </p:nvSpPr>
        <p:spPr>
          <a:xfrm>
            <a:off x="5" y="180975"/>
            <a:ext cx="576263" cy="457200"/>
          </a:xfrm>
          <a:prstGeom prst="rect">
            <a:avLst/>
          </a:prstGeom>
          <a:solidFill>
            <a:srgbClr val="39275B"/>
          </a:solidFill>
          <a:ln>
            <a:noFill/>
          </a:ln>
          <a:effectLst>
            <a:outerShdw blurRad="38100" dist="38100" dir="3600000" algn="br">
              <a:srgbClr val="000000">
                <a:alpha val="1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9" tIns="45700" rIns="91399" bIns="45700" anchor="ctr"/>
          <a:lstStyle/>
          <a:p>
            <a:pPr algn="ctr" defTabSz="45699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8" descr="UW_W-Logo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8" y="295275"/>
            <a:ext cx="33813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4111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6400"/>
            <a:ext cx="4038600" cy="4449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038600" cy="4449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D29959A-35A8-9348-83C4-31B0671CA6F4}" type="datetime1">
              <a:rPr lang="en-US" smtClean="0"/>
              <a:pPr/>
              <a:t>7/13/18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Bill Howe, UW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74E72A-CE54-AB49-9729-B884B92568C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5" y="0"/>
            <a:ext cx="171450" cy="6858000"/>
          </a:xfrm>
          <a:prstGeom prst="rect">
            <a:avLst/>
          </a:prstGeom>
          <a:solidFill>
            <a:srgbClr val="39275B">
              <a:alpha val="8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9" tIns="45700" rIns="91399" bIns="45700" anchor="ctr"/>
          <a:lstStyle/>
          <a:p>
            <a:pPr algn="ctr" defTabSz="45699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Picture 9" descr="UW.Wordmark_ct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61950"/>
            <a:ext cx="2563813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 userDrawn="1"/>
        </p:nvSpPr>
        <p:spPr>
          <a:xfrm>
            <a:off x="5" y="180975"/>
            <a:ext cx="576263" cy="457200"/>
          </a:xfrm>
          <a:prstGeom prst="rect">
            <a:avLst/>
          </a:prstGeom>
          <a:solidFill>
            <a:srgbClr val="39275B"/>
          </a:solidFill>
          <a:ln>
            <a:noFill/>
          </a:ln>
          <a:effectLst>
            <a:outerShdw blurRad="38100" dist="38100" dir="3600000" algn="br">
              <a:srgbClr val="000000">
                <a:alpha val="1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9" tIns="45700" rIns="91399" bIns="45700" anchor="ctr"/>
          <a:lstStyle/>
          <a:p>
            <a:pPr algn="ctr" defTabSz="45699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1" name="Picture 8" descr="UW_W-Logo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8" y="295275"/>
            <a:ext cx="33813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4641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4"/>
            <a:ext cx="4040188" cy="4984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6" indent="0">
              <a:buNone/>
              <a:defRPr sz="2000" b="1"/>
            </a:lvl2pPr>
            <a:lvl3pPr marL="913993" indent="0">
              <a:buNone/>
              <a:defRPr sz="1800" b="1"/>
            </a:lvl3pPr>
            <a:lvl4pPr marL="1370987" indent="0">
              <a:buNone/>
              <a:defRPr sz="1600" b="1"/>
            </a:lvl4pPr>
            <a:lvl5pPr marL="1827985" indent="0">
              <a:buNone/>
              <a:defRPr sz="1600" b="1"/>
            </a:lvl5pPr>
            <a:lvl6pPr marL="2284982" indent="0">
              <a:buNone/>
              <a:defRPr sz="1600" b="1"/>
            </a:lvl6pPr>
            <a:lvl7pPr marL="2741980" indent="0">
              <a:buNone/>
              <a:defRPr sz="1600" b="1"/>
            </a:lvl7pPr>
            <a:lvl8pPr marL="3198975" indent="0">
              <a:buNone/>
              <a:defRPr sz="1600" b="1"/>
            </a:lvl8pPr>
            <a:lvl9pPr marL="365597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9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676399"/>
            <a:ext cx="4041775" cy="4984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6" indent="0">
              <a:buNone/>
              <a:defRPr sz="2000" b="1"/>
            </a:lvl2pPr>
            <a:lvl3pPr marL="913993" indent="0">
              <a:buNone/>
              <a:defRPr sz="1800" b="1"/>
            </a:lvl3pPr>
            <a:lvl4pPr marL="1370987" indent="0">
              <a:buNone/>
              <a:defRPr sz="1600" b="1"/>
            </a:lvl4pPr>
            <a:lvl5pPr marL="1827985" indent="0">
              <a:buNone/>
              <a:defRPr sz="1600" b="1"/>
            </a:lvl5pPr>
            <a:lvl6pPr marL="2284982" indent="0">
              <a:buNone/>
              <a:defRPr sz="1600" b="1"/>
            </a:lvl6pPr>
            <a:lvl7pPr marL="2741980" indent="0">
              <a:buNone/>
              <a:defRPr sz="1600" b="1"/>
            </a:lvl7pPr>
            <a:lvl8pPr marL="3198975" indent="0">
              <a:buNone/>
              <a:defRPr sz="1600" b="1"/>
            </a:lvl8pPr>
            <a:lvl9pPr marL="365597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9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EED5640-A054-AD43-A009-5122F633A555}" type="datetime1">
              <a:rPr lang="en-US" smtClean="0"/>
              <a:pPr/>
              <a:t>7/13/18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Bill Howe, UW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B80FAF-06AB-7741-A545-C8911F3DDED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5" y="0"/>
            <a:ext cx="171450" cy="6858000"/>
          </a:xfrm>
          <a:prstGeom prst="rect">
            <a:avLst/>
          </a:prstGeom>
          <a:solidFill>
            <a:srgbClr val="39275B">
              <a:alpha val="8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9" tIns="45700" rIns="91399" bIns="45700" anchor="ctr"/>
          <a:lstStyle/>
          <a:p>
            <a:pPr algn="ctr" defTabSz="45699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1" name="Picture 9" descr="UW.Wordmark_ct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61950"/>
            <a:ext cx="2563813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 userDrawn="1"/>
        </p:nvSpPr>
        <p:spPr>
          <a:xfrm>
            <a:off x="5" y="180975"/>
            <a:ext cx="576263" cy="457200"/>
          </a:xfrm>
          <a:prstGeom prst="rect">
            <a:avLst/>
          </a:prstGeom>
          <a:solidFill>
            <a:srgbClr val="39275B"/>
          </a:solidFill>
          <a:ln>
            <a:noFill/>
          </a:ln>
          <a:effectLst>
            <a:outerShdw blurRad="38100" dist="38100" dir="3600000" algn="br">
              <a:srgbClr val="000000">
                <a:alpha val="1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9" tIns="45700" rIns="91399" bIns="45700" anchor="ctr"/>
          <a:lstStyle/>
          <a:p>
            <a:pPr algn="ctr" defTabSz="45699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8" descr="UW_W-Logo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8" y="295275"/>
            <a:ext cx="33813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7123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44F366-C044-4B4C-9ED0-43C134576ECA}" type="datetime1">
              <a:rPr lang="en-US" smtClean="0"/>
              <a:pPr/>
              <a:t>7/13/18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Bill Howe, UW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7BE93F-5C7A-5B41-A729-CD25FF97C96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5" y="0"/>
            <a:ext cx="171450" cy="6858000"/>
          </a:xfrm>
          <a:prstGeom prst="rect">
            <a:avLst/>
          </a:prstGeom>
          <a:solidFill>
            <a:srgbClr val="39275B">
              <a:alpha val="8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9" tIns="45700" rIns="91399" bIns="45700" anchor="ctr"/>
          <a:lstStyle/>
          <a:p>
            <a:pPr algn="ctr" defTabSz="45699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9" descr="UW.Wordmark_ct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61950"/>
            <a:ext cx="2563813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5" y="180975"/>
            <a:ext cx="576263" cy="457200"/>
          </a:xfrm>
          <a:prstGeom prst="rect">
            <a:avLst/>
          </a:prstGeom>
          <a:solidFill>
            <a:srgbClr val="39275B"/>
          </a:solidFill>
          <a:ln>
            <a:noFill/>
          </a:ln>
          <a:effectLst>
            <a:outerShdw blurRad="38100" dist="38100" dir="3600000" algn="br">
              <a:srgbClr val="000000">
                <a:alpha val="1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9" tIns="45700" rIns="91399" bIns="45700" anchor="ctr"/>
          <a:lstStyle/>
          <a:p>
            <a:pPr algn="ctr" defTabSz="45699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Picture 8" descr="UW_W-Logo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8" y="295275"/>
            <a:ext cx="33813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1870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5FCB4E5-F5CA-CD47-9AE3-A07BD6AB5419}" type="datetime1">
              <a:rPr lang="en-US" smtClean="0"/>
              <a:pPr/>
              <a:t>7/13/18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Bill Howe, UW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4DEEC5-EA09-464B-9CF2-C5C5C68E12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842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762000"/>
            <a:ext cx="3008313" cy="762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762000"/>
            <a:ext cx="5111750" cy="53641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676400"/>
            <a:ext cx="3008313" cy="4449763"/>
          </a:xfrm>
        </p:spPr>
        <p:txBody>
          <a:bodyPr/>
          <a:lstStyle>
            <a:lvl1pPr marL="0" indent="0">
              <a:buNone/>
              <a:defRPr sz="1400"/>
            </a:lvl1pPr>
            <a:lvl2pPr marL="456996" indent="0">
              <a:buNone/>
              <a:defRPr sz="1200"/>
            </a:lvl2pPr>
            <a:lvl3pPr marL="913993" indent="0">
              <a:buNone/>
              <a:defRPr sz="1000"/>
            </a:lvl3pPr>
            <a:lvl4pPr marL="1370987" indent="0">
              <a:buNone/>
              <a:defRPr sz="900"/>
            </a:lvl4pPr>
            <a:lvl5pPr marL="1827985" indent="0">
              <a:buNone/>
              <a:defRPr sz="900"/>
            </a:lvl5pPr>
            <a:lvl6pPr marL="2284982" indent="0">
              <a:buNone/>
              <a:defRPr sz="900"/>
            </a:lvl6pPr>
            <a:lvl7pPr marL="2741980" indent="0">
              <a:buNone/>
              <a:defRPr sz="900"/>
            </a:lvl7pPr>
            <a:lvl8pPr marL="3198975" indent="0">
              <a:buNone/>
              <a:defRPr sz="900"/>
            </a:lvl8pPr>
            <a:lvl9pPr marL="365597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FF7E3BA-6CFD-3F4B-B6A9-0E95C2C35C95}" type="datetime1">
              <a:rPr lang="en-US" smtClean="0"/>
              <a:pPr/>
              <a:t>7/13/18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Bill Howe, UW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7139CD-AAD3-944F-B5E6-7F016C31DF0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5" y="0"/>
            <a:ext cx="171450" cy="6858000"/>
          </a:xfrm>
          <a:prstGeom prst="rect">
            <a:avLst/>
          </a:prstGeom>
          <a:solidFill>
            <a:srgbClr val="39275B">
              <a:alpha val="8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9" tIns="45700" rIns="91399" bIns="45700" anchor="ctr"/>
          <a:lstStyle/>
          <a:p>
            <a:pPr algn="ctr" defTabSz="45699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Picture 9" descr="UW.Wordmark_ct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61950"/>
            <a:ext cx="2563813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 userDrawn="1"/>
        </p:nvSpPr>
        <p:spPr>
          <a:xfrm>
            <a:off x="5" y="180975"/>
            <a:ext cx="576263" cy="457200"/>
          </a:xfrm>
          <a:prstGeom prst="rect">
            <a:avLst/>
          </a:prstGeom>
          <a:solidFill>
            <a:srgbClr val="39275B"/>
          </a:solidFill>
          <a:ln>
            <a:noFill/>
          </a:ln>
          <a:effectLst>
            <a:outerShdw blurRad="38100" dist="38100" dir="3600000" algn="br">
              <a:srgbClr val="000000">
                <a:alpha val="1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9" tIns="45700" rIns="91399" bIns="45700" anchor="ctr"/>
          <a:lstStyle/>
          <a:p>
            <a:pPr algn="ctr" defTabSz="45699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1" name="Picture 8" descr="UW_W-Logo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8" y="295275"/>
            <a:ext cx="33813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5621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762004"/>
            <a:ext cx="5486400" cy="39655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996" indent="0">
              <a:buNone/>
              <a:defRPr sz="2800"/>
            </a:lvl2pPr>
            <a:lvl3pPr marL="913993" indent="0">
              <a:buNone/>
              <a:defRPr sz="2400"/>
            </a:lvl3pPr>
            <a:lvl4pPr marL="1370987" indent="0">
              <a:buNone/>
              <a:defRPr sz="2000"/>
            </a:lvl4pPr>
            <a:lvl5pPr marL="1827985" indent="0">
              <a:buNone/>
              <a:defRPr sz="2000"/>
            </a:lvl5pPr>
            <a:lvl6pPr marL="2284982" indent="0">
              <a:buNone/>
              <a:defRPr sz="2000"/>
            </a:lvl6pPr>
            <a:lvl7pPr marL="2741980" indent="0">
              <a:buNone/>
              <a:defRPr sz="2000"/>
            </a:lvl7pPr>
            <a:lvl8pPr marL="3198975" indent="0">
              <a:buNone/>
              <a:defRPr sz="2000"/>
            </a:lvl8pPr>
            <a:lvl9pPr marL="3655971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96" indent="0">
              <a:buNone/>
              <a:defRPr sz="1200"/>
            </a:lvl2pPr>
            <a:lvl3pPr marL="913993" indent="0">
              <a:buNone/>
              <a:defRPr sz="1000"/>
            </a:lvl3pPr>
            <a:lvl4pPr marL="1370987" indent="0">
              <a:buNone/>
              <a:defRPr sz="900"/>
            </a:lvl4pPr>
            <a:lvl5pPr marL="1827985" indent="0">
              <a:buNone/>
              <a:defRPr sz="900"/>
            </a:lvl5pPr>
            <a:lvl6pPr marL="2284982" indent="0">
              <a:buNone/>
              <a:defRPr sz="900"/>
            </a:lvl6pPr>
            <a:lvl7pPr marL="2741980" indent="0">
              <a:buNone/>
              <a:defRPr sz="900"/>
            </a:lvl7pPr>
            <a:lvl8pPr marL="3198975" indent="0">
              <a:buNone/>
              <a:defRPr sz="900"/>
            </a:lvl8pPr>
            <a:lvl9pPr marL="365597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4C999BE-CC0D-BA40-AC64-6591B8579716}" type="datetime1">
              <a:rPr lang="en-US" smtClean="0"/>
              <a:pPr/>
              <a:t>7/13/18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Bill Howe, UW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C78931-4823-DD4F-8A70-63C081F743DA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5" y="0"/>
            <a:ext cx="171450" cy="6858000"/>
          </a:xfrm>
          <a:prstGeom prst="rect">
            <a:avLst/>
          </a:prstGeom>
          <a:solidFill>
            <a:srgbClr val="39275B">
              <a:alpha val="8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9" tIns="45700" rIns="91399" bIns="45700" anchor="ctr"/>
          <a:lstStyle/>
          <a:p>
            <a:pPr algn="ctr" defTabSz="45699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Picture 9" descr="UW.Wordmark_ct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61950"/>
            <a:ext cx="2563813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 userDrawn="1"/>
        </p:nvSpPr>
        <p:spPr>
          <a:xfrm>
            <a:off x="5" y="180975"/>
            <a:ext cx="576263" cy="457200"/>
          </a:xfrm>
          <a:prstGeom prst="rect">
            <a:avLst/>
          </a:prstGeom>
          <a:solidFill>
            <a:srgbClr val="39275B"/>
          </a:solidFill>
          <a:ln>
            <a:noFill/>
          </a:ln>
          <a:effectLst>
            <a:outerShdw blurRad="38100" dist="38100" dir="3600000" algn="br">
              <a:srgbClr val="000000">
                <a:alpha val="1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9" tIns="45700" rIns="91399" bIns="45700" anchor="ctr"/>
          <a:lstStyle/>
          <a:p>
            <a:pPr algn="ctr" defTabSz="45699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1" name="Picture 8" descr="UW_W-Logo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8" y="295275"/>
            <a:ext cx="33813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0652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762000"/>
            <a:ext cx="8229600" cy="838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9" tIns="45700" rIns="91399" bIns="457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76400"/>
            <a:ext cx="8229600" cy="44497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9" tIns="45700" rIns="91399" bIns="457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 vert="horz" wrap="square" lIns="91399" tIns="45700" rIns="91399" bIns="4570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Frutiger 55 Roman" charset="0"/>
              </a:defRPr>
            </a:lvl1pPr>
          </a:lstStyle>
          <a:p>
            <a:pPr defTabSz="456996" fontAlgn="base">
              <a:spcBef>
                <a:spcPct val="0"/>
              </a:spcBef>
              <a:spcAft>
                <a:spcPct val="0"/>
              </a:spcAft>
            </a:pPr>
            <a:fld id="{7BC5C81F-24D6-B24D-AABC-683A945C8813}" type="datetime1">
              <a:rPr lang="en-US" smtClean="0">
                <a:ea typeface="ＭＳ Ｐゴシック" charset="0"/>
                <a:cs typeface="ＭＳ Ｐゴシック" charset="0"/>
              </a:rPr>
              <a:pPr defTabSz="456996" fontAlgn="base">
                <a:spcBef>
                  <a:spcPct val="0"/>
                </a:spcBef>
                <a:spcAft>
                  <a:spcPct val="0"/>
                </a:spcAft>
              </a:pPr>
              <a:t>7/13/18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 vert="horz" wrap="square" lIns="91399" tIns="45700" rIns="91399" bIns="4570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Frutiger 55 Roman"/>
                <a:ea typeface="ＭＳ Ｐゴシック" charset="-128"/>
                <a:cs typeface="ＭＳ Ｐゴシック" charset="-128"/>
              </a:defRPr>
            </a:lvl1pPr>
          </a:lstStyle>
          <a:p>
            <a:pPr defTabSz="45699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Bill Howe, UW eScience Institute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 vert="horz" wrap="square" lIns="91399" tIns="45700" rIns="91399" bIns="4570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Frutiger 55 Roman" charset="0"/>
              </a:defRPr>
            </a:lvl1pPr>
          </a:lstStyle>
          <a:p>
            <a:pPr defTabSz="456996" fontAlgn="base">
              <a:spcBef>
                <a:spcPct val="0"/>
              </a:spcBef>
              <a:spcAft>
                <a:spcPct val="0"/>
              </a:spcAft>
            </a:pPr>
            <a:fld id="{BE813726-3EE7-B74D-9376-57C8D899FEF4}" type="slidenum">
              <a:rPr lang="en-US">
                <a:ea typeface="ＭＳ Ｐゴシック" charset="0"/>
                <a:cs typeface="ＭＳ Ｐゴシック" charset="0"/>
              </a:rPr>
              <a:pPr defTabSz="45699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250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hf hdr="0"/>
  <p:txStyles>
    <p:titleStyle>
      <a:lvl1pPr algn="ctr" defTabSz="456996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Frutiger 55 Roman"/>
          <a:ea typeface="ＭＳ Ｐゴシック" charset="-128"/>
          <a:cs typeface="ＭＳ Ｐゴシック" charset="-128"/>
        </a:defRPr>
      </a:lvl1pPr>
      <a:lvl2pPr algn="ctr" defTabSz="456996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utiger 55 Roman" charset="0"/>
          <a:ea typeface="ＭＳ Ｐゴシック" charset="-128"/>
          <a:cs typeface="ＭＳ Ｐゴシック" charset="-128"/>
        </a:defRPr>
      </a:lvl2pPr>
      <a:lvl3pPr algn="ctr" defTabSz="456996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utiger 55 Roman" charset="0"/>
          <a:ea typeface="ＭＳ Ｐゴシック" charset="-128"/>
          <a:cs typeface="ＭＳ Ｐゴシック" charset="-128"/>
        </a:defRPr>
      </a:lvl3pPr>
      <a:lvl4pPr algn="ctr" defTabSz="456996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utiger 55 Roman" charset="0"/>
          <a:ea typeface="ＭＳ Ｐゴシック" charset="-128"/>
          <a:cs typeface="ＭＳ Ｐゴシック" charset="-128"/>
        </a:defRPr>
      </a:lvl4pPr>
      <a:lvl5pPr algn="ctr" defTabSz="456996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utiger 55 Roman" charset="0"/>
          <a:ea typeface="ＭＳ Ｐゴシック" charset="-128"/>
          <a:cs typeface="ＭＳ Ｐゴシック" charset="-128"/>
        </a:defRPr>
      </a:lvl5pPr>
      <a:lvl6pPr marL="456996" algn="ctr" defTabSz="456996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3993" algn="ctr" defTabSz="456996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0987" algn="ctr" defTabSz="456996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7985" algn="ctr" defTabSz="456996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748" indent="-342748" algn="l" defTabSz="456996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Frutiger 55 Roman"/>
          <a:ea typeface="ＭＳ Ｐゴシック" charset="-128"/>
          <a:cs typeface="ＭＳ Ｐゴシック" charset="-128"/>
        </a:defRPr>
      </a:lvl1pPr>
      <a:lvl2pPr marL="742619" indent="-285623" algn="l" defTabSz="456996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Frutiger 55 Roman"/>
          <a:ea typeface="ＭＳ Ｐゴシック" charset="-128"/>
          <a:cs typeface="+mn-cs"/>
        </a:defRPr>
      </a:lvl2pPr>
      <a:lvl3pPr marL="1142490" indent="-228499" algn="l" defTabSz="456996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Frutiger 55 Roman"/>
          <a:ea typeface="ＭＳ Ｐゴシック" charset="-128"/>
          <a:cs typeface="+mn-cs"/>
        </a:defRPr>
      </a:lvl3pPr>
      <a:lvl4pPr marL="1599487" indent="-228499" algn="l" defTabSz="456996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Frutiger 55 Roman"/>
          <a:ea typeface="ＭＳ Ｐゴシック" charset="-128"/>
          <a:cs typeface="+mn-cs"/>
        </a:defRPr>
      </a:lvl4pPr>
      <a:lvl5pPr marL="2056485" indent="-228499" algn="l" defTabSz="456996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Frutiger 55 Roman"/>
          <a:ea typeface="ＭＳ Ｐゴシック" charset="-128"/>
          <a:cs typeface="+mn-cs"/>
        </a:defRPr>
      </a:lvl5pPr>
      <a:lvl6pPr marL="2513480" indent="-228499" algn="l" defTabSz="45699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477" indent="-228499" algn="l" defTabSz="45699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472" indent="-228499" algn="l" defTabSz="45699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468" indent="-228499" algn="l" defTabSz="45699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96" algn="l" defTabSz="456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93" algn="l" defTabSz="456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87" algn="l" defTabSz="456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85" algn="l" defTabSz="456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82" algn="l" defTabSz="456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80" algn="l" defTabSz="456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75" algn="l" defTabSz="456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71" algn="l" defTabSz="4569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f"/><Relationship Id="rId13" Type="http://schemas.openxmlformats.org/officeDocument/2006/relationships/image" Target="../media/image16.tiff"/><Relationship Id="rId3" Type="http://schemas.openxmlformats.org/officeDocument/2006/relationships/image" Target="../media/image6.tiff"/><Relationship Id="rId7" Type="http://schemas.openxmlformats.org/officeDocument/2006/relationships/image" Target="../media/image10.png"/><Relationship Id="rId12" Type="http://schemas.openxmlformats.org/officeDocument/2006/relationships/image" Target="../media/image15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tiff"/><Relationship Id="rId5" Type="http://schemas.openxmlformats.org/officeDocument/2006/relationships/image" Target="../media/image8.tiff"/><Relationship Id="rId10" Type="http://schemas.openxmlformats.org/officeDocument/2006/relationships/image" Target="../media/image13.tiff"/><Relationship Id="rId4" Type="http://schemas.openxmlformats.org/officeDocument/2006/relationships/image" Target="../media/image7.tiff"/><Relationship Id="rId9" Type="http://schemas.openxmlformats.org/officeDocument/2006/relationships/image" Target="../media/image12.tiff"/><Relationship Id="rId14" Type="http://schemas.openxmlformats.org/officeDocument/2006/relationships/image" Target="../media/image17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4537" y="1536705"/>
            <a:ext cx="8419169" cy="1470025"/>
          </a:xfrm>
        </p:spPr>
        <p:txBody>
          <a:bodyPr/>
          <a:lstStyle/>
          <a:p>
            <a:r>
              <a:rPr lang="en-US" sz="3600" dirty="0"/>
              <a:t>Algorithmic Curation and Causal Analysis over Scientific Data Repositories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4343400"/>
            <a:ext cx="8382000" cy="1752600"/>
          </a:xfrm>
        </p:spPr>
        <p:txBody>
          <a:bodyPr/>
          <a:lstStyle/>
          <a:p>
            <a:r>
              <a:rPr lang="en-US" sz="2400" dirty="0"/>
              <a:t>Bill Howe, Ph.D.</a:t>
            </a:r>
            <a:endParaRPr lang="en-US" sz="1800" dirty="0"/>
          </a:p>
          <a:p>
            <a:r>
              <a:rPr lang="en-US" sz="1600" dirty="0"/>
              <a:t>Associate Professor, Information School</a:t>
            </a:r>
          </a:p>
          <a:p>
            <a:r>
              <a:rPr lang="en-US" sz="1600" dirty="0"/>
              <a:t>Adjunct Associate Professor, Computer Science &amp; Engineering</a:t>
            </a:r>
          </a:p>
          <a:p>
            <a:r>
              <a:rPr lang="en-US" sz="1600" dirty="0"/>
              <a:t>Founding Associate Director, </a:t>
            </a:r>
            <a:r>
              <a:rPr lang="en-US" sz="1600" dirty="0" err="1"/>
              <a:t>eScience</a:t>
            </a:r>
            <a:r>
              <a:rPr lang="en-US" sz="1600" dirty="0"/>
              <a:t> Institute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84D85-FEAC-6D4D-ADD9-3BD8F167427A}" type="datetime1">
              <a:rPr lang="en-US" smtClean="0"/>
              <a:pPr/>
              <a:t>7/13/18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Bill Howe, UW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883AC-E72C-294B-86D2-A63D5043FD85}" type="slidenum">
              <a:rPr lang="en-US"/>
              <a:pPr/>
              <a:t>1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2F992DA-4674-B747-B8E0-6362124F2460}"/>
              </a:ext>
            </a:extLst>
          </p:cNvPr>
          <p:cNvCxnSpPr/>
          <p:nvPr/>
        </p:nvCxnSpPr>
        <p:spPr>
          <a:xfrm>
            <a:off x="5006898" y="2007220"/>
            <a:ext cx="3256156" cy="0"/>
          </a:xfrm>
          <a:prstGeom prst="line">
            <a:avLst/>
          </a:prstGeom>
          <a:ln w="4445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2132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title"/>
          </p:nvPr>
        </p:nvSpPr>
        <p:spPr>
          <a:xfrm>
            <a:off x="188107" y="-49069"/>
            <a:ext cx="8520600" cy="763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algn="l">
              <a:spcBef>
                <a:spcPts val="0"/>
              </a:spcBef>
              <a:buNone/>
            </a:pPr>
            <a:r>
              <a:rPr lang="en-US" sz="2800" dirty="0"/>
              <a:t>Conventional approach: blame the researchers</a:t>
            </a:r>
            <a:endParaRPr lang="en" sz="2800" dirty="0"/>
          </a:p>
        </p:txBody>
      </p:sp>
      <p:pic>
        <p:nvPicPr>
          <p:cNvPr id="285" name="Shape 2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1375" y="728862"/>
            <a:ext cx="7461250" cy="5400275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Shape 286"/>
          <p:cNvSpPr txBox="1"/>
          <p:nvPr/>
        </p:nvSpPr>
        <p:spPr>
          <a:xfrm>
            <a:off x="792300" y="6286500"/>
            <a:ext cx="7351500" cy="285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Source: ArrayExpress submission guide</a:t>
            </a:r>
          </a:p>
        </p:txBody>
      </p:sp>
      <p:sp>
        <p:nvSpPr>
          <p:cNvPr id="287" name="Shape 287"/>
          <p:cNvSpPr txBox="1">
            <a:spLocks noGrp="1"/>
          </p:cNvSpPr>
          <p:nvPr>
            <p:ph type="sldNum" idx="4294967295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017857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9567" y="1550736"/>
            <a:ext cx="5522358" cy="52812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8696" y="2345455"/>
            <a:ext cx="258087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color = labels supplied by researchers</a:t>
            </a:r>
          </a:p>
          <a:p>
            <a:endParaRPr lang="en-US" dirty="0"/>
          </a:p>
          <a:p>
            <a:r>
              <a:rPr lang="en-US" dirty="0"/>
              <a:t>clusters = 1</a:t>
            </a:r>
            <a:r>
              <a:rPr lang="en-US" baseline="30000" dirty="0"/>
              <a:t>st</a:t>
            </a:r>
            <a:r>
              <a:rPr lang="en-US" dirty="0"/>
              <a:t> two PCA components on the gene expression data itself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8485" y="68273"/>
            <a:ext cx="65249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One idea: use the expression data itself to learn correct labels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38346" t="11478" r="37450" b="61306"/>
          <a:stretch/>
        </p:blipFill>
        <p:spPr>
          <a:xfrm>
            <a:off x="6934650" y="0"/>
            <a:ext cx="947371" cy="10005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34650" y="965960"/>
            <a:ext cx="13711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Maxim Gretchkin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22763" t="4307" r="15133" b="28708"/>
          <a:stretch/>
        </p:blipFill>
        <p:spPr>
          <a:xfrm>
            <a:off x="8001001" y="1"/>
            <a:ext cx="838200" cy="97981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960897" y="941136"/>
            <a:ext cx="105167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Hoifung Poon</a:t>
            </a:r>
          </a:p>
        </p:txBody>
      </p:sp>
      <p:sp>
        <p:nvSpPr>
          <p:cNvPr id="3" name="Rounded Rectangular Callout 2"/>
          <p:cNvSpPr/>
          <p:nvPr/>
        </p:nvSpPr>
        <p:spPr>
          <a:xfrm>
            <a:off x="600838" y="4560621"/>
            <a:ext cx="2348729" cy="1447383"/>
          </a:xfrm>
          <a:prstGeom prst="wedgeRoundRectCallout">
            <a:avLst>
              <a:gd name="adj1" fmla="val 177423"/>
              <a:gd name="adj2" fmla="val -133726"/>
              <a:gd name="adj3" fmla="val 16667"/>
            </a:avLst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i="1">
                <a:solidFill>
                  <a:schemeClr val="bg1"/>
                </a:solidFill>
              </a:rPr>
              <a:t>The expression data and the text labels appear to disagree</a:t>
            </a:r>
          </a:p>
        </p:txBody>
      </p:sp>
    </p:spTree>
    <p:extLst>
      <p:ext uri="{BB962C8B-B14F-4D97-AF65-F5344CB8AC3E}">
        <p14:creationId xmlns:p14="http://schemas.microsoft.com/office/powerpoint/2010/main" val="1240270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0400"/>
            <a:ext cx="9131300" cy="5537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1300" y="127000"/>
            <a:ext cx="9156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solidFill>
                  <a:srgbClr val="1637FF"/>
                </a:solidFill>
              </a:rPr>
              <a:t>State-of-the-art: Lee et al., supervised annotation, the URSA algorithm</a:t>
            </a:r>
          </a:p>
        </p:txBody>
      </p:sp>
    </p:spTree>
    <p:extLst>
      <p:ext uri="{BB962C8B-B14F-4D97-AF65-F5344CB8AC3E}">
        <p14:creationId xmlns:p14="http://schemas.microsoft.com/office/powerpoint/2010/main" val="19383453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A06E44C-3EA5-774C-A557-B99D531EC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 with supervised learning….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24EC087-E01B-BD45-952D-72A8170B5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2" y="1851102"/>
            <a:ext cx="8112510" cy="467236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Training data is expensive; requires subject matter expertise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Class labels / ontology / lexicon aren’t stable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Different communities may use different ontologies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Contains errors; hard to prove it’s perfect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Transfer learning doesn’t work; these aren’t pictures of cats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2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9237C9-4945-5E4F-BBB2-3E30418AEB69}"/>
              </a:ext>
            </a:extLst>
          </p:cNvPr>
          <p:cNvSpPr/>
          <p:nvPr/>
        </p:nvSpPr>
        <p:spPr>
          <a:xfrm>
            <a:off x="1003610" y="5358381"/>
            <a:ext cx="68133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1637FF"/>
                </a:solidFill>
              </a:rPr>
              <a:t>Claim: Supervised learning is a poor fit for science in general…</a:t>
            </a:r>
          </a:p>
        </p:txBody>
      </p:sp>
    </p:spTree>
    <p:extLst>
      <p:ext uri="{BB962C8B-B14F-4D97-AF65-F5344CB8AC3E}">
        <p14:creationId xmlns:p14="http://schemas.microsoft.com/office/powerpoint/2010/main" val="40166849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Shape 523"/>
          <p:cNvSpPr txBox="1">
            <a:spLocks noGrp="1"/>
          </p:cNvSpPr>
          <p:nvPr>
            <p:ph type="title"/>
          </p:nvPr>
        </p:nvSpPr>
        <p:spPr>
          <a:xfrm>
            <a:off x="565405" y="1063672"/>
            <a:ext cx="7854696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0000"/>
                </a:solidFill>
              </a:rPr>
              <a:t>“Organic” supervision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5B23349-18B7-B74E-BB01-B4578B3F4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2" y="1828800"/>
            <a:ext cx="7854696" cy="4892680"/>
          </a:xfrm>
        </p:spPr>
        <p:txBody>
          <a:bodyPr/>
          <a:lstStyle/>
          <a:p>
            <a:pPr marL="3810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</a:pPr>
            <a:r>
              <a:rPr lang="en-US" dirty="0">
                <a:solidFill>
                  <a:srgbClr val="000000"/>
                </a:solidFill>
              </a:rPr>
              <a:t>Given:</a:t>
            </a:r>
          </a:p>
          <a:p>
            <a:pPr marL="952321" lvl="1" indent="-51435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</a:rPr>
              <a:t>A </a:t>
            </a:r>
            <a:r>
              <a:rPr lang="en-US" b="1" dirty="0">
                <a:solidFill>
                  <a:srgbClr val="000000"/>
                </a:solidFill>
              </a:rPr>
              <a:t>Lexicon</a:t>
            </a:r>
            <a:r>
              <a:rPr lang="en-US" dirty="0">
                <a:solidFill>
                  <a:srgbClr val="000000"/>
                </a:solidFill>
              </a:rPr>
              <a:t> of canonical labels L</a:t>
            </a:r>
          </a:p>
          <a:p>
            <a:pPr marL="952321" lvl="1" indent="-51435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</a:rPr>
              <a:t>A set of data items (</a:t>
            </a:r>
            <a:r>
              <a:rPr lang="en-US" dirty="0" err="1">
                <a:solidFill>
                  <a:srgbClr val="000000"/>
                </a:solidFill>
              </a:rPr>
              <a:t>D</a:t>
            </a:r>
            <a:r>
              <a:rPr lang="en-US" baseline="-25000" dirty="0" err="1">
                <a:solidFill>
                  <a:srgbClr val="000000"/>
                </a:solidFill>
              </a:rPr>
              <a:t>i</a:t>
            </a:r>
            <a:r>
              <a:rPr lang="en-US" dirty="0" err="1">
                <a:solidFill>
                  <a:srgbClr val="000000"/>
                </a:solidFill>
              </a:rPr>
              <a:t>,T</a:t>
            </a:r>
            <a:r>
              <a:rPr lang="en-US" baseline="-25000" dirty="0" err="1">
                <a:solidFill>
                  <a:srgbClr val="000000"/>
                </a:solidFill>
              </a:rPr>
              <a:t>i</a:t>
            </a:r>
            <a:r>
              <a:rPr lang="en-US" dirty="0">
                <a:solidFill>
                  <a:srgbClr val="000000"/>
                </a:solidFill>
              </a:rPr>
              <a:t>) where D</a:t>
            </a:r>
            <a:r>
              <a:rPr lang="en-US" baseline="-25000" dirty="0">
                <a:solidFill>
                  <a:srgbClr val="000000"/>
                </a:solidFill>
              </a:rPr>
              <a:t>i</a:t>
            </a:r>
            <a:r>
              <a:rPr lang="en-US" dirty="0">
                <a:solidFill>
                  <a:srgbClr val="000000"/>
                </a:solidFill>
              </a:rPr>
              <a:t> is data and </a:t>
            </a:r>
            <a:r>
              <a:rPr lang="en-US" dirty="0" err="1">
                <a:solidFill>
                  <a:srgbClr val="000000"/>
                </a:solidFill>
              </a:rPr>
              <a:t>T</a:t>
            </a:r>
            <a:r>
              <a:rPr lang="en-US" baseline="-25000" dirty="0" err="1">
                <a:solidFill>
                  <a:srgbClr val="000000"/>
                </a:solidFill>
              </a:rPr>
              <a:t>i</a:t>
            </a:r>
            <a:r>
              <a:rPr lang="en-US" dirty="0">
                <a:solidFill>
                  <a:srgbClr val="000000"/>
                </a:solidFill>
              </a:rPr>
              <a:t> is free text.</a:t>
            </a:r>
          </a:p>
          <a:p>
            <a:pPr marL="1180742" lvl="2" indent="-3429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</a:pPr>
            <a:r>
              <a:rPr lang="en-US" u="sng" dirty="0">
                <a:solidFill>
                  <a:srgbClr val="000000"/>
                </a:solidFill>
              </a:rPr>
              <a:t>Ex: Datasets + text descriptions in a sci. repository</a:t>
            </a:r>
          </a:p>
          <a:p>
            <a:pPr marL="1180742" lvl="2" indent="-3429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</a:pPr>
            <a:r>
              <a:rPr lang="en-US" dirty="0">
                <a:solidFill>
                  <a:srgbClr val="000000"/>
                </a:solidFill>
              </a:rPr>
              <a:t>Ex: Figures + captions</a:t>
            </a:r>
          </a:p>
          <a:p>
            <a:pPr marL="1180742" lvl="2" indent="-3429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</a:pPr>
            <a:r>
              <a:rPr lang="en-US" dirty="0">
                <a:solidFill>
                  <a:srgbClr val="000000"/>
                </a:solidFill>
              </a:rPr>
              <a:t>Ex: Photos + news stories</a:t>
            </a:r>
          </a:p>
          <a:p>
            <a:pPr marL="1180742" lvl="2" indent="-3429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</a:pPr>
            <a:r>
              <a:rPr lang="en-US" dirty="0">
                <a:solidFill>
                  <a:srgbClr val="000000"/>
                </a:solidFill>
              </a:rPr>
              <a:t>Ex: Art + description</a:t>
            </a:r>
          </a:p>
          <a:p>
            <a:pPr marL="1180742" lvl="2" indent="-3429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</a:pPr>
            <a:r>
              <a:rPr lang="en-US" dirty="0"/>
              <a:t>Ex: Videos + comments</a:t>
            </a:r>
          </a:p>
          <a:p>
            <a:pPr marL="3810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</a:pPr>
            <a:r>
              <a:rPr lang="en-US" dirty="0"/>
              <a:t>Assign each pair </a:t>
            </a:r>
            <a:r>
              <a:rPr lang="en-US" dirty="0">
                <a:solidFill>
                  <a:srgbClr val="000000"/>
                </a:solidFill>
              </a:rPr>
              <a:t>(</a:t>
            </a:r>
            <a:r>
              <a:rPr lang="en-US" dirty="0" err="1">
                <a:solidFill>
                  <a:srgbClr val="000000"/>
                </a:solidFill>
              </a:rPr>
              <a:t>D</a:t>
            </a:r>
            <a:r>
              <a:rPr lang="en-US" baseline="-25000" dirty="0" err="1">
                <a:solidFill>
                  <a:srgbClr val="000000"/>
                </a:solidFill>
              </a:rPr>
              <a:t>i</a:t>
            </a:r>
            <a:r>
              <a:rPr lang="en-US" dirty="0" err="1">
                <a:solidFill>
                  <a:srgbClr val="000000"/>
                </a:solidFill>
              </a:rPr>
              <a:t>,T</a:t>
            </a:r>
            <a:r>
              <a:rPr lang="en-US" baseline="-25000" dirty="0" err="1">
                <a:solidFill>
                  <a:srgbClr val="000000"/>
                </a:solidFill>
              </a:rPr>
              <a:t>i</a:t>
            </a:r>
            <a:r>
              <a:rPr lang="en-US" dirty="0">
                <a:solidFill>
                  <a:srgbClr val="000000"/>
                </a:solidFill>
              </a:rPr>
              <a:t>)</a:t>
            </a:r>
            <a:r>
              <a:rPr lang="en-US" dirty="0"/>
              <a:t> with a label from L</a:t>
            </a:r>
          </a:p>
        </p:txBody>
      </p:sp>
      <p:sp>
        <p:nvSpPr>
          <p:cNvPr id="525" name="Shape 52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000000"/>
                </a:solidFill>
              </a:rPr>
              <a:t>14</a:t>
            </a:fld>
            <a:endParaRPr>
              <a:solidFill>
                <a:srgbClr val="0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E8DD1B-4461-D246-B168-C34201A50C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346" t="11478" r="37450" b="61306"/>
          <a:stretch/>
        </p:blipFill>
        <p:spPr>
          <a:xfrm>
            <a:off x="6934650" y="0"/>
            <a:ext cx="947371" cy="10005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B92539-26F2-E24B-9D04-A4E87398D9D7}"/>
              </a:ext>
            </a:extLst>
          </p:cNvPr>
          <p:cNvSpPr txBox="1"/>
          <p:nvPr/>
        </p:nvSpPr>
        <p:spPr>
          <a:xfrm>
            <a:off x="6934650" y="965960"/>
            <a:ext cx="13711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Maxim Gretchkin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8C7104-435C-B844-A3A1-5B444EA77C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763" t="4307" r="15133" b="28708"/>
          <a:stretch/>
        </p:blipFill>
        <p:spPr>
          <a:xfrm>
            <a:off x="8001001" y="1"/>
            <a:ext cx="838200" cy="9798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F9EF076-F505-7348-9270-6C7C0A04BDDB}"/>
              </a:ext>
            </a:extLst>
          </p:cNvPr>
          <p:cNvSpPr txBox="1"/>
          <p:nvPr/>
        </p:nvSpPr>
        <p:spPr>
          <a:xfrm>
            <a:off x="7960897" y="941136"/>
            <a:ext cx="105167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Hoifung Poon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D27610-3563-B94F-BEB6-6ADE3BC2648E}"/>
              </a:ext>
            </a:extLst>
          </p:cNvPr>
          <p:cNvSpPr txBox="1"/>
          <p:nvPr/>
        </p:nvSpPr>
        <p:spPr>
          <a:xfrm>
            <a:off x="4388500" y="652410"/>
            <a:ext cx="2372784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LLD@NIPS 17, IJCAI 18</a:t>
            </a:r>
          </a:p>
        </p:txBody>
      </p:sp>
    </p:spTree>
    <p:extLst>
      <p:ext uri="{BB962C8B-B14F-4D97-AF65-F5344CB8AC3E}">
        <p14:creationId xmlns:p14="http://schemas.microsoft.com/office/powerpoint/2010/main" val="18977066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38346" t="11478" r="37450" b="61306"/>
          <a:stretch/>
        </p:blipFill>
        <p:spPr>
          <a:xfrm>
            <a:off x="6934650" y="0"/>
            <a:ext cx="947371" cy="100059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934650" y="965960"/>
            <a:ext cx="13711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Maxim Gretchkin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22763" t="4307" r="15133" b="28708"/>
          <a:stretch/>
        </p:blipFill>
        <p:spPr>
          <a:xfrm>
            <a:off x="8001001" y="1"/>
            <a:ext cx="838200" cy="97981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960897" y="941136"/>
            <a:ext cx="105167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Hoifung Poon</a:t>
            </a:r>
          </a:p>
        </p:txBody>
      </p:sp>
      <p:sp>
        <p:nvSpPr>
          <p:cNvPr id="18" name="Right Arrow 17"/>
          <p:cNvSpPr/>
          <p:nvPr/>
        </p:nvSpPr>
        <p:spPr>
          <a:xfrm>
            <a:off x="2479365" y="3069580"/>
            <a:ext cx="3429000" cy="609600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215867" y="5766468"/>
            <a:ext cx="2623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Better Tissue Type Labels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10147" y="717194"/>
            <a:ext cx="3360153" cy="5812950"/>
            <a:chOff x="310147" y="717194"/>
            <a:chExt cx="3360153" cy="5812950"/>
          </a:xfrm>
        </p:grpSpPr>
        <p:pic>
          <p:nvPicPr>
            <p:cNvPr id="3" name="Picture 2" descr="Screen Shot 2016-05-15 at 10.42.12 P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147" y="1184591"/>
              <a:ext cx="2514600" cy="5345553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10147" y="717194"/>
              <a:ext cx="33601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Domain knowledge (Lexicon)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479365" y="3714323"/>
            <a:ext cx="3415632" cy="3069821"/>
            <a:chOff x="2479365" y="3714323"/>
            <a:chExt cx="3415632" cy="3069821"/>
          </a:xfrm>
        </p:grpSpPr>
        <p:sp>
          <p:nvSpPr>
            <p:cNvPr id="19" name="Bent Arrow 18"/>
            <p:cNvSpPr/>
            <p:nvPr/>
          </p:nvSpPr>
          <p:spPr>
            <a:xfrm>
              <a:off x="3227997" y="3714323"/>
              <a:ext cx="2667000" cy="1143000"/>
            </a:xfrm>
            <a:prstGeom prst="bentArrow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2479365" y="4841302"/>
              <a:ext cx="2454310" cy="1942842"/>
              <a:chOff x="2479365" y="4221291"/>
              <a:chExt cx="2454310" cy="1942842"/>
            </a:xfrm>
          </p:grpSpPr>
          <p:pic>
            <p:nvPicPr>
              <p:cNvPr id="6" name="Picture 5" descr="Screen Shot 2016-05-24 at 5.46.46 PM.pn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79365" y="4590624"/>
                <a:ext cx="2454310" cy="1573509"/>
              </a:xfrm>
              <a:prstGeom prst="rect">
                <a:avLst/>
              </a:prstGeom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2870200" y="4221291"/>
                <a:ext cx="16971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>
                    <a:solidFill>
                      <a:srgbClr val="FF0000"/>
                    </a:solidFill>
                  </a:rPr>
                  <a:t>Expression data</a:t>
                </a:r>
              </a:p>
            </p:txBody>
          </p:sp>
        </p:grpSp>
      </p:grpSp>
      <p:sp>
        <p:nvSpPr>
          <p:cNvPr id="22" name="Right Arrow 21"/>
          <p:cNvSpPr/>
          <p:nvPr/>
        </p:nvSpPr>
        <p:spPr>
          <a:xfrm rot="5400000">
            <a:off x="6763200" y="4905835"/>
            <a:ext cx="952500" cy="609600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Shape 543">
            <a:extLst>
              <a:ext uri="{FF2B5EF4-FFF2-40B4-BE49-F238E27FC236}">
                <a16:creationId xmlns:a16="http://schemas.microsoft.com/office/drawing/2014/main" id="{56CAF08F-669E-6F4C-8C9B-2F5B93D1C4F8}"/>
              </a:ext>
            </a:extLst>
          </p:cNvPr>
          <p:cNvSpPr/>
          <p:nvPr/>
        </p:nvSpPr>
        <p:spPr>
          <a:xfrm>
            <a:off x="6427295" y="3362164"/>
            <a:ext cx="1486212" cy="805492"/>
          </a:xfrm>
          <a:prstGeom prst="roundRect">
            <a:avLst>
              <a:gd name="adj" fmla="val 16667"/>
            </a:avLst>
          </a:prstGeom>
          <a:solidFill>
            <a:srgbClr val="F9CB9C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Data  Classifier</a:t>
            </a:r>
            <a:endParaRPr dirty="0"/>
          </a:p>
        </p:txBody>
      </p:sp>
      <p:grpSp>
        <p:nvGrpSpPr>
          <p:cNvPr id="34" name="Group 33"/>
          <p:cNvGrpSpPr/>
          <p:nvPr/>
        </p:nvGrpSpPr>
        <p:grpSpPr>
          <a:xfrm>
            <a:off x="3215297" y="399694"/>
            <a:ext cx="2680368" cy="2635143"/>
            <a:chOff x="3215297" y="399694"/>
            <a:chExt cx="2680368" cy="2635143"/>
          </a:xfrm>
        </p:grpSpPr>
        <p:sp>
          <p:nvSpPr>
            <p:cNvPr id="24" name="Bent Arrow 23"/>
            <p:cNvSpPr/>
            <p:nvPr/>
          </p:nvSpPr>
          <p:spPr>
            <a:xfrm flipV="1">
              <a:off x="3215297" y="1891837"/>
              <a:ext cx="2667000" cy="1143000"/>
            </a:xfrm>
            <a:prstGeom prst="bentArrow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3470260" y="399694"/>
              <a:ext cx="2425405" cy="1347023"/>
              <a:chOff x="3482960" y="1019305"/>
              <a:chExt cx="2425405" cy="1347023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3482960" y="1019305"/>
                <a:ext cx="22701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>
                    <a:solidFill>
                      <a:srgbClr val="FF0000"/>
                    </a:solidFill>
                  </a:rPr>
                  <a:t>Free-text Metadata</a:t>
                </a:r>
              </a:p>
            </p:txBody>
          </p:sp>
          <p:pic>
            <p:nvPicPr>
              <p:cNvPr id="8" name="Picture 7" descr="Screen Shot 2016-05-24 at 5.46.29 PM.png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82960" y="1403171"/>
                <a:ext cx="2425405" cy="963157"/>
              </a:xfrm>
              <a:prstGeom prst="rect">
                <a:avLst/>
              </a:prstGeom>
            </p:spPr>
          </p:pic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8F8A520-EB97-284E-AFD3-078B3C1BC075}"/>
              </a:ext>
            </a:extLst>
          </p:cNvPr>
          <p:cNvGrpSpPr/>
          <p:nvPr/>
        </p:nvGrpSpPr>
        <p:grpSpPr>
          <a:xfrm>
            <a:off x="6149230" y="1723393"/>
            <a:ext cx="1817875" cy="1559323"/>
            <a:chOff x="6149230" y="1723393"/>
            <a:chExt cx="1817875" cy="1559323"/>
          </a:xfrm>
        </p:grpSpPr>
        <p:sp>
          <p:nvSpPr>
            <p:cNvPr id="38" name="Shape 575">
              <a:extLst>
                <a:ext uri="{FF2B5EF4-FFF2-40B4-BE49-F238E27FC236}">
                  <a16:creationId xmlns:a16="http://schemas.microsoft.com/office/drawing/2014/main" id="{F8D68B00-6965-D741-BF2C-9BBECBAF1F10}"/>
                </a:ext>
              </a:extLst>
            </p:cNvPr>
            <p:cNvSpPr/>
            <p:nvPr/>
          </p:nvSpPr>
          <p:spPr>
            <a:xfrm rot="8101608">
              <a:off x="7294094" y="2630283"/>
              <a:ext cx="673011" cy="652433"/>
            </a:xfrm>
            <a:prstGeom prst="bentArrow">
              <a:avLst>
                <a:gd name="adj1" fmla="val 22318"/>
                <a:gd name="adj2" fmla="val 25000"/>
                <a:gd name="adj3" fmla="val 25000"/>
                <a:gd name="adj4" fmla="val 87500"/>
              </a:avLst>
            </a:prstGeom>
            <a:solidFill>
              <a:srgbClr val="E6B8A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5" name="Shape 542">
              <a:extLst>
                <a:ext uri="{FF2B5EF4-FFF2-40B4-BE49-F238E27FC236}">
                  <a16:creationId xmlns:a16="http://schemas.microsoft.com/office/drawing/2014/main" id="{29CE19C7-8176-5F42-8266-82C64FA527D2}"/>
                </a:ext>
              </a:extLst>
            </p:cNvPr>
            <p:cNvSpPr/>
            <p:nvPr/>
          </p:nvSpPr>
          <p:spPr>
            <a:xfrm>
              <a:off x="6427295" y="1723393"/>
              <a:ext cx="1486212" cy="716591"/>
            </a:xfrm>
            <a:prstGeom prst="roundRect">
              <a:avLst>
                <a:gd name="adj" fmla="val 16667"/>
              </a:avLst>
            </a:prstGeom>
            <a:solidFill>
              <a:srgbClr val="B6D7A8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/>
                <a:t>Text Classifier</a:t>
              </a:r>
              <a:endParaRPr dirty="0"/>
            </a:p>
          </p:txBody>
        </p:sp>
        <p:sp>
          <p:nvSpPr>
            <p:cNvPr id="37" name="Shape 556">
              <a:extLst>
                <a:ext uri="{FF2B5EF4-FFF2-40B4-BE49-F238E27FC236}">
                  <a16:creationId xmlns:a16="http://schemas.microsoft.com/office/drawing/2014/main" id="{72545302-A54D-D648-9481-36651F668B83}"/>
                </a:ext>
              </a:extLst>
            </p:cNvPr>
            <p:cNvSpPr/>
            <p:nvPr/>
          </p:nvSpPr>
          <p:spPr>
            <a:xfrm rot="18327008">
              <a:off x="6138382" y="2524900"/>
              <a:ext cx="683171" cy="661475"/>
            </a:xfrm>
            <a:prstGeom prst="bentArrow">
              <a:avLst>
                <a:gd name="adj1" fmla="val 22318"/>
                <a:gd name="adj2" fmla="val 25000"/>
                <a:gd name="adj3" fmla="val 25000"/>
                <a:gd name="adj4" fmla="val 87500"/>
              </a:avLst>
            </a:prstGeom>
            <a:solidFill>
              <a:srgbClr val="E6B8A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9" name="Shape 577">
              <a:extLst>
                <a:ext uri="{FF2B5EF4-FFF2-40B4-BE49-F238E27FC236}">
                  <a16:creationId xmlns:a16="http://schemas.microsoft.com/office/drawing/2014/main" id="{80421BC6-A490-4B48-AECE-76214F4C38FE}"/>
                </a:ext>
              </a:extLst>
            </p:cNvPr>
            <p:cNvSpPr txBox="1"/>
            <p:nvPr/>
          </p:nvSpPr>
          <p:spPr>
            <a:xfrm>
              <a:off x="6454455" y="2691412"/>
              <a:ext cx="1282545" cy="4658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Co-training</a:t>
              </a: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16841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Shape 540"/>
          <p:cNvSpPr txBox="1">
            <a:spLocks noGrp="1"/>
          </p:cNvSpPr>
          <p:nvPr>
            <p:ph type="title"/>
          </p:nvPr>
        </p:nvSpPr>
        <p:spPr>
          <a:xfrm>
            <a:off x="220825" y="654919"/>
            <a:ext cx="8520600" cy="80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/>
              <a:t>EZLearn</a:t>
            </a:r>
            <a:r>
              <a:rPr lang="en-US" sz="2800" dirty="0"/>
              <a:t>: Distant supervision + co-learning</a:t>
            </a:r>
            <a:endParaRPr sz="2800" dirty="0"/>
          </a:p>
        </p:txBody>
      </p:sp>
      <p:sp>
        <p:nvSpPr>
          <p:cNvPr id="541" name="Shape 54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sp>
        <p:nvSpPr>
          <p:cNvPr id="542" name="Shape 542"/>
          <p:cNvSpPr/>
          <p:nvPr/>
        </p:nvSpPr>
        <p:spPr>
          <a:xfrm>
            <a:off x="3646268" y="1943805"/>
            <a:ext cx="2003100" cy="957600"/>
          </a:xfrm>
          <a:prstGeom prst="roundRect">
            <a:avLst>
              <a:gd name="adj" fmla="val 16667"/>
            </a:avLst>
          </a:prstGeom>
          <a:solidFill>
            <a:srgbClr val="B6D7A8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Main Classifier</a:t>
            </a:r>
            <a:endParaRPr sz="2400"/>
          </a:p>
        </p:txBody>
      </p:sp>
      <p:sp>
        <p:nvSpPr>
          <p:cNvPr id="543" name="Shape 543"/>
          <p:cNvSpPr/>
          <p:nvPr/>
        </p:nvSpPr>
        <p:spPr>
          <a:xfrm>
            <a:off x="3646268" y="4133739"/>
            <a:ext cx="2003100" cy="1076400"/>
          </a:xfrm>
          <a:prstGeom prst="roundRect">
            <a:avLst>
              <a:gd name="adj" fmla="val 16667"/>
            </a:avLst>
          </a:prstGeom>
          <a:solidFill>
            <a:srgbClr val="F9CB9C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Auxiliary Classifier</a:t>
            </a:r>
            <a:endParaRPr sz="2400"/>
          </a:p>
        </p:txBody>
      </p:sp>
      <p:grpSp>
        <p:nvGrpSpPr>
          <p:cNvPr id="544" name="Shape 544"/>
          <p:cNvGrpSpPr/>
          <p:nvPr/>
        </p:nvGrpSpPr>
        <p:grpSpPr>
          <a:xfrm>
            <a:off x="311747" y="1943552"/>
            <a:ext cx="3334533" cy="1100636"/>
            <a:chOff x="210550" y="3122700"/>
            <a:chExt cx="1656911" cy="546900"/>
          </a:xfrm>
        </p:grpSpPr>
        <p:sp>
          <p:nvSpPr>
            <p:cNvPr id="545" name="Shape 545"/>
            <p:cNvSpPr/>
            <p:nvPr/>
          </p:nvSpPr>
          <p:spPr>
            <a:xfrm>
              <a:off x="210550" y="3122700"/>
              <a:ext cx="1250100" cy="546900"/>
            </a:xfrm>
            <a:prstGeom prst="roundRect">
              <a:avLst>
                <a:gd name="adj" fmla="val 16667"/>
              </a:avLst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Shape 546"/>
            <p:cNvSpPr/>
            <p:nvPr/>
          </p:nvSpPr>
          <p:spPr>
            <a:xfrm>
              <a:off x="259025" y="3175726"/>
              <a:ext cx="1158300" cy="1986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9EAD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/>
                <a:t>Data sample</a:t>
              </a:r>
              <a:endParaRPr sz="2400"/>
            </a:p>
          </p:txBody>
        </p:sp>
        <p:sp>
          <p:nvSpPr>
            <p:cNvPr id="547" name="Shape 547"/>
            <p:cNvSpPr/>
            <p:nvPr/>
          </p:nvSpPr>
          <p:spPr>
            <a:xfrm>
              <a:off x="259025" y="3427625"/>
              <a:ext cx="1158300" cy="198600"/>
            </a:xfrm>
            <a:prstGeom prst="round2SameRect">
              <a:avLst>
                <a:gd name="adj1" fmla="val 0"/>
                <a:gd name="adj2" fmla="val 43189"/>
              </a:avLst>
            </a:prstGeom>
            <a:solidFill>
              <a:srgbClr val="FCE5CD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/>
                <a:t>Text description</a:t>
              </a:r>
              <a:endParaRPr sz="2000"/>
            </a:p>
          </p:txBody>
        </p:sp>
        <p:cxnSp>
          <p:nvCxnSpPr>
            <p:cNvPr id="548" name="Shape 548"/>
            <p:cNvCxnSpPr>
              <a:stCxn id="546" idx="0"/>
              <a:endCxn id="542" idx="1"/>
            </p:cNvCxnSpPr>
            <p:nvPr/>
          </p:nvCxnSpPr>
          <p:spPr>
            <a:xfrm>
              <a:off x="1417325" y="3275026"/>
              <a:ext cx="450136" cy="159201"/>
            </a:xfrm>
            <a:prstGeom prst="curvedConnector3">
              <a:avLst>
                <a:gd name="adj1" fmla="val 50000"/>
              </a:avLst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</p:grpSp>
      <p:grpSp>
        <p:nvGrpSpPr>
          <p:cNvPr id="549" name="Shape 549"/>
          <p:cNvGrpSpPr/>
          <p:nvPr/>
        </p:nvGrpSpPr>
        <p:grpSpPr>
          <a:xfrm>
            <a:off x="311722" y="2422577"/>
            <a:ext cx="3334559" cy="2639740"/>
            <a:chOff x="210550" y="2357928"/>
            <a:chExt cx="1656924" cy="1311672"/>
          </a:xfrm>
        </p:grpSpPr>
        <p:sp>
          <p:nvSpPr>
            <p:cNvPr id="550" name="Shape 550"/>
            <p:cNvSpPr/>
            <p:nvPr/>
          </p:nvSpPr>
          <p:spPr>
            <a:xfrm>
              <a:off x="210550" y="3122700"/>
              <a:ext cx="1250100" cy="546900"/>
            </a:xfrm>
            <a:prstGeom prst="roundRect">
              <a:avLst>
                <a:gd name="adj" fmla="val 16667"/>
              </a:avLst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Shape 551"/>
            <p:cNvSpPr/>
            <p:nvPr/>
          </p:nvSpPr>
          <p:spPr>
            <a:xfrm>
              <a:off x="259025" y="3175726"/>
              <a:ext cx="1158300" cy="1986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9EAD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/>
            </a:p>
          </p:txBody>
        </p:sp>
        <p:sp>
          <p:nvSpPr>
            <p:cNvPr id="552" name="Shape 552"/>
            <p:cNvSpPr/>
            <p:nvPr/>
          </p:nvSpPr>
          <p:spPr>
            <a:xfrm>
              <a:off x="259025" y="3427625"/>
              <a:ext cx="1158300" cy="198600"/>
            </a:xfrm>
            <a:prstGeom prst="round2SameRect">
              <a:avLst>
                <a:gd name="adj1" fmla="val 0"/>
                <a:gd name="adj2" fmla="val 43189"/>
              </a:avLst>
            </a:prstGeom>
            <a:solidFill>
              <a:srgbClr val="FCE5CD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/>
            </a:p>
          </p:txBody>
        </p:sp>
        <p:cxnSp>
          <p:nvCxnSpPr>
            <p:cNvPr id="553" name="Shape 553"/>
            <p:cNvCxnSpPr>
              <a:stCxn id="551" idx="0"/>
              <a:endCxn id="542" idx="1"/>
            </p:cNvCxnSpPr>
            <p:nvPr/>
          </p:nvCxnSpPr>
          <p:spPr>
            <a:xfrm flipV="1">
              <a:off x="1417325" y="2357928"/>
              <a:ext cx="450149" cy="917098"/>
            </a:xfrm>
            <a:prstGeom prst="curvedConnector3">
              <a:avLst>
                <a:gd name="adj1" fmla="val 50000"/>
              </a:avLst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</p:grpSp>
      <p:cxnSp>
        <p:nvCxnSpPr>
          <p:cNvPr id="554" name="Shape 554"/>
          <p:cNvCxnSpPr>
            <a:stCxn id="547" idx="0"/>
            <a:endCxn id="543" idx="1"/>
          </p:cNvCxnSpPr>
          <p:nvPr/>
        </p:nvCxnSpPr>
        <p:spPr>
          <a:xfrm>
            <a:off x="2740382" y="2757055"/>
            <a:ext cx="906000" cy="1914900"/>
          </a:xfrm>
          <a:prstGeom prst="curvedConnector3">
            <a:avLst>
              <a:gd name="adj1" fmla="val 49984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55" name="Shape 555"/>
          <p:cNvCxnSpPr>
            <a:stCxn id="552" idx="0"/>
            <a:endCxn id="543" idx="1"/>
          </p:cNvCxnSpPr>
          <p:nvPr/>
        </p:nvCxnSpPr>
        <p:spPr>
          <a:xfrm rot="10800000" flipH="1">
            <a:off x="2740356" y="4672007"/>
            <a:ext cx="906000" cy="251100"/>
          </a:xfrm>
          <a:prstGeom prst="curvedConnector3">
            <a:avLst>
              <a:gd name="adj1" fmla="val 49986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556" name="Shape 556"/>
          <p:cNvSpPr/>
          <p:nvPr/>
        </p:nvSpPr>
        <p:spPr>
          <a:xfrm rot="-3272992">
            <a:off x="3260790" y="3011089"/>
            <a:ext cx="912940" cy="891529"/>
          </a:xfrm>
          <a:prstGeom prst="bentArrow">
            <a:avLst>
              <a:gd name="adj1" fmla="val 22318"/>
              <a:gd name="adj2" fmla="val 25000"/>
              <a:gd name="adj3" fmla="val 25000"/>
              <a:gd name="adj4" fmla="val 87500"/>
            </a:avLst>
          </a:prstGeom>
          <a:solidFill>
            <a:srgbClr val="E6B8A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Shape 557"/>
          <p:cNvSpPr txBox="1"/>
          <p:nvPr/>
        </p:nvSpPr>
        <p:spPr>
          <a:xfrm>
            <a:off x="1257687" y="2962749"/>
            <a:ext cx="1158600" cy="6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/>
              <a:t>.</a:t>
            </a:r>
            <a:endParaRPr sz="2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/>
              <a:t>.</a:t>
            </a:r>
            <a:endParaRPr sz="2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/>
              <a:t>.</a:t>
            </a:r>
            <a:endParaRPr sz="2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b="1"/>
          </a:p>
        </p:txBody>
      </p:sp>
      <p:grpSp>
        <p:nvGrpSpPr>
          <p:cNvPr id="558" name="Shape 558"/>
          <p:cNvGrpSpPr/>
          <p:nvPr/>
        </p:nvGrpSpPr>
        <p:grpSpPr>
          <a:xfrm>
            <a:off x="6940562" y="2256863"/>
            <a:ext cx="2203438" cy="2583551"/>
            <a:chOff x="3165475" y="521403"/>
            <a:chExt cx="1062000" cy="1245205"/>
          </a:xfrm>
        </p:grpSpPr>
        <p:sp>
          <p:nvSpPr>
            <p:cNvPr id="559" name="Shape 559"/>
            <p:cNvSpPr/>
            <p:nvPr/>
          </p:nvSpPr>
          <p:spPr>
            <a:xfrm>
              <a:off x="3270726" y="547108"/>
              <a:ext cx="913500" cy="1219500"/>
            </a:xfrm>
            <a:prstGeom prst="roundRect">
              <a:avLst>
                <a:gd name="adj" fmla="val 16667"/>
              </a:avLst>
            </a:prstGeom>
            <a:noFill/>
            <a:ln w="19050" cap="flat" cmpd="sng">
              <a:solidFill>
                <a:srgbClr val="4A86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0" name="Shape 560"/>
            <p:cNvGrpSpPr/>
            <p:nvPr/>
          </p:nvGrpSpPr>
          <p:grpSpPr>
            <a:xfrm>
              <a:off x="3286038" y="786825"/>
              <a:ext cx="848363" cy="915488"/>
              <a:chOff x="3586138" y="543675"/>
              <a:chExt cx="848363" cy="915488"/>
            </a:xfrm>
          </p:grpSpPr>
          <p:sp>
            <p:nvSpPr>
              <p:cNvPr id="561" name="Shape 561"/>
              <p:cNvSpPr/>
              <p:nvPr/>
            </p:nvSpPr>
            <p:spPr>
              <a:xfrm>
                <a:off x="3926625" y="543675"/>
                <a:ext cx="201900" cy="187200"/>
              </a:xfrm>
              <a:prstGeom prst="ellipse">
                <a:avLst/>
              </a:prstGeom>
              <a:solidFill>
                <a:srgbClr val="CFE2F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Shape 562"/>
              <p:cNvSpPr/>
              <p:nvPr/>
            </p:nvSpPr>
            <p:spPr>
              <a:xfrm>
                <a:off x="3940500" y="907813"/>
                <a:ext cx="201900" cy="187200"/>
              </a:xfrm>
              <a:prstGeom prst="ellipse">
                <a:avLst/>
              </a:prstGeom>
              <a:solidFill>
                <a:srgbClr val="CFE2F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Shape 563"/>
              <p:cNvSpPr/>
              <p:nvPr/>
            </p:nvSpPr>
            <p:spPr>
              <a:xfrm>
                <a:off x="3926625" y="1271963"/>
                <a:ext cx="201900" cy="187200"/>
              </a:xfrm>
              <a:prstGeom prst="ellipse">
                <a:avLst/>
              </a:prstGeom>
              <a:solidFill>
                <a:srgbClr val="CFE2F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Shape 564"/>
              <p:cNvSpPr/>
              <p:nvPr/>
            </p:nvSpPr>
            <p:spPr>
              <a:xfrm>
                <a:off x="3662375" y="907813"/>
                <a:ext cx="201900" cy="187200"/>
              </a:xfrm>
              <a:prstGeom prst="ellipse">
                <a:avLst/>
              </a:prstGeom>
              <a:solidFill>
                <a:srgbClr val="CFE2F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Shape 565"/>
              <p:cNvSpPr/>
              <p:nvPr/>
            </p:nvSpPr>
            <p:spPr>
              <a:xfrm>
                <a:off x="4232600" y="1269875"/>
                <a:ext cx="201900" cy="187200"/>
              </a:xfrm>
              <a:prstGeom prst="ellipse">
                <a:avLst/>
              </a:prstGeom>
              <a:solidFill>
                <a:srgbClr val="CFE2F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Shape 566"/>
              <p:cNvSpPr/>
              <p:nvPr/>
            </p:nvSpPr>
            <p:spPr>
              <a:xfrm>
                <a:off x="3586138" y="1269875"/>
                <a:ext cx="201900" cy="187200"/>
              </a:xfrm>
              <a:prstGeom prst="ellipse">
                <a:avLst/>
              </a:prstGeom>
              <a:solidFill>
                <a:srgbClr val="CFE2F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Shape 567"/>
              <p:cNvSpPr/>
              <p:nvPr/>
            </p:nvSpPr>
            <p:spPr>
              <a:xfrm>
                <a:off x="4232600" y="907825"/>
                <a:ext cx="201900" cy="187200"/>
              </a:xfrm>
              <a:prstGeom prst="ellipse">
                <a:avLst/>
              </a:prstGeom>
              <a:solidFill>
                <a:srgbClr val="CFE2F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568" name="Shape 568"/>
              <p:cNvCxnSpPr>
                <a:stCxn id="564" idx="4"/>
                <a:endCxn id="566" idx="0"/>
              </p:cNvCxnSpPr>
              <p:nvPr/>
            </p:nvCxnSpPr>
            <p:spPr>
              <a:xfrm flipH="1">
                <a:off x="3687125" y="1095013"/>
                <a:ext cx="76200" cy="174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569" name="Shape 569"/>
              <p:cNvCxnSpPr>
                <a:stCxn id="561" idx="4"/>
                <a:endCxn id="562" idx="0"/>
              </p:cNvCxnSpPr>
              <p:nvPr/>
            </p:nvCxnSpPr>
            <p:spPr>
              <a:xfrm>
                <a:off x="4027575" y="730875"/>
                <a:ext cx="13800" cy="177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570" name="Shape 570"/>
              <p:cNvCxnSpPr>
                <a:stCxn id="562" idx="4"/>
                <a:endCxn id="563" idx="0"/>
              </p:cNvCxnSpPr>
              <p:nvPr/>
            </p:nvCxnSpPr>
            <p:spPr>
              <a:xfrm flipH="1">
                <a:off x="4027650" y="1095013"/>
                <a:ext cx="13800" cy="177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571" name="Shape 571"/>
              <p:cNvCxnSpPr>
                <a:stCxn id="562" idx="4"/>
                <a:endCxn id="565" idx="0"/>
              </p:cNvCxnSpPr>
              <p:nvPr/>
            </p:nvCxnSpPr>
            <p:spPr>
              <a:xfrm>
                <a:off x="4041450" y="1095013"/>
                <a:ext cx="292200" cy="174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572" name="Shape 572"/>
              <p:cNvCxnSpPr>
                <a:stCxn id="561" idx="4"/>
                <a:endCxn id="567" idx="0"/>
              </p:cNvCxnSpPr>
              <p:nvPr/>
            </p:nvCxnSpPr>
            <p:spPr>
              <a:xfrm>
                <a:off x="4027575" y="730875"/>
                <a:ext cx="306000" cy="177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573" name="Shape 573"/>
              <p:cNvCxnSpPr>
                <a:stCxn id="561" idx="4"/>
                <a:endCxn id="564" idx="0"/>
              </p:cNvCxnSpPr>
              <p:nvPr/>
            </p:nvCxnSpPr>
            <p:spPr>
              <a:xfrm flipH="1">
                <a:off x="3763275" y="730875"/>
                <a:ext cx="264300" cy="177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</p:grpSp>
        <p:sp>
          <p:nvSpPr>
            <p:cNvPr id="574" name="Shape 574"/>
            <p:cNvSpPr txBox="1"/>
            <p:nvPr/>
          </p:nvSpPr>
          <p:spPr>
            <a:xfrm>
              <a:off x="3165475" y="521403"/>
              <a:ext cx="1062000" cy="30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500"/>
                <a:t>Lexicon</a:t>
              </a:r>
              <a:endParaRPr sz="2500"/>
            </a:p>
          </p:txBody>
        </p:sp>
      </p:grpSp>
      <p:sp>
        <p:nvSpPr>
          <p:cNvPr id="575" name="Shape 575"/>
          <p:cNvSpPr/>
          <p:nvPr/>
        </p:nvSpPr>
        <p:spPr>
          <a:xfrm rot="8101608">
            <a:off x="4814530" y="3155706"/>
            <a:ext cx="907077" cy="871863"/>
          </a:xfrm>
          <a:prstGeom prst="bentArrow">
            <a:avLst>
              <a:gd name="adj1" fmla="val 22318"/>
              <a:gd name="adj2" fmla="val 25000"/>
              <a:gd name="adj3" fmla="val 25000"/>
              <a:gd name="adj4" fmla="val 87500"/>
            </a:avLst>
          </a:prstGeom>
          <a:solidFill>
            <a:srgbClr val="E6B8A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Shape 576"/>
          <p:cNvSpPr txBox="1"/>
          <p:nvPr/>
        </p:nvSpPr>
        <p:spPr>
          <a:xfrm>
            <a:off x="5447736" y="2528457"/>
            <a:ext cx="1728600" cy="6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Distant supervision</a:t>
            </a:r>
            <a:endParaRPr sz="2400"/>
          </a:p>
        </p:txBody>
      </p:sp>
      <p:sp>
        <p:nvSpPr>
          <p:cNvPr id="577" name="Shape 577"/>
          <p:cNvSpPr txBox="1"/>
          <p:nvPr/>
        </p:nvSpPr>
        <p:spPr>
          <a:xfrm>
            <a:off x="3682874" y="3237395"/>
            <a:ext cx="1728600" cy="6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Co-training</a:t>
            </a:r>
            <a:endParaRPr sz="2400"/>
          </a:p>
        </p:txBody>
      </p:sp>
      <p:sp>
        <p:nvSpPr>
          <p:cNvPr id="578" name="Shape 578"/>
          <p:cNvSpPr/>
          <p:nvPr/>
        </p:nvSpPr>
        <p:spPr>
          <a:xfrm>
            <a:off x="5633587" y="3334870"/>
            <a:ext cx="1356900" cy="3654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FA3CC2A3-2736-5142-AB0C-D5E6B6F7CE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346" t="11478" r="37450" b="61306"/>
          <a:stretch/>
        </p:blipFill>
        <p:spPr>
          <a:xfrm>
            <a:off x="6934650" y="0"/>
            <a:ext cx="947371" cy="1000594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45EBF32F-E322-CE4C-BC41-C2F882042839}"/>
              </a:ext>
            </a:extLst>
          </p:cNvPr>
          <p:cNvSpPr txBox="1"/>
          <p:nvPr/>
        </p:nvSpPr>
        <p:spPr>
          <a:xfrm>
            <a:off x="6934650" y="965960"/>
            <a:ext cx="13711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Maxim Gretchkin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10FF8DFF-CBB0-D940-872E-A7EED555F6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763" t="4307" r="15133" b="28708"/>
          <a:stretch/>
        </p:blipFill>
        <p:spPr>
          <a:xfrm>
            <a:off x="8001001" y="1"/>
            <a:ext cx="838200" cy="97981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881AAAF4-3956-F74D-B746-6AB19707D5C7}"/>
              </a:ext>
            </a:extLst>
          </p:cNvPr>
          <p:cNvSpPr txBox="1"/>
          <p:nvPr/>
        </p:nvSpPr>
        <p:spPr>
          <a:xfrm>
            <a:off x="7960897" y="941136"/>
            <a:ext cx="105167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Hoifung Poon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4574F3-A4AA-B640-AAE9-13AFFBA42B53}"/>
              </a:ext>
            </a:extLst>
          </p:cNvPr>
          <p:cNvSpPr txBox="1"/>
          <p:nvPr/>
        </p:nvSpPr>
        <p:spPr>
          <a:xfrm>
            <a:off x="4096074" y="149097"/>
            <a:ext cx="2526632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LLD@NIPS 17, IJCAI 18</a:t>
            </a:r>
          </a:p>
        </p:txBody>
      </p:sp>
    </p:spTree>
    <p:extLst>
      <p:ext uri="{BB962C8B-B14F-4D97-AF65-F5344CB8AC3E}">
        <p14:creationId xmlns:p14="http://schemas.microsoft.com/office/powerpoint/2010/main" val="41953626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hape 406"/>
          <p:cNvSpPr txBox="1">
            <a:spLocks noGrp="1"/>
          </p:cNvSpPr>
          <p:nvPr>
            <p:ph type="title"/>
          </p:nvPr>
        </p:nvSpPr>
        <p:spPr>
          <a:xfrm>
            <a:off x="311700" y="212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Tissue annotation problem</a:t>
            </a:r>
            <a:endParaRPr/>
          </a:p>
        </p:txBody>
      </p:sp>
      <p:sp>
        <p:nvSpPr>
          <p:cNvPr id="407" name="Shape 407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grpSp>
        <p:nvGrpSpPr>
          <p:cNvPr id="408" name="Shape 408"/>
          <p:cNvGrpSpPr/>
          <p:nvPr/>
        </p:nvGrpSpPr>
        <p:grpSpPr>
          <a:xfrm>
            <a:off x="657671" y="1821127"/>
            <a:ext cx="2593800" cy="1134600"/>
            <a:chOff x="657671" y="1821127"/>
            <a:chExt cx="2593800" cy="1134600"/>
          </a:xfrm>
        </p:grpSpPr>
        <p:sp>
          <p:nvSpPr>
            <p:cNvPr id="409" name="Shape 409"/>
            <p:cNvSpPr/>
            <p:nvPr/>
          </p:nvSpPr>
          <p:spPr>
            <a:xfrm>
              <a:off x="657671" y="1821127"/>
              <a:ext cx="2593800" cy="1134600"/>
            </a:xfrm>
            <a:prstGeom prst="roundRect">
              <a:avLst>
                <a:gd name="adj" fmla="val 16667"/>
              </a:avLst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Shape 410"/>
            <p:cNvSpPr/>
            <p:nvPr/>
          </p:nvSpPr>
          <p:spPr>
            <a:xfrm>
              <a:off x="758247" y="1931145"/>
              <a:ext cx="2403300" cy="412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9EAD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/>
                <a:t>Data sample</a:t>
              </a:r>
              <a:endParaRPr sz="2400"/>
            </a:p>
          </p:txBody>
        </p:sp>
        <p:sp>
          <p:nvSpPr>
            <p:cNvPr id="411" name="Shape 411"/>
            <p:cNvSpPr/>
            <p:nvPr/>
          </p:nvSpPr>
          <p:spPr>
            <a:xfrm>
              <a:off x="758247" y="2453786"/>
              <a:ext cx="2403300" cy="412200"/>
            </a:xfrm>
            <a:prstGeom prst="round2SameRect">
              <a:avLst>
                <a:gd name="adj1" fmla="val 0"/>
                <a:gd name="adj2" fmla="val 43189"/>
              </a:avLst>
            </a:prstGeom>
            <a:solidFill>
              <a:srgbClr val="FCE5CD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/>
                <a:t>Text description</a:t>
              </a:r>
              <a:endParaRPr sz="2000"/>
            </a:p>
          </p:txBody>
        </p:sp>
      </p:grpSp>
      <p:grpSp>
        <p:nvGrpSpPr>
          <p:cNvPr id="412" name="Shape 412"/>
          <p:cNvGrpSpPr/>
          <p:nvPr/>
        </p:nvGrpSpPr>
        <p:grpSpPr>
          <a:xfrm>
            <a:off x="657645" y="4054279"/>
            <a:ext cx="2593800" cy="1134600"/>
            <a:chOff x="657645" y="4054279"/>
            <a:chExt cx="2593800" cy="1134600"/>
          </a:xfrm>
        </p:grpSpPr>
        <p:sp>
          <p:nvSpPr>
            <p:cNvPr id="413" name="Shape 413"/>
            <p:cNvSpPr/>
            <p:nvPr/>
          </p:nvSpPr>
          <p:spPr>
            <a:xfrm>
              <a:off x="657645" y="4054279"/>
              <a:ext cx="2593800" cy="1134600"/>
            </a:xfrm>
            <a:prstGeom prst="roundRect">
              <a:avLst>
                <a:gd name="adj" fmla="val 16667"/>
              </a:avLst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Shape 414"/>
            <p:cNvSpPr/>
            <p:nvPr/>
          </p:nvSpPr>
          <p:spPr>
            <a:xfrm>
              <a:off x="758221" y="4164297"/>
              <a:ext cx="2403300" cy="412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9EAD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/>
            </a:p>
          </p:txBody>
        </p:sp>
        <p:sp>
          <p:nvSpPr>
            <p:cNvPr id="415" name="Shape 415"/>
            <p:cNvSpPr/>
            <p:nvPr/>
          </p:nvSpPr>
          <p:spPr>
            <a:xfrm>
              <a:off x="758221" y="4686938"/>
              <a:ext cx="2403300" cy="412200"/>
            </a:xfrm>
            <a:prstGeom prst="round2SameRect">
              <a:avLst>
                <a:gd name="adj1" fmla="val 0"/>
                <a:gd name="adj2" fmla="val 43189"/>
              </a:avLst>
            </a:prstGeom>
            <a:solidFill>
              <a:srgbClr val="FCE5CD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/>
            </a:p>
          </p:txBody>
        </p:sp>
      </p:grpSp>
      <p:sp>
        <p:nvSpPr>
          <p:cNvPr id="416" name="Shape 416"/>
          <p:cNvSpPr txBox="1"/>
          <p:nvPr/>
        </p:nvSpPr>
        <p:spPr>
          <a:xfrm>
            <a:off x="1827752" y="2883875"/>
            <a:ext cx="253500" cy="6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/>
              <a:t>.</a:t>
            </a:r>
            <a:endParaRPr sz="2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/>
              <a:t>.</a:t>
            </a:r>
            <a:endParaRPr sz="2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/>
              <a:t>.</a:t>
            </a:r>
            <a:endParaRPr sz="2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b="1"/>
          </a:p>
        </p:txBody>
      </p:sp>
      <p:pic>
        <p:nvPicPr>
          <p:cNvPr id="417" name="Shape 4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1252" y="1384088"/>
            <a:ext cx="1809750" cy="1571625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Shape 418"/>
          <p:cNvSpPr txBox="1"/>
          <p:nvPr/>
        </p:nvSpPr>
        <p:spPr>
          <a:xfrm>
            <a:off x="4114800" y="3260525"/>
            <a:ext cx="4760700" cy="27123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/>
              <a:t>Summary</a:t>
            </a:r>
            <a:endParaRPr sz="2000" b="1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… </a:t>
            </a:r>
            <a:r>
              <a:rPr lang="en" sz="2000" dirty="0">
                <a:solidFill>
                  <a:schemeClr val="dk1"/>
                </a:solidFill>
              </a:rPr>
              <a:t>Enriched tumor-initiating capacity has been linked to poorly differentiated </a:t>
            </a:r>
            <a:r>
              <a:rPr lang="en" sz="2000" u="sng" dirty="0">
                <a:solidFill>
                  <a:schemeClr val="dk1"/>
                </a:solidFill>
              </a:rPr>
              <a:t>glioblastoma cells</a:t>
            </a:r>
            <a:r>
              <a:rPr lang="en" sz="2000" dirty="0">
                <a:solidFill>
                  <a:schemeClr val="dk1"/>
                </a:solidFill>
              </a:rPr>
              <a:t> sharing features with </a:t>
            </a:r>
            <a:r>
              <a:rPr lang="en" sz="2000" u="sng" dirty="0">
                <a:solidFill>
                  <a:schemeClr val="dk1"/>
                </a:solidFill>
              </a:rPr>
              <a:t>neural stem cells </a:t>
            </a:r>
            <a:r>
              <a:rPr lang="en" sz="2000" dirty="0"/>
              <a:t>…</a:t>
            </a:r>
            <a:endParaRPr sz="2000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000" u="sng"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/>
              <a:t>Characteristics</a:t>
            </a:r>
            <a:endParaRPr sz="2000" b="1"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tissue: GBM-1</a:t>
            </a:r>
            <a:endParaRPr sz="2000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A57C1E5-36C6-3D49-9AB3-3D8F91519EB9}"/>
              </a:ext>
            </a:extLst>
          </p:cNvPr>
          <p:cNvCxnSpPr>
            <a:stCxn id="410" idx="0"/>
          </p:cNvCxnSpPr>
          <p:nvPr/>
        </p:nvCxnSpPr>
        <p:spPr>
          <a:xfrm flipV="1">
            <a:off x="3161547" y="2129589"/>
            <a:ext cx="2309705" cy="7656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697DE07-D913-AF49-BE65-F1BF21458A38}"/>
              </a:ext>
            </a:extLst>
          </p:cNvPr>
          <p:cNvCxnSpPr>
            <a:cxnSpLocks/>
            <a:stCxn id="411" idx="0"/>
          </p:cNvCxnSpPr>
          <p:nvPr/>
        </p:nvCxnSpPr>
        <p:spPr>
          <a:xfrm>
            <a:off x="3161547" y="2659886"/>
            <a:ext cx="953253" cy="600639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10576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Shape 423"/>
          <p:cNvSpPr txBox="1">
            <a:spLocks noGrp="1"/>
          </p:cNvSpPr>
          <p:nvPr>
            <p:ph type="title"/>
          </p:nvPr>
        </p:nvSpPr>
        <p:spPr>
          <a:xfrm>
            <a:off x="311700" y="212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Figure comprehension problem</a:t>
            </a:r>
            <a:endParaRPr/>
          </a:p>
        </p:txBody>
      </p:sp>
      <p:sp>
        <p:nvSpPr>
          <p:cNvPr id="424" name="Shape 42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grpSp>
        <p:nvGrpSpPr>
          <p:cNvPr id="425" name="Shape 425"/>
          <p:cNvGrpSpPr/>
          <p:nvPr/>
        </p:nvGrpSpPr>
        <p:grpSpPr>
          <a:xfrm>
            <a:off x="657671" y="1821127"/>
            <a:ext cx="2593800" cy="1134600"/>
            <a:chOff x="657671" y="1821127"/>
            <a:chExt cx="2593800" cy="1134600"/>
          </a:xfrm>
        </p:grpSpPr>
        <p:sp>
          <p:nvSpPr>
            <p:cNvPr id="426" name="Shape 426"/>
            <p:cNvSpPr/>
            <p:nvPr/>
          </p:nvSpPr>
          <p:spPr>
            <a:xfrm>
              <a:off x="657671" y="1821127"/>
              <a:ext cx="2593800" cy="1134600"/>
            </a:xfrm>
            <a:prstGeom prst="roundRect">
              <a:avLst>
                <a:gd name="adj" fmla="val 16667"/>
              </a:avLst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Shape 427"/>
            <p:cNvSpPr/>
            <p:nvPr/>
          </p:nvSpPr>
          <p:spPr>
            <a:xfrm>
              <a:off x="758247" y="1931145"/>
              <a:ext cx="2403300" cy="412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9EAD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dirty="0"/>
                <a:t>Data sample</a:t>
              </a:r>
              <a:endParaRPr sz="2400" dirty="0"/>
            </a:p>
          </p:txBody>
        </p:sp>
        <p:sp>
          <p:nvSpPr>
            <p:cNvPr id="428" name="Shape 428"/>
            <p:cNvSpPr/>
            <p:nvPr/>
          </p:nvSpPr>
          <p:spPr>
            <a:xfrm>
              <a:off x="758247" y="2453786"/>
              <a:ext cx="2403300" cy="412200"/>
            </a:xfrm>
            <a:prstGeom prst="round2SameRect">
              <a:avLst>
                <a:gd name="adj1" fmla="val 0"/>
                <a:gd name="adj2" fmla="val 43189"/>
              </a:avLst>
            </a:prstGeom>
            <a:solidFill>
              <a:srgbClr val="FCE5CD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/>
                <a:t>Text description</a:t>
              </a:r>
              <a:endParaRPr sz="2000"/>
            </a:p>
          </p:txBody>
        </p:sp>
      </p:grpSp>
      <p:grpSp>
        <p:nvGrpSpPr>
          <p:cNvPr id="429" name="Shape 429"/>
          <p:cNvGrpSpPr/>
          <p:nvPr/>
        </p:nvGrpSpPr>
        <p:grpSpPr>
          <a:xfrm>
            <a:off x="657645" y="4054279"/>
            <a:ext cx="2593800" cy="1134600"/>
            <a:chOff x="657645" y="4054279"/>
            <a:chExt cx="2593800" cy="1134600"/>
          </a:xfrm>
        </p:grpSpPr>
        <p:sp>
          <p:nvSpPr>
            <p:cNvPr id="430" name="Shape 430"/>
            <p:cNvSpPr/>
            <p:nvPr/>
          </p:nvSpPr>
          <p:spPr>
            <a:xfrm>
              <a:off x="657645" y="4054279"/>
              <a:ext cx="2593800" cy="1134600"/>
            </a:xfrm>
            <a:prstGeom prst="roundRect">
              <a:avLst>
                <a:gd name="adj" fmla="val 16667"/>
              </a:avLst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Shape 431"/>
            <p:cNvSpPr/>
            <p:nvPr/>
          </p:nvSpPr>
          <p:spPr>
            <a:xfrm>
              <a:off x="758221" y="4164297"/>
              <a:ext cx="2403300" cy="412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9EAD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/>
            </a:p>
          </p:txBody>
        </p:sp>
        <p:sp>
          <p:nvSpPr>
            <p:cNvPr id="432" name="Shape 432"/>
            <p:cNvSpPr/>
            <p:nvPr/>
          </p:nvSpPr>
          <p:spPr>
            <a:xfrm>
              <a:off x="758221" y="4686938"/>
              <a:ext cx="2403300" cy="412200"/>
            </a:xfrm>
            <a:prstGeom prst="round2SameRect">
              <a:avLst>
                <a:gd name="adj1" fmla="val 0"/>
                <a:gd name="adj2" fmla="val 43189"/>
              </a:avLst>
            </a:prstGeom>
            <a:solidFill>
              <a:srgbClr val="FCE5CD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/>
            </a:p>
          </p:txBody>
        </p:sp>
      </p:grpSp>
      <p:sp>
        <p:nvSpPr>
          <p:cNvPr id="433" name="Shape 433"/>
          <p:cNvSpPr txBox="1"/>
          <p:nvPr/>
        </p:nvSpPr>
        <p:spPr>
          <a:xfrm>
            <a:off x="1827752" y="2883875"/>
            <a:ext cx="253500" cy="6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/>
              <a:t>.</a:t>
            </a:r>
            <a:endParaRPr sz="2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/>
              <a:t>.</a:t>
            </a:r>
            <a:endParaRPr sz="2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/>
              <a:t>.</a:t>
            </a:r>
            <a:endParaRPr sz="2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b="1"/>
          </a:p>
        </p:txBody>
      </p:sp>
      <p:pic>
        <p:nvPicPr>
          <p:cNvPr id="435" name="Shape 4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9500" y="1703500"/>
            <a:ext cx="2651175" cy="2360750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Shape 436"/>
          <p:cNvSpPr txBox="1"/>
          <p:nvPr/>
        </p:nvSpPr>
        <p:spPr>
          <a:xfrm>
            <a:off x="4572000" y="4237538"/>
            <a:ext cx="4336500" cy="8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2D2E30"/>
                </a:solidFill>
              </a:rPr>
              <a:t>Fig. 1: The scatter plot of regression analysis between CRIES score and age.</a:t>
            </a:r>
            <a:endParaRPr sz="1800" dirty="0"/>
          </a:p>
        </p:txBody>
      </p:sp>
      <p:sp>
        <p:nvSpPr>
          <p:cNvPr id="437" name="Shape 437"/>
          <p:cNvSpPr txBox="1"/>
          <p:nvPr/>
        </p:nvSpPr>
        <p:spPr>
          <a:xfrm rot="-5400000">
            <a:off x="7117776" y="2502103"/>
            <a:ext cx="1937700" cy="3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doi:10.1371/journal.pone.0041741</a:t>
            </a:r>
            <a:endParaRPr sz="1200"/>
          </a:p>
        </p:txBody>
      </p:sp>
      <p:pic>
        <p:nvPicPr>
          <p:cNvPr id="438" name="Shape 4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8621" y="6078062"/>
            <a:ext cx="2579224" cy="4187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93B0C5A-36DF-6247-81C0-ADD3D940D0AF}"/>
              </a:ext>
            </a:extLst>
          </p:cNvPr>
          <p:cNvCxnSpPr>
            <a:cxnSpLocks/>
          </p:cNvCxnSpPr>
          <p:nvPr/>
        </p:nvCxnSpPr>
        <p:spPr>
          <a:xfrm>
            <a:off x="3161547" y="2137245"/>
            <a:ext cx="1891716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3B12FDC-7B80-8B4B-AE23-14398FA0FD2A}"/>
              </a:ext>
            </a:extLst>
          </p:cNvPr>
          <p:cNvCxnSpPr>
            <a:cxnSpLocks/>
          </p:cNvCxnSpPr>
          <p:nvPr/>
        </p:nvCxnSpPr>
        <p:spPr>
          <a:xfrm>
            <a:off x="3161547" y="2659886"/>
            <a:ext cx="1410453" cy="1577652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64AF1D5A-FB8C-E944-B66B-DB95FA0A0609}"/>
              </a:ext>
            </a:extLst>
          </p:cNvPr>
          <p:cNvSpPr/>
          <p:nvPr/>
        </p:nvSpPr>
        <p:spPr>
          <a:xfrm>
            <a:off x="3720074" y="6145887"/>
            <a:ext cx="2401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viziometrics.org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6310441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0D6CEDD7-CE37-0C4F-8FD8-B0C12C3DE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EZLearn</a:t>
            </a:r>
            <a:r>
              <a:rPr lang="en-US" dirty="0"/>
              <a:t> as a recipe (simplified)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0D22A1B-179E-2C4C-B932-66B7CAF94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/>
              <a:t>Input: (Data, Text) pairs, and a lexicon X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Initialize with distant supervision: If a term c in C appears in Text verbatim, assign it as the label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Train a classifier F on the Data using current text labels; classify all data samples.      using F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Train a classifier G on the Text using labels from step 2; classify all text descriptions using 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Go to Step 2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399871" lvl="1" indent="0">
              <a:buNone/>
            </a:pPr>
            <a:endParaRPr lang="en-US" sz="2400" dirty="0"/>
          </a:p>
        </p:txBody>
      </p:sp>
      <p:sp>
        <p:nvSpPr>
          <p:cNvPr id="15" name="Shape 427">
            <a:extLst>
              <a:ext uri="{FF2B5EF4-FFF2-40B4-BE49-F238E27FC236}">
                <a16:creationId xmlns:a16="http://schemas.microsoft.com/office/drawing/2014/main" id="{200A5ADC-977E-F64E-813A-D0E124870CDA}"/>
              </a:ext>
            </a:extLst>
          </p:cNvPr>
          <p:cNvSpPr/>
          <p:nvPr/>
        </p:nvSpPr>
        <p:spPr>
          <a:xfrm>
            <a:off x="3838332" y="3747317"/>
            <a:ext cx="2403300" cy="4122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Data sample</a:t>
            </a:r>
            <a:endParaRPr sz="2400" dirty="0"/>
          </a:p>
        </p:txBody>
      </p:sp>
      <p:sp>
        <p:nvSpPr>
          <p:cNvPr id="16" name="Shape 428">
            <a:extLst>
              <a:ext uri="{FF2B5EF4-FFF2-40B4-BE49-F238E27FC236}">
                <a16:creationId xmlns:a16="http://schemas.microsoft.com/office/drawing/2014/main" id="{AE9CE56A-7719-A34B-AE3A-6AF76BE61CE5}"/>
              </a:ext>
            </a:extLst>
          </p:cNvPr>
          <p:cNvSpPr/>
          <p:nvPr/>
        </p:nvSpPr>
        <p:spPr>
          <a:xfrm>
            <a:off x="3838332" y="4730640"/>
            <a:ext cx="2403300" cy="412200"/>
          </a:xfrm>
          <a:prstGeom prst="round2SameRect">
            <a:avLst>
              <a:gd name="adj1" fmla="val 0"/>
              <a:gd name="adj2" fmla="val 43189"/>
            </a:avLst>
          </a:prstGeom>
          <a:solidFill>
            <a:srgbClr val="FCE5CD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Text description</a:t>
            </a:r>
            <a:endParaRPr sz="2000"/>
          </a:p>
        </p:txBody>
      </p:sp>
    </p:spTree>
    <p:extLst>
      <p:ext uri="{BB962C8B-B14F-4D97-AF65-F5344CB8AC3E}">
        <p14:creationId xmlns:p14="http://schemas.microsoft.com/office/powerpoint/2010/main" val="1031428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next 15 min…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8235174" cy="4297363"/>
          </a:xfrm>
        </p:spPr>
        <p:txBody>
          <a:bodyPr/>
          <a:lstStyle/>
          <a:p>
            <a:r>
              <a:rPr lang="en-US" sz="2800" dirty="0"/>
              <a:t>Online Data Repositories</a:t>
            </a:r>
          </a:p>
          <a:p>
            <a:r>
              <a:rPr lang="en-US" sz="2800" dirty="0"/>
              <a:t>Unsupervised Curation </a:t>
            </a:r>
          </a:p>
          <a:p>
            <a:r>
              <a:rPr lang="en-US" sz="2800" dirty="0"/>
              <a:t>Automatic Claim Verification</a:t>
            </a:r>
            <a:endParaRPr lang="en-US" sz="2400" dirty="0"/>
          </a:p>
          <a:p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5FEDD-6FD9-7942-8E57-CDDA6D5C3512}" type="datetime1">
              <a:rPr lang="en-US" smtClean="0"/>
              <a:pPr/>
              <a:t>7/13/18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Bill Howe, UW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D6CCC-2396-634D-8A9D-DFA1A30244A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769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EE8C9-8F64-7044-B3B1-FA99E6822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One decision: Combining labels from two classifiers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31D04-414B-5B48-94F7-16419F60EE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Standard: Just use original exact matches</a:t>
            </a:r>
          </a:p>
          <a:p>
            <a:r>
              <a:rPr lang="en-US" dirty="0"/>
              <a:t>Predict: Just use image classifier labels</a:t>
            </a:r>
          </a:p>
          <a:p>
            <a:r>
              <a:rPr lang="en-US" dirty="0"/>
              <a:t>Union: Return their union</a:t>
            </a:r>
          </a:p>
          <a:p>
            <a:r>
              <a:rPr lang="en-US" dirty="0"/>
              <a:t>Intersect: Return their intersection</a:t>
            </a:r>
          </a:p>
          <a:p>
            <a:r>
              <a:rPr lang="en-US" dirty="0"/>
              <a:t>Relation: Remove general terms if a more specific term is available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8A4858-DFF5-6048-B599-76CA45B15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5FEDD-6FD9-7942-8E57-CDDA6D5C3512}" type="datetime1">
              <a:rPr lang="en-US" smtClean="0"/>
              <a:pPr/>
              <a:t>7/13/18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68108-2B91-F547-B54F-9E6D45D11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Bill Howe, UW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D14DF0-2B99-9741-83E9-D227CA1E0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D6CCC-2396-634D-8A9D-DFA1A30244AA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8958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Shape 6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Evaluation</a:t>
            </a:r>
            <a:endParaRPr sz="44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923BAA9-FFB7-3041-8BA5-EF7CF79DDC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27" name="Shape 62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37537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Shape 632"/>
          <p:cNvSpPr txBox="1">
            <a:spLocks noGrp="1"/>
          </p:cNvSpPr>
          <p:nvPr>
            <p:ph type="title"/>
          </p:nvPr>
        </p:nvSpPr>
        <p:spPr>
          <a:xfrm>
            <a:off x="311700" y="419494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/>
              <a:t>Tasks</a:t>
            </a:r>
            <a:endParaRPr sz="3000" dirty="0"/>
          </a:p>
        </p:txBody>
      </p:sp>
      <p:sp>
        <p:nvSpPr>
          <p:cNvPr id="633" name="Shape 633"/>
          <p:cNvSpPr txBox="1">
            <a:spLocks noGrp="1"/>
          </p:cNvSpPr>
          <p:nvPr>
            <p:ph type="body" idx="1"/>
          </p:nvPr>
        </p:nvSpPr>
        <p:spPr>
          <a:xfrm>
            <a:off x="311700" y="12318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 dirty="0"/>
              <a:t>Gene expression tissue prediction:</a:t>
            </a:r>
            <a:endParaRPr sz="2400" dirty="0"/>
          </a:p>
          <a:p>
            <a: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 dirty="0"/>
              <a:t>116,895 expression samples (think 20k-D vectors)</a:t>
            </a:r>
            <a:endParaRPr sz="2400" dirty="0"/>
          </a:p>
          <a:p>
            <a: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 dirty="0"/>
              <a:t>4931 possible tissue labels</a:t>
            </a:r>
            <a:endParaRPr sz="2400" dirty="0"/>
          </a:p>
          <a:p>
            <a: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 dirty="0"/>
              <a:t>Almost all samples have label mentions, ~3.5 different labels mentioned on average</a:t>
            </a:r>
            <a:endParaRPr sz="2400" dirty="0"/>
          </a:p>
          <a:p>
            <a:pPr marL="45720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 sz="2400" dirty="0"/>
          </a:p>
          <a:p>
            <a:pPr marL="457200" lvl="0" indent="-381000" rtl="0">
              <a:spcBef>
                <a:spcPts val="1600"/>
              </a:spcBef>
              <a:spcAft>
                <a:spcPts val="0"/>
              </a:spcAft>
              <a:buSzPts val="2400"/>
              <a:buChar char="●"/>
            </a:pPr>
            <a:r>
              <a:rPr lang="en" sz="2400" dirty="0"/>
              <a:t>Scientific figure classification:</a:t>
            </a:r>
            <a:endParaRPr sz="2400" dirty="0"/>
          </a:p>
          <a:p>
            <a: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 dirty="0"/>
              <a:t>1.2 million images from scientific papers</a:t>
            </a:r>
            <a:endParaRPr sz="2400" dirty="0"/>
          </a:p>
          <a:p>
            <a: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 dirty="0"/>
              <a:t>24 possible labels (and growing)</a:t>
            </a:r>
            <a:endParaRPr sz="2400" dirty="0"/>
          </a:p>
          <a:p>
            <a: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 dirty="0"/>
              <a:t>&lt; 10% of the samples have label mentions</a:t>
            </a:r>
            <a:endParaRPr sz="2400" dirty="0"/>
          </a:p>
        </p:txBody>
      </p:sp>
      <p:sp>
        <p:nvSpPr>
          <p:cNvPr id="634" name="Shape 63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64906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Shape 619"/>
          <p:cNvSpPr txBox="1">
            <a:spLocks noGrp="1"/>
          </p:cNvSpPr>
          <p:nvPr>
            <p:ph type="title"/>
          </p:nvPr>
        </p:nvSpPr>
        <p:spPr>
          <a:xfrm>
            <a:off x="311700" y="2887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rgbClr val="000000"/>
                </a:solidFill>
              </a:rPr>
              <a:t>Classifier details</a:t>
            </a:r>
            <a:endParaRPr sz="3000" dirty="0">
              <a:solidFill>
                <a:srgbClr val="000000"/>
              </a:solidFill>
            </a:endParaRPr>
          </a:p>
        </p:txBody>
      </p:sp>
      <p:sp>
        <p:nvSpPr>
          <p:cNvPr id="620" name="Shape 620"/>
          <p:cNvSpPr txBox="1">
            <a:spLocks noGrp="1"/>
          </p:cNvSpPr>
          <p:nvPr>
            <p:ph type="body" idx="1"/>
          </p:nvPr>
        </p:nvSpPr>
        <p:spPr>
          <a:xfrm>
            <a:off x="311700" y="1765241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●"/>
            </a:pPr>
            <a:endParaRPr lang="en" sz="2200" b="1" dirty="0">
              <a:solidFill>
                <a:srgbClr val="000000"/>
              </a:solidFill>
            </a:endParaRPr>
          </a:p>
          <a:p>
            <a:pPr marL="8890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</a:pPr>
            <a:r>
              <a:rPr lang="en" sz="2200" dirty="0">
                <a:solidFill>
                  <a:srgbClr val="000000"/>
                </a:solidFill>
              </a:rPr>
              <a:t>Logistic Regression</a:t>
            </a:r>
            <a:endParaRPr sz="2200" dirty="0">
              <a:solidFill>
                <a:srgbClr val="000000"/>
              </a:solidFill>
            </a:endParaRPr>
          </a:p>
          <a:p>
            <a:pPr marL="914400" lvl="1" indent="-3683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○"/>
            </a:pPr>
            <a:r>
              <a:rPr lang="en" sz="2200" dirty="0">
                <a:solidFill>
                  <a:srgbClr val="000000"/>
                </a:solidFill>
              </a:rPr>
              <a:t>Gene expression: Learned </a:t>
            </a:r>
            <a:r>
              <a:rPr lang="en" sz="2200" dirty="0" err="1">
                <a:solidFill>
                  <a:srgbClr val="000000"/>
                </a:solidFill>
              </a:rPr>
              <a:t>embeddings</a:t>
            </a:r>
            <a:r>
              <a:rPr lang="en" sz="2200" dirty="0">
                <a:solidFill>
                  <a:srgbClr val="000000"/>
                </a:solidFill>
              </a:rPr>
              <a:t> via </a:t>
            </a:r>
            <a:r>
              <a:rPr lang="en" sz="2200" dirty="0" err="1">
                <a:solidFill>
                  <a:srgbClr val="000000"/>
                </a:solidFill>
              </a:rPr>
              <a:t>autoencoder</a:t>
            </a:r>
            <a:r>
              <a:rPr lang="en" sz="2200" dirty="0">
                <a:solidFill>
                  <a:srgbClr val="000000"/>
                </a:solidFill>
              </a:rPr>
              <a:t> </a:t>
            </a:r>
          </a:p>
          <a:p>
            <a:pPr marL="914400" lvl="1" indent="-3683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○"/>
            </a:pPr>
            <a:r>
              <a:rPr lang="en" sz="2200" dirty="0">
                <a:solidFill>
                  <a:srgbClr val="000000"/>
                </a:solidFill>
              </a:rPr>
              <a:t>Figure classification: pre-trained ResNet-50</a:t>
            </a:r>
          </a:p>
          <a:p>
            <a:pPr marL="914400" lvl="1" indent="-3683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○"/>
            </a:pPr>
            <a:endParaRPr lang="en" sz="2200" dirty="0">
              <a:solidFill>
                <a:srgbClr val="000000"/>
              </a:solidFill>
            </a:endParaRPr>
          </a:p>
          <a:p>
            <a:pPr marL="914400" lvl="1" indent="-3683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○"/>
            </a:pPr>
            <a:endParaRPr lang="en" sz="2200" dirty="0">
              <a:solidFill>
                <a:srgbClr val="000000"/>
              </a:solidFill>
            </a:endParaRPr>
          </a:p>
          <a:p>
            <a:pPr marL="914400" lvl="1" indent="-3683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○"/>
            </a:pPr>
            <a:endParaRPr lang="en" sz="2200" dirty="0">
              <a:solidFill>
                <a:srgbClr val="000000"/>
              </a:solidFill>
            </a:endParaRPr>
          </a:p>
          <a:p>
            <a:pPr marL="914400" lvl="1" indent="-3683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○"/>
            </a:pPr>
            <a:endParaRPr lang="en" sz="2200" dirty="0">
              <a:solidFill>
                <a:srgbClr val="000000"/>
              </a:solidFill>
            </a:endParaRPr>
          </a:p>
          <a:p>
            <a:pPr marL="914400" lvl="1" indent="-3683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○"/>
            </a:pPr>
            <a:endParaRPr sz="2200" dirty="0">
              <a:solidFill>
                <a:srgbClr val="000000"/>
              </a:solidFill>
            </a:endParaRPr>
          </a:p>
          <a:p>
            <a:pPr marL="8890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</a:pPr>
            <a:r>
              <a:rPr lang="en" sz="2200" dirty="0" err="1">
                <a:solidFill>
                  <a:srgbClr val="000000"/>
                </a:solidFill>
              </a:rPr>
              <a:t>fastText</a:t>
            </a:r>
            <a:endParaRPr sz="2200" dirty="0">
              <a:solidFill>
                <a:srgbClr val="000000"/>
              </a:solidFill>
            </a:endParaRPr>
          </a:p>
          <a:p>
            <a:pPr marL="914400" lvl="1" indent="-3683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○"/>
            </a:pPr>
            <a:r>
              <a:rPr lang="en" sz="2200" dirty="0">
                <a:solidFill>
                  <a:srgbClr val="000000"/>
                </a:solidFill>
              </a:rPr>
              <a:t>Gene expression: dataset summary + sample characteristics </a:t>
            </a:r>
          </a:p>
          <a:p>
            <a:pPr marL="914400" lvl="1" indent="-3683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○"/>
            </a:pPr>
            <a:r>
              <a:rPr lang="en" sz="2200" dirty="0">
                <a:solidFill>
                  <a:srgbClr val="000000"/>
                </a:solidFill>
              </a:rPr>
              <a:t>Figure classification: figure captions</a:t>
            </a:r>
            <a:endParaRPr sz="2200" dirty="0">
              <a:solidFill>
                <a:srgbClr val="000000"/>
              </a:solidFill>
            </a:endParaRPr>
          </a:p>
          <a:p>
            <a:pPr marL="0" lvl="0" indent="0" rtl="0">
              <a:spcBef>
                <a:spcPts val="1600"/>
              </a:spcBef>
              <a:spcAft>
                <a:spcPts val="1600"/>
              </a:spcAft>
              <a:buNone/>
            </a:pPr>
            <a:endParaRPr dirty="0">
              <a:solidFill>
                <a:srgbClr val="000000"/>
              </a:solidFill>
            </a:endParaRPr>
          </a:p>
        </p:txBody>
      </p:sp>
      <p:sp>
        <p:nvSpPr>
          <p:cNvPr id="621" name="Shape 62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000000"/>
                </a:solidFill>
              </a:rPr>
              <a:t>23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5" name="Shape 542">
            <a:extLst>
              <a:ext uri="{FF2B5EF4-FFF2-40B4-BE49-F238E27FC236}">
                <a16:creationId xmlns:a16="http://schemas.microsoft.com/office/drawing/2014/main" id="{D9DC6CED-5D6A-E341-A62E-A5453F54FDFE}"/>
              </a:ext>
            </a:extLst>
          </p:cNvPr>
          <p:cNvSpPr/>
          <p:nvPr/>
        </p:nvSpPr>
        <p:spPr>
          <a:xfrm>
            <a:off x="782752" y="1160652"/>
            <a:ext cx="2003100" cy="957600"/>
          </a:xfrm>
          <a:prstGeom prst="roundRect">
            <a:avLst>
              <a:gd name="adj" fmla="val 16667"/>
            </a:avLst>
          </a:prstGeom>
          <a:solidFill>
            <a:srgbClr val="B6D7A8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Main Classifier</a:t>
            </a:r>
            <a:endParaRPr sz="2400"/>
          </a:p>
        </p:txBody>
      </p:sp>
      <p:sp>
        <p:nvSpPr>
          <p:cNvPr id="6" name="Shape 543">
            <a:extLst>
              <a:ext uri="{FF2B5EF4-FFF2-40B4-BE49-F238E27FC236}">
                <a16:creationId xmlns:a16="http://schemas.microsoft.com/office/drawing/2014/main" id="{20063B79-C644-AC4F-9ED1-2A5E014183E5}"/>
              </a:ext>
            </a:extLst>
          </p:cNvPr>
          <p:cNvSpPr/>
          <p:nvPr/>
        </p:nvSpPr>
        <p:spPr>
          <a:xfrm>
            <a:off x="782752" y="3724677"/>
            <a:ext cx="2003100" cy="1076400"/>
          </a:xfrm>
          <a:prstGeom prst="roundRect">
            <a:avLst>
              <a:gd name="adj" fmla="val 16667"/>
            </a:avLst>
          </a:prstGeom>
          <a:solidFill>
            <a:srgbClr val="F9CB9C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Auxiliary Classifier</a:t>
            </a:r>
            <a:endParaRPr sz="2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75E0825-6258-5F4A-BEEF-BF01BD10A031}"/>
              </a:ext>
            </a:extLst>
          </p:cNvPr>
          <p:cNvSpPr/>
          <p:nvPr/>
        </p:nvSpPr>
        <p:spPr>
          <a:xfrm>
            <a:off x="1491231" y="4880015"/>
            <a:ext cx="32980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research.fb.com</a:t>
            </a:r>
            <a:r>
              <a:rPr lang="en-US" dirty="0"/>
              <a:t>/</a:t>
            </a:r>
            <a:r>
              <a:rPr lang="en-US" dirty="0" err="1"/>
              <a:t>fasttext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1171694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Shape 639"/>
          <p:cNvSpPr txBox="1">
            <a:spLocks noGrp="1"/>
          </p:cNvSpPr>
          <p:nvPr>
            <p:ph type="title"/>
          </p:nvPr>
        </p:nvSpPr>
        <p:spPr>
          <a:xfrm>
            <a:off x="311700" y="288574"/>
            <a:ext cx="8520600" cy="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Ontology-based precision/recall</a:t>
            </a:r>
            <a:endParaRPr sz="3600" dirty="0"/>
          </a:p>
        </p:txBody>
      </p:sp>
      <p:sp>
        <p:nvSpPr>
          <p:cNvPr id="640" name="Shape 640"/>
          <p:cNvSpPr/>
          <p:nvPr/>
        </p:nvSpPr>
        <p:spPr>
          <a:xfrm>
            <a:off x="2598650" y="1114825"/>
            <a:ext cx="1384200" cy="4695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Whole body</a:t>
            </a:r>
            <a:endParaRPr b="1"/>
          </a:p>
        </p:txBody>
      </p:sp>
      <p:sp>
        <p:nvSpPr>
          <p:cNvPr id="641" name="Shape 641"/>
          <p:cNvSpPr/>
          <p:nvPr/>
        </p:nvSpPr>
        <p:spPr>
          <a:xfrm>
            <a:off x="849900" y="3085100"/>
            <a:ext cx="942000" cy="4683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76200" cap="flat" cmpd="sng">
            <a:solidFill>
              <a:srgbClr val="FF99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Blood</a:t>
            </a:r>
            <a:endParaRPr b="1"/>
          </a:p>
        </p:txBody>
      </p:sp>
      <p:sp>
        <p:nvSpPr>
          <p:cNvPr id="642" name="Shape 642"/>
          <p:cNvSpPr/>
          <p:nvPr/>
        </p:nvSpPr>
        <p:spPr>
          <a:xfrm>
            <a:off x="2091900" y="3085100"/>
            <a:ext cx="1013700" cy="60345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Bone marrow</a:t>
            </a:r>
            <a:endParaRPr/>
          </a:p>
        </p:txBody>
      </p:sp>
      <p:sp>
        <p:nvSpPr>
          <p:cNvPr id="643" name="Shape 643"/>
          <p:cNvSpPr/>
          <p:nvPr/>
        </p:nvSpPr>
        <p:spPr>
          <a:xfrm>
            <a:off x="862250" y="4040850"/>
            <a:ext cx="1384200" cy="468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76200" cap="flat" cmpd="sng">
            <a:solidFill>
              <a:srgbClr val="FF99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Leukocyte</a:t>
            </a:r>
            <a:endParaRPr b="1"/>
          </a:p>
        </p:txBody>
      </p:sp>
      <p:sp>
        <p:nvSpPr>
          <p:cNvPr id="644" name="Shape 644"/>
          <p:cNvSpPr/>
          <p:nvPr/>
        </p:nvSpPr>
        <p:spPr>
          <a:xfrm>
            <a:off x="170025" y="5050300"/>
            <a:ext cx="1384200" cy="4683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762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Monocyte</a:t>
            </a:r>
            <a:endParaRPr/>
          </a:p>
        </p:txBody>
      </p:sp>
      <p:sp>
        <p:nvSpPr>
          <p:cNvPr id="645" name="Shape 645"/>
          <p:cNvSpPr/>
          <p:nvPr/>
        </p:nvSpPr>
        <p:spPr>
          <a:xfrm>
            <a:off x="4049325" y="2090900"/>
            <a:ext cx="1108200" cy="4683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Gland</a:t>
            </a:r>
            <a:endParaRPr/>
          </a:p>
        </p:txBody>
      </p:sp>
      <p:sp>
        <p:nvSpPr>
          <p:cNvPr id="646" name="Shape 646"/>
          <p:cNvSpPr/>
          <p:nvPr/>
        </p:nvSpPr>
        <p:spPr>
          <a:xfrm>
            <a:off x="3560700" y="3103050"/>
            <a:ext cx="1108200" cy="388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Liver</a:t>
            </a:r>
            <a:endParaRPr/>
          </a:p>
        </p:txBody>
      </p:sp>
      <p:sp>
        <p:nvSpPr>
          <p:cNvPr id="647" name="Shape 647"/>
          <p:cNvSpPr/>
          <p:nvPr/>
        </p:nvSpPr>
        <p:spPr>
          <a:xfrm>
            <a:off x="1112149" y="2091025"/>
            <a:ext cx="1715271" cy="5451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76200" cap="flat" cmpd="sng">
            <a:solidFill>
              <a:srgbClr val="FF99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Hematopoietic system</a:t>
            </a:r>
            <a:endParaRPr b="1"/>
          </a:p>
        </p:txBody>
      </p:sp>
      <p:sp>
        <p:nvSpPr>
          <p:cNvPr id="648" name="Shape 648"/>
          <p:cNvSpPr/>
          <p:nvPr/>
        </p:nvSpPr>
        <p:spPr>
          <a:xfrm>
            <a:off x="1804250" y="5054175"/>
            <a:ext cx="1486500" cy="4683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Macrophage</a:t>
            </a:r>
            <a:endParaRPr dirty="0"/>
          </a:p>
        </p:txBody>
      </p:sp>
      <p:sp>
        <p:nvSpPr>
          <p:cNvPr id="649" name="Shape 649"/>
          <p:cNvSpPr/>
          <p:nvPr/>
        </p:nvSpPr>
        <p:spPr>
          <a:xfrm>
            <a:off x="4925625" y="3103050"/>
            <a:ext cx="1108200" cy="388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Kidney</a:t>
            </a:r>
            <a:endParaRPr/>
          </a:p>
        </p:txBody>
      </p:sp>
      <p:cxnSp>
        <p:nvCxnSpPr>
          <p:cNvPr id="650" name="Shape 650"/>
          <p:cNvCxnSpPr>
            <a:cxnSpLocks/>
            <a:stCxn id="640" idx="2"/>
            <a:endCxn id="647" idx="0"/>
          </p:cNvCxnSpPr>
          <p:nvPr/>
        </p:nvCxnSpPr>
        <p:spPr>
          <a:xfrm flipH="1">
            <a:off x="1969785" y="1584325"/>
            <a:ext cx="1320965" cy="506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51" name="Shape 651"/>
          <p:cNvCxnSpPr>
            <a:stCxn id="640" idx="2"/>
            <a:endCxn id="645" idx="0"/>
          </p:cNvCxnSpPr>
          <p:nvPr/>
        </p:nvCxnSpPr>
        <p:spPr>
          <a:xfrm>
            <a:off x="3290750" y="1584325"/>
            <a:ext cx="1312800" cy="506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52" name="Shape 652"/>
          <p:cNvCxnSpPr>
            <a:cxnSpLocks/>
            <a:stCxn id="647" idx="2"/>
            <a:endCxn id="641" idx="0"/>
          </p:cNvCxnSpPr>
          <p:nvPr/>
        </p:nvCxnSpPr>
        <p:spPr>
          <a:xfrm flipH="1">
            <a:off x="1320900" y="2636125"/>
            <a:ext cx="648885" cy="448975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53" name="Shape 653"/>
          <p:cNvCxnSpPr>
            <a:cxnSpLocks/>
            <a:stCxn id="647" idx="2"/>
            <a:endCxn id="642" idx="0"/>
          </p:cNvCxnSpPr>
          <p:nvPr/>
        </p:nvCxnSpPr>
        <p:spPr>
          <a:xfrm>
            <a:off x="1969785" y="2636125"/>
            <a:ext cx="628965" cy="448975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54" name="Shape 654"/>
          <p:cNvCxnSpPr>
            <a:stCxn id="641" idx="2"/>
            <a:endCxn id="643" idx="0"/>
          </p:cNvCxnSpPr>
          <p:nvPr/>
        </p:nvCxnSpPr>
        <p:spPr>
          <a:xfrm>
            <a:off x="1320900" y="3553400"/>
            <a:ext cx="233400" cy="4875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55" name="Shape 655"/>
          <p:cNvCxnSpPr>
            <a:stCxn id="643" idx="2"/>
            <a:endCxn id="644" idx="0"/>
          </p:cNvCxnSpPr>
          <p:nvPr/>
        </p:nvCxnSpPr>
        <p:spPr>
          <a:xfrm flipH="1">
            <a:off x="862250" y="4509150"/>
            <a:ext cx="692100" cy="541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56" name="Shape 656"/>
          <p:cNvCxnSpPr>
            <a:cxnSpLocks/>
            <a:stCxn id="643" idx="2"/>
            <a:endCxn id="648" idx="0"/>
          </p:cNvCxnSpPr>
          <p:nvPr/>
        </p:nvCxnSpPr>
        <p:spPr>
          <a:xfrm>
            <a:off x="1554350" y="4509150"/>
            <a:ext cx="993150" cy="545025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57" name="Shape 657"/>
          <p:cNvCxnSpPr>
            <a:stCxn id="645" idx="2"/>
            <a:endCxn id="646" idx="0"/>
          </p:cNvCxnSpPr>
          <p:nvPr/>
        </p:nvCxnSpPr>
        <p:spPr>
          <a:xfrm flipH="1">
            <a:off x="4114725" y="2559200"/>
            <a:ext cx="488700" cy="543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58" name="Shape 658"/>
          <p:cNvCxnSpPr>
            <a:stCxn id="645" idx="2"/>
            <a:endCxn id="649" idx="0"/>
          </p:cNvCxnSpPr>
          <p:nvPr/>
        </p:nvCxnSpPr>
        <p:spPr>
          <a:xfrm>
            <a:off x="4603425" y="2559200"/>
            <a:ext cx="876300" cy="543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59" name="Shape 659"/>
          <p:cNvSpPr/>
          <p:nvPr/>
        </p:nvSpPr>
        <p:spPr>
          <a:xfrm>
            <a:off x="6957550" y="1083575"/>
            <a:ext cx="1275000" cy="468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Correct</a:t>
            </a:r>
            <a:endParaRPr b="1"/>
          </a:p>
        </p:txBody>
      </p:sp>
      <p:sp>
        <p:nvSpPr>
          <p:cNvPr id="660" name="Shape 660"/>
          <p:cNvSpPr/>
          <p:nvPr/>
        </p:nvSpPr>
        <p:spPr>
          <a:xfrm>
            <a:off x="6957550" y="1850975"/>
            <a:ext cx="1275000" cy="4683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762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Predicted</a:t>
            </a:r>
            <a:endParaRPr b="1"/>
          </a:p>
        </p:txBody>
      </p:sp>
      <p:sp>
        <p:nvSpPr>
          <p:cNvPr id="661" name="Shape 66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  <p:sp>
        <p:nvSpPr>
          <p:cNvPr id="662" name="Shape 662"/>
          <p:cNvSpPr/>
          <p:nvPr/>
        </p:nvSpPr>
        <p:spPr>
          <a:xfrm>
            <a:off x="6957550" y="2608375"/>
            <a:ext cx="1514908" cy="4683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Up(Correct)</a:t>
            </a:r>
            <a:endParaRPr b="1"/>
          </a:p>
        </p:txBody>
      </p:sp>
      <p:pic>
        <p:nvPicPr>
          <p:cNvPr id="663" name="Shape 6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59175" y="4383250"/>
            <a:ext cx="5163000" cy="65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" name="Shape 6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58258" y="5356900"/>
            <a:ext cx="5162993" cy="706600"/>
          </a:xfrm>
          <a:prstGeom prst="rect">
            <a:avLst/>
          </a:prstGeom>
          <a:noFill/>
          <a:ln>
            <a:noFill/>
          </a:ln>
        </p:spPr>
      </p:pic>
      <p:sp>
        <p:nvSpPr>
          <p:cNvPr id="665" name="Shape 665"/>
          <p:cNvSpPr/>
          <p:nvPr/>
        </p:nvSpPr>
        <p:spPr>
          <a:xfrm>
            <a:off x="3663725" y="4040850"/>
            <a:ext cx="5357400" cy="23754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2000">
              <a:solidFill>
                <a:schemeClr val="dk2"/>
              </a:solidFill>
            </a:endParaRPr>
          </a:p>
        </p:txBody>
      </p:sp>
      <p:sp>
        <p:nvSpPr>
          <p:cNvPr id="666" name="Shape 666"/>
          <p:cNvSpPr/>
          <p:nvPr/>
        </p:nvSpPr>
        <p:spPr>
          <a:xfrm>
            <a:off x="6957549" y="3220250"/>
            <a:ext cx="1705187" cy="4683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76200" cap="flat" cmpd="sng">
            <a:solidFill>
              <a:srgbClr val="FF99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Up(Predicted)</a:t>
            </a:r>
            <a:endParaRPr b="1"/>
          </a:p>
        </p:txBody>
      </p:sp>
    </p:spTree>
    <p:extLst>
      <p:ext uri="{BB962C8B-B14F-4D97-AF65-F5344CB8AC3E}">
        <p14:creationId xmlns:p14="http://schemas.microsoft.com/office/powerpoint/2010/main" val="3210724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Shape 671"/>
          <p:cNvSpPr txBox="1">
            <a:spLocks noGrp="1"/>
          </p:cNvSpPr>
          <p:nvPr>
            <p:ph type="title"/>
          </p:nvPr>
        </p:nvSpPr>
        <p:spPr>
          <a:xfrm>
            <a:off x="311700" y="206442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Tissue annotation evaluation</a:t>
            </a:r>
            <a:endParaRPr/>
          </a:p>
        </p:txBody>
      </p:sp>
      <p:sp>
        <p:nvSpPr>
          <p:cNvPr id="672" name="Shape 67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  <p:pic>
        <p:nvPicPr>
          <p:cNvPr id="673" name="Shape 673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8813" y="1128282"/>
            <a:ext cx="7826375" cy="4839300"/>
          </a:xfrm>
          <a:prstGeom prst="rect">
            <a:avLst/>
          </a:prstGeom>
          <a:noFill/>
          <a:ln>
            <a:noFill/>
          </a:ln>
        </p:spPr>
      </p:pic>
      <p:sp>
        <p:nvSpPr>
          <p:cNvPr id="674" name="Shape 674"/>
          <p:cNvSpPr/>
          <p:nvPr/>
        </p:nvSpPr>
        <p:spPr>
          <a:xfrm>
            <a:off x="5417025" y="2493250"/>
            <a:ext cx="947400" cy="2841900"/>
          </a:xfrm>
          <a:prstGeom prst="rect">
            <a:avLst/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Shape 675"/>
          <p:cNvSpPr/>
          <p:nvPr/>
        </p:nvSpPr>
        <p:spPr>
          <a:xfrm>
            <a:off x="2618450" y="3423875"/>
            <a:ext cx="917400" cy="1911300"/>
          </a:xfrm>
          <a:prstGeom prst="rect">
            <a:avLst/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Shape 676"/>
          <p:cNvSpPr/>
          <p:nvPr/>
        </p:nvSpPr>
        <p:spPr>
          <a:xfrm>
            <a:off x="4036075" y="2906875"/>
            <a:ext cx="917400" cy="2428200"/>
          </a:xfrm>
          <a:prstGeom prst="rect">
            <a:avLst/>
          </a:prstGeom>
          <a:solidFill>
            <a:srgbClr val="674EA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0EDD170-4149-5E4D-A336-3FD92A476671}"/>
              </a:ext>
            </a:extLst>
          </p:cNvPr>
          <p:cNvSpPr/>
          <p:nvPr/>
        </p:nvSpPr>
        <p:spPr>
          <a:xfrm>
            <a:off x="2561941" y="2500545"/>
            <a:ext cx="12240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dirty="0"/>
              <a:t>15k labeled samples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B88ABF2-6203-4840-A933-6620060A7609}"/>
              </a:ext>
            </a:extLst>
          </p:cNvPr>
          <p:cNvSpPr/>
          <p:nvPr/>
        </p:nvSpPr>
        <p:spPr>
          <a:xfrm>
            <a:off x="6760742" y="1571944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dirty="0"/>
              <a:t>no labeled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1DA4EC-0A95-1D41-AC0D-D60AE37164C6}"/>
              </a:ext>
            </a:extLst>
          </p:cNvPr>
          <p:cNvSpPr/>
          <p:nvPr/>
        </p:nvSpPr>
        <p:spPr>
          <a:xfrm>
            <a:off x="3571963" y="2177379"/>
            <a:ext cx="18089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dirty="0"/>
              <a:t>15k labeled + rest of unlabeled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8661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Shape 707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  <p:sp>
        <p:nvSpPr>
          <p:cNvPr id="708" name="Shape 708"/>
          <p:cNvSpPr txBox="1">
            <a:spLocks noGrp="1"/>
          </p:cNvSpPr>
          <p:nvPr>
            <p:ph type="title"/>
          </p:nvPr>
        </p:nvSpPr>
        <p:spPr>
          <a:xfrm>
            <a:off x="311699" y="804939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Precision-recall of the final classifiers</a:t>
            </a:r>
            <a:endParaRPr sz="3200" dirty="0"/>
          </a:p>
        </p:txBody>
      </p:sp>
      <p:sp>
        <p:nvSpPr>
          <p:cNvPr id="709" name="Shape 709"/>
          <p:cNvSpPr txBox="1"/>
          <p:nvPr/>
        </p:nvSpPr>
        <p:spPr>
          <a:xfrm>
            <a:off x="527550" y="2030225"/>
            <a:ext cx="36708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Gene expression tissue annotation</a:t>
            </a:r>
            <a:endParaRPr dirty="0"/>
          </a:p>
        </p:txBody>
      </p:sp>
      <p:sp>
        <p:nvSpPr>
          <p:cNvPr id="710" name="Shape 710"/>
          <p:cNvSpPr txBox="1"/>
          <p:nvPr/>
        </p:nvSpPr>
        <p:spPr>
          <a:xfrm>
            <a:off x="5044150" y="2030225"/>
            <a:ext cx="36708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Scientific figure annotation</a:t>
            </a:r>
            <a:endParaRPr/>
          </a:p>
        </p:txBody>
      </p:sp>
      <p:pic>
        <p:nvPicPr>
          <p:cNvPr id="711" name="Shape 7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459550"/>
            <a:ext cx="4251749" cy="2834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" name="Shape 7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80550" y="2459550"/>
            <a:ext cx="4251749" cy="28344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826F0A-142D-5243-B059-BBB7A52DF006}"/>
              </a:ext>
            </a:extLst>
          </p:cNvPr>
          <p:cNvSpPr txBox="1"/>
          <p:nvPr/>
        </p:nvSpPr>
        <p:spPr>
          <a:xfrm>
            <a:off x="1624263" y="5811253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EZLearn</a:t>
            </a:r>
            <a:r>
              <a:rPr lang="en-US" dirty="0">
                <a:solidFill>
                  <a:srgbClr val="FF0000"/>
                </a:solidFill>
              </a:rPr>
              <a:t> significantly outperforms state-of-the-art supervised methods</a:t>
            </a:r>
          </a:p>
        </p:txBody>
      </p:sp>
    </p:spTree>
    <p:extLst>
      <p:ext uri="{BB962C8B-B14F-4D97-AF65-F5344CB8AC3E}">
        <p14:creationId xmlns:p14="http://schemas.microsoft.com/office/powerpoint/2010/main" val="4992367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Shape 717"/>
          <p:cNvSpPr txBox="1">
            <a:spLocks noGrp="1"/>
          </p:cNvSpPr>
          <p:nvPr>
            <p:ph type="title"/>
          </p:nvPr>
        </p:nvSpPr>
        <p:spPr>
          <a:xfrm>
            <a:off x="323732" y="970356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Learns new classes with new data</a:t>
            </a:r>
            <a:endParaRPr sz="2800" dirty="0"/>
          </a:p>
        </p:txBody>
      </p:sp>
      <p:sp>
        <p:nvSpPr>
          <p:cNvPr id="718" name="Shape 71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  <p:pic>
        <p:nvPicPr>
          <p:cNvPr id="719" name="Shape 7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325" y="2476475"/>
            <a:ext cx="4163823" cy="2775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" name="Shape 7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0925" y="2476475"/>
            <a:ext cx="4163787" cy="277587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220B39-B8EA-6F4D-9EC2-0296ADD77125}"/>
              </a:ext>
            </a:extLst>
          </p:cNvPr>
          <p:cNvSpPr txBox="1"/>
          <p:nvPr/>
        </p:nvSpPr>
        <p:spPr>
          <a:xfrm>
            <a:off x="926431" y="5671804"/>
            <a:ext cx="6208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Co-EM can only learn labels that appear in the training data; </a:t>
            </a:r>
            <a:r>
              <a:rPr lang="en-US" dirty="0" err="1">
                <a:solidFill>
                  <a:srgbClr val="FF0000"/>
                </a:solidFill>
              </a:rPr>
              <a:t>EZLearn</a:t>
            </a:r>
            <a:r>
              <a:rPr lang="en-US" dirty="0">
                <a:solidFill>
                  <a:srgbClr val="FF0000"/>
                </a:solidFill>
              </a:rPr>
              <a:t> can pick up new classes from additional data</a:t>
            </a:r>
          </a:p>
        </p:txBody>
      </p:sp>
    </p:spTree>
    <p:extLst>
      <p:ext uri="{BB962C8B-B14F-4D97-AF65-F5344CB8AC3E}">
        <p14:creationId xmlns:p14="http://schemas.microsoft.com/office/powerpoint/2010/main" val="296173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402" y="1428316"/>
            <a:ext cx="7153409" cy="47698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94706" y="3493168"/>
            <a:ext cx="4114800" cy="923330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Even when we shuffle the labels to simulate noisy, incorrect text descriptions, the co-learning approach is robust</a:t>
            </a:r>
          </a:p>
        </p:txBody>
      </p:sp>
      <p:sp>
        <p:nvSpPr>
          <p:cNvPr id="4" name="Shape 717">
            <a:extLst>
              <a:ext uri="{FF2B5EF4-FFF2-40B4-BE49-F238E27FC236}">
                <a16:creationId xmlns:a16="http://schemas.microsoft.com/office/drawing/2014/main" id="{BBF55CF9-A414-1B45-8ECA-BB66FB5B2829}"/>
              </a:ext>
            </a:extLst>
          </p:cNvPr>
          <p:cNvSpPr txBox="1">
            <a:spLocks/>
          </p:cNvSpPr>
          <p:nvPr/>
        </p:nvSpPr>
        <p:spPr>
          <a:xfrm>
            <a:off x="335764" y="513156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456996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Frutiger 55 Roman"/>
                <a:ea typeface="ＭＳ Ｐゴシック" charset="-128"/>
                <a:cs typeface="ＭＳ Ｐゴシック" charset="-128"/>
              </a:defRPr>
            </a:lvl1pPr>
            <a:lvl2pPr algn="ctr" defTabSz="456996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utiger 55 Roman" charset="0"/>
                <a:ea typeface="ＭＳ Ｐゴシック" charset="-128"/>
                <a:cs typeface="ＭＳ Ｐゴシック" charset="-128"/>
              </a:defRPr>
            </a:lvl2pPr>
            <a:lvl3pPr algn="ctr" defTabSz="456996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utiger 55 Roman" charset="0"/>
                <a:ea typeface="ＭＳ Ｐゴシック" charset="-128"/>
                <a:cs typeface="ＭＳ Ｐゴシック" charset="-128"/>
              </a:defRPr>
            </a:lvl3pPr>
            <a:lvl4pPr algn="ctr" defTabSz="456996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utiger 55 Roman" charset="0"/>
                <a:ea typeface="ＭＳ Ｐゴシック" charset="-128"/>
                <a:cs typeface="ＭＳ Ｐゴシック" charset="-128"/>
              </a:defRPr>
            </a:lvl4pPr>
            <a:lvl5pPr algn="ctr" defTabSz="456996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utiger 55 Roman" charset="0"/>
                <a:ea typeface="ＭＳ Ｐゴシック" charset="-128"/>
                <a:cs typeface="ＭＳ Ｐゴシック" charset="-128"/>
              </a:defRPr>
            </a:lvl5pPr>
            <a:lvl6pPr marL="456996" algn="ctr" defTabSz="456996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3993" algn="ctr" defTabSz="456996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0987" algn="ctr" defTabSz="456996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7985" algn="ctr" defTabSz="456996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US" sz="2800" dirty="0"/>
              <a:t>Surprisingly robust to noise in the text descriptions</a:t>
            </a:r>
          </a:p>
        </p:txBody>
      </p:sp>
    </p:spTree>
    <p:extLst>
      <p:ext uri="{BB962C8B-B14F-4D97-AF65-F5344CB8AC3E}">
        <p14:creationId xmlns:p14="http://schemas.microsoft.com/office/powerpoint/2010/main" val="31462147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Shape 725"/>
          <p:cNvSpPr txBox="1">
            <a:spLocks noGrp="1"/>
          </p:cNvSpPr>
          <p:nvPr>
            <p:ph type="title"/>
          </p:nvPr>
        </p:nvSpPr>
        <p:spPr>
          <a:xfrm>
            <a:off x="311704" y="35501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 err="1"/>
              <a:t>EZLearn</a:t>
            </a:r>
            <a:r>
              <a:rPr lang="en" sz="2400" dirty="0"/>
              <a:t> curates figures into a fine-grained categories</a:t>
            </a:r>
            <a:endParaRPr sz="2400" dirty="0"/>
          </a:p>
        </p:txBody>
      </p:sp>
      <p:sp>
        <p:nvSpPr>
          <p:cNvPr id="726" name="Shape 726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  <p:pic>
        <p:nvPicPr>
          <p:cNvPr id="727" name="Shape 7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400" y="1118517"/>
            <a:ext cx="8469208" cy="48988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5751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F1657-5F6A-5C49-8343-2AC024303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one slide….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F3C2FD-BCCB-9E48-A720-4CD3F535CF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If you make some statistical claim, you’re increasingly expected to share the data for reproducibility purposes</a:t>
            </a:r>
          </a:p>
          <a:p>
            <a:r>
              <a:rPr lang="en-US" sz="2400" dirty="0"/>
              <a:t>It works: lots of big public data repositories are online</a:t>
            </a:r>
          </a:p>
          <a:p>
            <a:r>
              <a:rPr lang="en-US" sz="2400" dirty="0"/>
              <a:t>But these repositories are embarrassingly underused</a:t>
            </a:r>
          </a:p>
          <a:p>
            <a:pPr lvl="1"/>
            <a:r>
              <a:rPr lang="en-US" sz="2000" dirty="0"/>
              <a:t>Bad keyword search is about all you get (crappy metadata)</a:t>
            </a:r>
          </a:p>
          <a:p>
            <a:r>
              <a:rPr lang="en-US" sz="2400" dirty="0"/>
              <a:t>Schemas, standards, and wrist-slapping don’t work</a:t>
            </a:r>
          </a:p>
          <a:p>
            <a:pPr lvl="1"/>
            <a:r>
              <a:rPr lang="en-US" sz="2000" dirty="0"/>
              <a:t>The forward edge of research can’t be standardized, by definition</a:t>
            </a:r>
          </a:p>
          <a:p>
            <a:r>
              <a:rPr lang="en-US" sz="2400" dirty="0"/>
              <a:t>So: New algorithms to automate curation, data integration, and statistical claim-checking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90147B-F642-4B4C-B491-32DBDB7D7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5FEDD-6FD9-7942-8E57-CDDA6D5C3512}" type="datetime1">
              <a:rPr lang="en-US" smtClean="0"/>
              <a:pPr/>
              <a:t>7/13/18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853B6-FE24-4D4E-B5F0-5153D1C1A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Bill Howe, UW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D25D6-6E4E-B94E-BD12-05DFB8908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D6CCC-2396-634D-8A9D-DFA1A30244A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8136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C9E8F5D-AFA6-6C40-A45F-39A4F1615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Claim </a:t>
            </a:r>
            <a:r>
              <a:rPr lang="en-US" dirty="0" err="1"/>
              <a:t>VErification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CE43B43-2362-1048-8A1F-FC47F9C8C8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29B6D9-D70B-C34C-9A4D-AEEC42A4F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5FEDD-6FD9-7942-8E57-CDDA6D5C3512}" type="datetime1">
              <a:rPr lang="en-US" smtClean="0"/>
              <a:pPr/>
              <a:t>7/13/18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D58FBD-1DE5-AE4A-AB99-C8ACEEF80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Bill Howe, UW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21029C-430A-A541-A9CF-4A6F0BC80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D6CCC-2396-634D-8A9D-DFA1A30244AA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8732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Shape 829"/>
          <p:cNvSpPr txBox="1">
            <a:spLocks noGrp="1"/>
          </p:cNvSpPr>
          <p:nvPr>
            <p:ph type="title"/>
          </p:nvPr>
        </p:nvSpPr>
        <p:spPr>
          <a:xfrm>
            <a:off x="311700" y="258442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“Mean shift” claims</a:t>
            </a:r>
            <a:endParaRPr dirty="0"/>
          </a:p>
        </p:txBody>
      </p:sp>
      <p:sp>
        <p:nvSpPr>
          <p:cNvPr id="830" name="Shape 830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31</a:t>
            </a:fld>
            <a:endParaRPr/>
          </a:p>
        </p:txBody>
      </p:sp>
      <p:sp>
        <p:nvSpPr>
          <p:cNvPr id="831" name="Shape 831"/>
          <p:cNvSpPr txBox="1">
            <a:spLocks noGrp="1"/>
          </p:cNvSpPr>
          <p:nvPr>
            <p:ph type="body" idx="1"/>
          </p:nvPr>
        </p:nvSpPr>
        <p:spPr>
          <a:xfrm>
            <a:off x="457200" y="1501850"/>
            <a:ext cx="8229600" cy="6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 sz="2400"/>
              <a:t>Differential Expression:</a:t>
            </a:r>
            <a:endParaRPr sz="2400"/>
          </a:p>
        </p:txBody>
      </p:sp>
      <p:pic>
        <p:nvPicPr>
          <p:cNvPr id="832" name="Shape 8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10125" y="1977499"/>
            <a:ext cx="5022900" cy="4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833" name="Shape 833"/>
          <p:cNvSpPr txBox="1"/>
          <p:nvPr/>
        </p:nvSpPr>
        <p:spPr>
          <a:xfrm>
            <a:off x="4562150" y="1608800"/>
            <a:ext cx="1530300" cy="36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1800"/>
              <a:t>UMZAP-70+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4" name="Shape 834"/>
          <p:cNvSpPr txBox="1"/>
          <p:nvPr/>
        </p:nvSpPr>
        <p:spPr>
          <a:xfrm>
            <a:off x="6913825" y="1608800"/>
            <a:ext cx="1474800" cy="36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1800"/>
              <a:t>MTZAP-70-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5" name="Shape 835"/>
          <p:cNvSpPr txBox="1"/>
          <p:nvPr/>
        </p:nvSpPr>
        <p:spPr>
          <a:xfrm>
            <a:off x="457200" y="3306475"/>
            <a:ext cx="85206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Text</a:t>
            </a:r>
            <a:endParaRPr sz="2000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Claim</a:t>
            </a:r>
            <a:r>
              <a:rPr lang="en" sz="1800" dirty="0"/>
              <a:t>:            ARDS  | ‘group’ = ‘UMZAP-70+’ </a:t>
            </a:r>
            <a:r>
              <a:rPr lang="en" sz="1800" b="1" dirty="0"/>
              <a:t>&gt;</a:t>
            </a:r>
            <a:r>
              <a:rPr lang="en" sz="1800" dirty="0"/>
              <a:t> ARDS  | ‘group’ = ‘MTZAP-70-’</a:t>
            </a:r>
            <a:endParaRPr sz="1800" dirty="0"/>
          </a:p>
        </p:txBody>
      </p:sp>
      <p:grpSp>
        <p:nvGrpSpPr>
          <p:cNvPr id="836" name="Shape 836"/>
          <p:cNvGrpSpPr/>
          <p:nvPr/>
        </p:nvGrpSpPr>
        <p:grpSpPr>
          <a:xfrm>
            <a:off x="1666348" y="3078250"/>
            <a:ext cx="3931375" cy="1009057"/>
            <a:chOff x="1666348" y="2163850"/>
            <a:chExt cx="3931375" cy="1009057"/>
          </a:xfrm>
        </p:grpSpPr>
        <p:sp>
          <p:nvSpPr>
            <p:cNvPr id="837" name="Shape 837"/>
            <p:cNvSpPr/>
            <p:nvPr/>
          </p:nvSpPr>
          <p:spPr>
            <a:xfrm>
              <a:off x="1666348" y="2766575"/>
              <a:ext cx="781500" cy="3687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Shape 838"/>
            <p:cNvSpPr/>
            <p:nvPr/>
          </p:nvSpPr>
          <p:spPr>
            <a:xfrm>
              <a:off x="4872023" y="2804207"/>
              <a:ext cx="725700" cy="3687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Shape 839"/>
            <p:cNvSpPr txBox="1"/>
            <p:nvPr/>
          </p:nvSpPr>
          <p:spPr>
            <a:xfrm>
              <a:off x="1802225" y="2163850"/>
              <a:ext cx="725700" cy="59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/>
                <a:t>Gene name</a:t>
              </a:r>
              <a:endParaRPr sz="1600" b="1"/>
            </a:p>
          </p:txBody>
        </p:sp>
      </p:grpSp>
      <p:grpSp>
        <p:nvGrpSpPr>
          <p:cNvPr id="840" name="Shape 840"/>
          <p:cNvGrpSpPr/>
          <p:nvPr/>
        </p:nvGrpSpPr>
        <p:grpSpPr>
          <a:xfrm>
            <a:off x="2526923" y="3629525"/>
            <a:ext cx="5245478" cy="847575"/>
            <a:chOff x="2088811" y="2715125"/>
            <a:chExt cx="5245478" cy="847575"/>
          </a:xfrm>
        </p:grpSpPr>
        <p:sp>
          <p:nvSpPr>
            <p:cNvPr id="841" name="Shape 841"/>
            <p:cNvSpPr/>
            <p:nvPr/>
          </p:nvSpPr>
          <p:spPr>
            <a:xfrm>
              <a:off x="2088811" y="2715125"/>
              <a:ext cx="2189456" cy="471600"/>
            </a:xfrm>
            <a:prstGeom prst="roundRect">
              <a:avLst>
                <a:gd name="adj" fmla="val 16667"/>
              </a:avLst>
            </a:prstGeom>
            <a:noFill/>
            <a:ln w="28575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Shape 842"/>
            <p:cNvSpPr/>
            <p:nvPr/>
          </p:nvSpPr>
          <p:spPr>
            <a:xfrm>
              <a:off x="5195707" y="2753716"/>
              <a:ext cx="2138582" cy="471600"/>
            </a:xfrm>
            <a:prstGeom prst="roundRect">
              <a:avLst>
                <a:gd name="adj" fmla="val 16667"/>
              </a:avLst>
            </a:prstGeom>
            <a:noFill/>
            <a:ln w="28575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Shape 843"/>
            <p:cNvSpPr txBox="1"/>
            <p:nvPr/>
          </p:nvSpPr>
          <p:spPr>
            <a:xfrm>
              <a:off x="2891563" y="3123500"/>
              <a:ext cx="1011900" cy="43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/>
                <a:t>Selector</a:t>
              </a:r>
              <a:endParaRPr sz="1600" b="1"/>
            </a:p>
          </p:txBody>
        </p:sp>
      </p:grpSp>
      <p:sp>
        <p:nvSpPr>
          <p:cNvPr id="844" name="Shape 844"/>
          <p:cNvSpPr/>
          <p:nvPr/>
        </p:nvSpPr>
        <p:spPr>
          <a:xfrm>
            <a:off x="2679425" y="4347400"/>
            <a:ext cx="398700" cy="15669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5" name="Shape 845"/>
          <p:cNvSpPr txBox="1">
            <a:spLocks noGrp="1"/>
          </p:cNvSpPr>
          <p:nvPr>
            <p:ph type="body" idx="1"/>
          </p:nvPr>
        </p:nvSpPr>
        <p:spPr>
          <a:xfrm>
            <a:off x="543225" y="5453475"/>
            <a:ext cx="53163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Analysis code</a:t>
            </a:r>
            <a:r>
              <a:rPr lang="en" sz="1800">
                <a:latin typeface="Arial"/>
                <a:ea typeface="Arial"/>
                <a:cs typeface="Arial"/>
                <a:sym typeface="Arial"/>
              </a:rPr>
              <a:t>:       </a:t>
            </a:r>
            <a:endParaRPr sz="2400"/>
          </a:p>
          <a:p>
            <a:pPr marL="0" lvl="0" indent="0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 sz="2400"/>
              <a:t>select </a:t>
            </a:r>
            <a:r>
              <a:rPr lang="en" sz="2400" b="1"/>
              <a:t>X</a:t>
            </a:r>
            <a:r>
              <a:rPr lang="en" sz="2400"/>
              <a:t> from </a:t>
            </a:r>
            <a:r>
              <a:rPr lang="en" sz="2400" b="1"/>
              <a:t>...</a:t>
            </a:r>
            <a:r>
              <a:rPr lang="en" sz="2400"/>
              <a:t> where </a:t>
            </a:r>
            <a:r>
              <a:rPr lang="en" sz="2400" u="sng"/>
              <a:t>class = ‘class2’</a:t>
            </a:r>
            <a:endParaRPr sz="2400" u="sng"/>
          </a:p>
        </p:txBody>
      </p:sp>
      <p:sp>
        <p:nvSpPr>
          <p:cNvPr id="848" name="Shape 848"/>
          <p:cNvSpPr txBox="1"/>
          <p:nvPr/>
        </p:nvSpPr>
        <p:spPr>
          <a:xfrm>
            <a:off x="4458624" y="4804324"/>
            <a:ext cx="3770975" cy="748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FF0000"/>
                </a:solidFill>
              </a:rPr>
              <a:t>Schema mismatch: “UMZAP-70” is called “class2” in the dataset</a:t>
            </a:r>
            <a:endParaRPr sz="2000" b="1" dirty="0">
              <a:solidFill>
                <a:srgbClr val="FF0000"/>
              </a:solidFill>
            </a:endParaRPr>
          </a:p>
        </p:txBody>
      </p:sp>
      <p:sp>
        <p:nvSpPr>
          <p:cNvPr id="849" name="Shape 849"/>
          <p:cNvSpPr/>
          <p:nvPr/>
        </p:nvSpPr>
        <p:spPr>
          <a:xfrm>
            <a:off x="248350" y="2449100"/>
            <a:ext cx="1474800" cy="859200"/>
          </a:xfrm>
          <a:prstGeom prst="verticalScroll">
            <a:avLst>
              <a:gd name="adj" fmla="val 1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Paper</a:t>
            </a:r>
            <a:endParaRPr sz="2400"/>
          </a:p>
        </p:txBody>
      </p:sp>
      <p:sp>
        <p:nvSpPr>
          <p:cNvPr id="850" name="Shape 850"/>
          <p:cNvSpPr/>
          <p:nvPr/>
        </p:nvSpPr>
        <p:spPr>
          <a:xfrm>
            <a:off x="311700" y="4689975"/>
            <a:ext cx="1217700" cy="763500"/>
          </a:xfrm>
          <a:prstGeom prst="roundRect">
            <a:avLst>
              <a:gd name="adj" fmla="val 16667"/>
            </a:avLst>
          </a:prstGeom>
          <a:solidFill>
            <a:srgbClr val="B6D7A8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Original dataset</a:t>
            </a: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131281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Shape 884"/>
          <p:cNvSpPr txBox="1">
            <a:spLocks noGrp="1"/>
          </p:cNvSpPr>
          <p:nvPr>
            <p:ph type="title"/>
          </p:nvPr>
        </p:nvSpPr>
        <p:spPr>
          <a:xfrm>
            <a:off x="226208" y="280106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Find the right Schema Mapping</a:t>
            </a:r>
            <a:endParaRPr sz="3200" dirty="0"/>
          </a:p>
        </p:txBody>
      </p:sp>
      <p:sp>
        <p:nvSpPr>
          <p:cNvPr id="885" name="Shape 885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32</a:t>
            </a:fld>
            <a:endParaRPr/>
          </a:p>
        </p:txBody>
      </p:sp>
      <p:pic>
        <p:nvPicPr>
          <p:cNvPr id="886" name="Shape 8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112" y="1752972"/>
            <a:ext cx="8203775" cy="979550"/>
          </a:xfrm>
          <a:prstGeom prst="rect">
            <a:avLst/>
          </a:prstGeom>
          <a:noFill/>
          <a:ln>
            <a:noFill/>
          </a:ln>
        </p:spPr>
      </p:pic>
      <p:sp>
        <p:nvSpPr>
          <p:cNvPr id="887" name="Shape 887"/>
          <p:cNvSpPr txBox="1"/>
          <p:nvPr/>
        </p:nvSpPr>
        <p:spPr>
          <a:xfrm>
            <a:off x="562200" y="2994872"/>
            <a:ext cx="8019600" cy="34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This is a discrete optimization problem, potentially exponential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Strategies:</a:t>
            </a:r>
            <a:endParaRPr sz="2400" dirty="0"/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 dirty="0"/>
              <a:t>Naive enumeration</a:t>
            </a:r>
            <a:endParaRPr sz="2400" dirty="0"/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 dirty="0"/>
              <a:t>Stochastic optimization - implemented using </a:t>
            </a:r>
            <a:r>
              <a:rPr lang="en" sz="2400" dirty="0" err="1"/>
              <a:t>HyperOpt</a:t>
            </a:r>
            <a:endParaRPr sz="2400" dirty="0"/>
          </a:p>
          <a:p>
            <a: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 dirty="0"/>
              <a:t>Greedy - sort claims in the order of increasing complexity and solve one by one, fixing solved selectors</a:t>
            </a:r>
            <a:endParaRPr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80783E-298E-9E42-B643-136EA419943F}"/>
              </a:ext>
            </a:extLst>
          </p:cNvPr>
          <p:cNvSpPr txBox="1"/>
          <p:nvPr/>
        </p:nvSpPr>
        <p:spPr>
          <a:xfrm>
            <a:off x="-24714" y="1305956"/>
            <a:ext cx="9452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Find the mapping that maximizes the claim result, considering the string similarity of the schema </a:t>
            </a:r>
          </a:p>
        </p:txBody>
      </p:sp>
    </p:spTree>
    <p:extLst>
      <p:ext uri="{BB962C8B-B14F-4D97-AF65-F5344CB8AC3E}">
        <p14:creationId xmlns:p14="http://schemas.microsoft.com/office/powerpoint/2010/main" val="32033506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Shape 892"/>
          <p:cNvSpPr txBox="1">
            <a:spLocks noGrp="1"/>
          </p:cNvSpPr>
          <p:nvPr>
            <p:ph type="title"/>
          </p:nvPr>
        </p:nvSpPr>
        <p:spPr>
          <a:xfrm>
            <a:off x="311700" y="122892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Performance</a:t>
            </a:r>
            <a:endParaRPr sz="3600" dirty="0"/>
          </a:p>
        </p:txBody>
      </p:sp>
      <p:sp>
        <p:nvSpPr>
          <p:cNvPr id="893" name="Shape 893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33</a:t>
            </a:fld>
            <a:endParaRPr/>
          </a:p>
        </p:txBody>
      </p:sp>
      <p:pic>
        <p:nvPicPr>
          <p:cNvPr id="894" name="Shape 8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113" y="1090250"/>
            <a:ext cx="8203775" cy="97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5" name="Shape 8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5675" y="2513225"/>
            <a:ext cx="8052650" cy="29906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67775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Shape 900"/>
          <p:cNvSpPr txBox="1">
            <a:spLocks noGrp="1"/>
          </p:cNvSpPr>
          <p:nvPr>
            <p:ph type="title"/>
          </p:nvPr>
        </p:nvSpPr>
        <p:spPr>
          <a:xfrm>
            <a:off x="311700" y="386042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 err="1"/>
              <a:t>ClaimJump</a:t>
            </a:r>
            <a:r>
              <a:rPr lang="en" sz="3600" dirty="0"/>
              <a:t>: Generalizing claims</a:t>
            </a:r>
            <a:endParaRPr sz="3600" dirty="0"/>
          </a:p>
        </p:txBody>
      </p:sp>
      <p:sp>
        <p:nvSpPr>
          <p:cNvPr id="901" name="Shape 901"/>
          <p:cNvSpPr txBox="1">
            <a:spLocks noGrp="1"/>
          </p:cNvSpPr>
          <p:nvPr>
            <p:ph type="body" idx="1"/>
          </p:nvPr>
        </p:nvSpPr>
        <p:spPr>
          <a:xfrm>
            <a:off x="311699" y="1313358"/>
            <a:ext cx="8954963" cy="50539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 dirty="0"/>
              <a:t>Generalizing a mean shift claim requires knowing the label in the new dataset (e.g. who is a smoker vs non-smoker)</a:t>
            </a:r>
            <a:endParaRPr dirty="0"/>
          </a:p>
          <a:p>
            <a:pPr marL="0" lvl="0" indent="0" rtl="0">
              <a:spcBef>
                <a:spcPts val="64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 sz="2800" b="1" dirty="0"/>
              <a:t>Idea</a:t>
            </a:r>
            <a:r>
              <a:rPr lang="en" sz="2800" dirty="0"/>
              <a:t>:</a:t>
            </a:r>
            <a:endParaRPr lang="en-US" sz="2800" dirty="0"/>
          </a:p>
          <a:p>
            <a:pPr marL="457200" lvl="0" indent="-431800" rtl="0">
              <a:spcBef>
                <a:spcPts val="640"/>
              </a:spcBef>
              <a:spcAft>
                <a:spcPts val="0"/>
              </a:spcAft>
              <a:buSzPts val="3200"/>
              <a:buChar char="-"/>
            </a:pPr>
            <a:r>
              <a:rPr lang="en-US" sz="2800" dirty="0"/>
              <a:t>Train a classifier to recognize, say, “smoker” or “female” from genetic data</a:t>
            </a:r>
          </a:p>
          <a:p>
            <a:pPr marL="457200" lvl="0" indent="-431800" rtl="0">
              <a:spcBef>
                <a:spcPts val="640"/>
              </a:spcBef>
              <a:spcAft>
                <a:spcPts val="0"/>
              </a:spcAft>
              <a:buSzPts val="3200"/>
              <a:buChar char="-"/>
            </a:pPr>
            <a:r>
              <a:rPr lang="en-US" sz="2800" dirty="0"/>
              <a:t>Use the classifier to impute/validate these labels on other people’s datasets where they are missing</a:t>
            </a:r>
          </a:p>
          <a:p>
            <a:pPr marL="457200" lvl="0" indent="-431800">
              <a:spcBef>
                <a:spcPts val="0"/>
              </a:spcBef>
              <a:spcAft>
                <a:spcPts val="0"/>
              </a:spcAft>
              <a:buSzPts val="3200"/>
              <a:buChar char="-"/>
            </a:pPr>
            <a:r>
              <a:rPr lang="en" sz="2800" dirty="0"/>
              <a:t>Manage the uncertainty from the imputation using a Bayesian model</a:t>
            </a:r>
          </a:p>
          <a:p>
            <a:pPr marL="457200" lvl="0" indent="-431800">
              <a:spcBef>
                <a:spcPts val="0"/>
              </a:spcBef>
              <a:spcAft>
                <a:spcPts val="0"/>
              </a:spcAft>
              <a:buSzPts val="3200"/>
              <a:buChar char="-"/>
            </a:pPr>
            <a:r>
              <a:rPr lang="en" sz="2800" dirty="0"/>
              <a:t>Run the mean shift test, modified by uncertainties</a:t>
            </a:r>
          </a:p>
          <a:p>
            <a:pPr marL="457200" lvl="0" indent="-431800">
              <a:spcBef>
                <a:spcPts val="0"/>
              </a:spcBef>
              <a:spcAft>
                <a:spcPts val="0"/>
              </a:spcAft>
              <a:buSzPts val="3200"/>
              <a:buChar char="-"/>
            </a:pPr>
            <a:r>
              <a:rPr lang="en" sz="2800" dirty="0"/>
              <a:t>Generate reports</a:t>
            </a:r>
            <a:endParaRPr sz="2800" dirty="0"/>
          </a:p>
        </p:txBody>
      </p:sp>
      <p:sp>
        <p:nvSpPr>
          <p:cNvPr id="902" name="Shape 90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51753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Shape 907"/>
          <p:cNvSpPr txBox="1">
            <a:spLocks noGrp="1"/>
          </p:cNvSpPr>
          <p:nvPr>
            <p:ph type="title"/>
          </p:nvPr>
        </p:nvSpPr>
        <p:spPr>
          <a:xfrm>
            <a:off x="226208" y="287626"/>
            <a:ext cx="8126055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 dirty="0" err="1"/>
              <a:t>ClaimJump</a:t>
            </a:r>
            <a:br>
              <a:rPr lang="en" sz="2400" dirty="0"/>
            </a:br>
            <a:r>
              <a:rPr lang="en" sz="2400" dirty="0"/>
              <a:t>Does the data in the repository support your published claim?</a:t>
            </a:r>
            <a:endParaRPr sz="2400" dirty="0"/>
          </a:p>
        </p:txBody>
      </p:sp>
      <p:sp>
        <p:nvSpPr>
          <p:cNvPr id="908" name="Shape 90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35</a:t>
            </a:fld>
            <a:endParaRPr/>
          </a:p>
        </p:txBody>
      </p:sp>
      <p:pic>
        <p:nvPicPr>
          <p:cNvPr id="909" name="Shape 9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0327" y="1527377"/>
            <a:ext cx="6877549" cy="4585043"/>
          </a:xfrm>
          <a:prstGeom prst="rect">
            <a:avLst/>
          </a:prstGeom>
          <a:noFill/>
          <a:ln>
            <a:noFill/>
          </a:ln>
        </p:spPr>
      </p:pic>
      <p:sp>
        <p:nvSpPr>
          <p:cNvPr id="910" name="Shape 910"/>
          <p:cNvSpPr/>
          <p:nvPr/>
        </p:nvSpPr>
        <p:spPr>
          <a:xfrm>
            <a:off x="5768850" y="1338375"/>
            <a:ext cx="1421400" cy="763500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27E6CE-338C-4B41-95E0-80A74683BD82}"/>
              </a:ext>
            </a:extLst>
          </p:cNvPr>
          <p:cNvSpPr txBox="1"/>
          <p:nvPr/>
        </p:nvSpPr>
        <p:spPr>
          <a:xfrm rot="16200000">
            <a:off x="-116960" y="2980877"/>
            <a:ext cx="228122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Repository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8FE638-B6B5-DA4C-B594-8BBBAAF7C4DB}"/>
              </a:ext>
            </a:extLst>
          </p:cNvPr>
          <p:cNvSpPr txBox="1"/>
          <p:nvPr/>
        </p:nvSpPr>
        <p:spPr>
          <a:xfrm>
            <a:off x="7302186" y="1338375"/>
            <a:ext cx="171897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Well-supported experiment</a:t>
            </a:r>
          </a:p>
        </p:txBody>
      </p:sp>
    </p:spTree>
    <p:extLst>
      <p:ext uri="{BB962C8B-B14F-4D97-AF65-F5344CB8AC3E}">
        <p14:creationId xmlns:p14="http://schemas.microsoft.com/office/powerpoint/2010/main" val="3173887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0"/>
            <a:ext cx="8648512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496374" y="32296"/>
            <a:ext cx="1647006" cy="369007"/>
          </a:xfrm>
          <a:prstGeom prst="rect">
            <a:avLst/>
          </a:prstGeom>
        </p:spPr>
        <p:txBody>
          <a:bodyPr wrap="none" lIns="91118" tIns="45559" rIns="91118" bIns="45559">
            <a:spAutoFit/>
          </a:bodyPr>
          <a:lstStyle/>
          <a:p>
            <a:r>
              <a:rPr lang="en-US"/>
              <a:t>Science, 2015</a:t>
            </a:r>
          </a:p>
        </p:txBody>
      </p:sp>
    </p:spTree>
    <p:extLst>
      <p:ext uri="{BB962C8B-B14F-4D97-AF65-F5344CB8AC3E}">
        <p14:creationId xmlns:p14="http://schemas.microsoft.com/office/powerpoint/2010/main" val="21379039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Shape 915"/>
          <p:cNvSpPr txBox="1">
            <a:spLocks noGrp="1"/>
          </p:cNvSpPr>
          <p:nvPr>
            <p:ph type="title"/>
          </p:nvPr>
        </p:nvSpPr>
        <p:spPr>
          <a:xfrm>
            <a:off x="311700" y="226542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err="1"/>
              <a:t>ClaimJump</a:t>
            </a:r>
            <a:r>
              <a:rPr lang="en" sz="2800" dirty="0"/>
              <a:t> – Inspecting a specific dataset GSE50058</a:t>
            </a:r>
            <a:endParaRPr sz="2800" dirty="0"/>
          </a:p>
        </p:txBody>
      </p:sp>
      <p:sp>
        <p:nvSpPr>
          <p:cNvPr id="916" name="Shape 916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37</a:t>
            </a:fld>
            <a:endParaRPr/>
          </a:p>
        </p:txBody>
      </p:sp>
      <p:pic>
        <p:nvPicPr>
          <p:cNvPr id="917" name="Shape 9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2125" y="990042"/>
            <a:ext cx="6425651" cy="4283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18" name="Shape 918"/>
          <p:cNvGrpSpPr/>
          <p:nvPr/>
        </p:nvGrpSpPr>
        <p:grpSpPr>
          <a:xfrm>
            <a:off x="0" y="3741217"/>
            <a:ext cx="1770225" cy="837300"/>
            <a:chOff x="59425" y="4038300"/>
            <a:chExt cx="1770225" cy="837300"/>
          </a:xfrm>
        </p:grpSpPr>
        <p:sp>
          <p:nvSpPr>
            <p:cNvPr id="919" name="Shape 919"/>
            <p:cNvSpPr/>
            <p:nvPr/>
          </p:nvSpPr>
          <p:spPr>
            <a:xfrm>
              <a:off x="1359250" y="4393925"/>
              <a:ext cx="470400" cy="3510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A2C4C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920" name="Shape 920"/>
            <p:cNvSpPr txBox="1"/>
            <p:nvPr/>
          </p:nvSpPr>
          <p:spPr>
            <a:xfrm>
              <a:off x="59425" y="4038300"/>
              <a:ext cx="1379700" cy="83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FF0000"/>
                  </a:solidFill>
                </a:rPr>
                <a:t>Published a year after original</a:t>
              </a:r>
              <a:endParaRPr sz="1800">
                <a:solidFill>
                  <a:srgbClr val="FF0000"/>
                </a:solidFill>
              </a:endParaRPr>
            </a:p>
          </p:txBody>
        </p:sp>
      </p:grpSp>
      <p:grpSp>
        <p:nvGrpSpPr>
          <p:cNvPr id="921" name="Shape 921"/>
          <p:cNvGrpSpPr/>
          <p:nvPr/>
        </p:nvGrpSpPr>
        <p:grpSpPr>
          <a:xfrm>
            <a:off x="252275" y="1139417"/>
            <a:ext cx="1581900" cy="2446150"/>
            <a:chOff x="311700" y="1436500"/>
            <a:chExt cx="1581900" cy="2446150"/>
          </a:xfrm>
        </p:grpSpPr>
        <p:sp>
          <p:nvSpPr>
            <p:cNvPr id="922" name="Shape 922"/>
            <p:cNvSpPr/>
            <p:nvPr/>
          </p:nvSpPr>
          <p:spPr>
            <a:xfrm>
              <a:off x="1423200" y="1642750"/>
              <a:ext cx="470400" cy="3510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A4C2F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923" name="Shape 923"/>
            <p:cNvSpPr txBox="1"/>
            <p:nvPr/>
          </p:nvSpPr>
          <p:spPr>
            <a:xfrm>
              <a:off x="311700" y="1436500"/>
              <a:ext cx="1078500" cy="763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dirty="0">
                  <a:solidFill>
                    <a:srgbClr val="FF0000"/>
                  </a:solidFill>
                </a:rPr>
                <a:t>Used by original</a:t>
              </a:r>
              <a:endParaRPr sz="1800" dirty="0">
                <a:solidFill>
                  <a:srgbClr val="FF0000"/>
                </a:solidFill>
              </a:endParaRPr>
            </a:p>
          </p:txBody>
        </p:sp>
        <p:sp>
          <p:nvSpPr>
            <p:cNvPr id="924" name="Shape 924"/>
            <p:cNvSpPr/>
            <p:nvPr/>
          </p:nvSpPr>
          <p:spPr>
            <a:xfrm>
              <a:off x="1423200" y="3325400"/>
              <a:ext cx="470400" cy="3510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A4C2F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925" name="Shape 925"/>
            <p:cNvSpPr txBox="1"/>
            <p:nvPr/>
          </p:nvSpPr>
          <p:spPr>
            <a:xfrm>
              <a:off x="351950" y="3119150"/>
              <a:ext cx="1078500" cy="763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FF0000"/>
                  </a:solidFill>
                </a:rPr>
                <a:t>Used by original</a:t>
              </a:r>
              <a:endParaRPr sz="1800">
                <a:solidFill>
                  <a:srgbClr val="FF0000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AFCB46D-0908-F847-8E91-9A17F63CF94C}"/>
              </a:ext>
            </a:extLst>
          </p:cNvPr>
          <p:cNvSpPr txBox="1"/>
          <p:nvPr/>
        </p:nvSpPr>
        <p:spPr>
          <a:xfrm>
            <a:off x="311700" y="5465541"/>
            <a:ext cx="82515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1637FF"/>
                </a:solidFill>
              </a:rPr>
              <a:t>Monitor the support for a published claim over time?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1637FF"/>
                </a:solidFill>
              </a:rPr>
              <a:t>Send alerts when data violates previously published claims?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1637FF"/>
                </a:solidFill>
              </a:rPr>
              <a:t>Monitor the statistical “health” of the repository over time?</a:t>
            </a:r>
          </a:p>
        </p:txBody>
      </p:sp>
    </p:spTree>
    <p:extLst>
      <p:ext uri="{BB962C8B-B14F-4D97-AF65-F5344CB8AC3E}">
        <p14:creationId xmlns:p14="http://schemas.microsoft.com/office/powerpoint/2010/main" val="4283662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38</a:t>
            </a:fld>
            <a:endParaRPr/>
          </a:p>
        </p:txBody>
      </p:sp>
      <p:sp>
        <p:nvSpPr>
          <p:cNvPr id="757" name="Shape 757"/>
          <p:cNvSpPr txBox="1">
            <a:spLocks noGrp="1"/>
          </p:cNvSpPr>
          <p:nvPr>
            <p:ph type="title" idx="4294967295"/>
          </p:nvPr>
        </p:nvSpPr>
        <p:spPr>
          <a:xfrm>
            <a:off x="0" y="42863"/>
            <a:ext cx="8521700" cy="7635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Replication crisis in social psychology</a:t>
            </a:r>
            <a:endParaRPr sz="3600"/>
          </a:p>
        </p:txBody>
      </p:sp>
      <p:pic>
        <p:nvPicPr>
          <p:cNvPr id="759" name="Shape 7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2788" y="908576"/>
            <a:ext cx="6658424" cy="57015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55964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Shape 732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Summary</a:t>
            </a:r>
            <a:endParaRPr sz="3600" dirty="0"/>
          </a:p>
        </p:txBody>
      </p:sp>
      <p:sp>
        <p:nvSpPr>
          <p:cNvPr id="733" name="Shape 733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33400" indent="-457200">
              <a:spcBef>
                <a:spcPts val="0"/>
              </a:spcBef>
              <a:spcAft>
                <a:spcPts val="0"/>
              </a:spcAft>
              <a:buSzPts val="2400"/>
              <a:buFont typeface="+mj-lt"/>
              <a:buAutoNum type="arabicPeriod"/>
            </a:pPr>
            <a:r>
              <a:rPr lang="en" sz="2400" dirty="0" err="1"/>
              <a:t>EZLearn</a:t>
            </a:r>
            <a:r>
              <a:rPr lang="en" sz="2400" dirty="0"/>
              <a:t> </a:t>
            </a:r>
          </a:p>
          <a:p>
            <a:pPr marL="660086" lvl="1" indent="-342900">
              <a:spcBef>
                <a:spcPts val="0"/>
              </a:spcBef>
              <a:spcAft>
                <a:spcPts val="0"/>
              </a:spcAft>
              <a:buSzPts val="2400"/>
            </a:pPr>
            <a:r>
              <a:rPr lang="en" sz="2400" dirty="0"/>
              <a:t>combines distant supervision and co-training</a:t>
            </a:r>
          </a:p>
          <a:p>
            <a:pPr marL="660086" lvl="1" indent="-342900">
              <a:spcBef>
                <a:spcPts val="0"/>
              </a:spcBef>
              <a:spcAft>
                <a:spcPts val="0"/>
              </a:spcAft>
              <a:buSzPts val="2400"/>
            </a:pPr>
            <a:r>
              <a:rPr lang="en" sz="2400" dirty="0"/>
              <a:t>outperforms previous supervised approaches, with zero training data</a:t>
            </a:r>
          </a:p>
          <a:p>
            <a:pPr marL="660086" lvl="1" indent="-342900">
              <a:spcBef>
                <a:spcPts val="0"/>
              </a:spcBef>
              <a:spcAft>
                <a:spcPts val="0"/>
              </a:spcAft>
              <a:buSzPts val="2400"/>
            </a:pPr>
            <a:r>
              <a:rPr lang="en" sz="2400" dirty="0"/>
              <a:t>Naturally accommodates changing ontologies</a:t>
            </a:r>
          </a:p>
          <a:p>
            <a:pPr marL="533400" indent="-457200">
              <a:spcBef>
                <a:spcPts val="0"/>
              </a:spcBef>
              <a:spcAft>
                <a:spcPts val="0"/>
              </a:spcAft>
              <a:buSzPts val="2400"/>
              <a:buFont typeface="+mj-lt"/>
              <a:buAutoNum type="arabicPeriod"/>
            </a:pPr>
            <a:r>
              <a:rPr lang="en" sz="2400" dirty="0"/>
              <a:t>Claim Verification</a:t>
            </a:r>
          </a:p>
          <a:p>
            <a:pPr marL="660086" lvl="1" indent="-342900">
              <a:spcBef>
                <a:spcPts val="0"/>
              </a:spcBef>
              <a:spcAft>
                <a:spcPts val="0"/>
              </a:spcAft>
              <a:buSzPts val="2400"/>
            </a:pPr>
            <a:r>
              <a:rPr lang="en" sz="2400" dirty="0" err="1"/>
              <a:t>ClaimCheck</a:t>
            </a:r>
            <a:r>
              <a:rPr lang="en" sz="2400" dirty="0"/>
              <a:t>: Assume the claim is true to disambiguate the schema mapping</a:t>
            </a:r>
          </a:p>
          <a:p>
            <a:pPr marL="660086" lvl="1" indent="-342900">
              <a:spcBef>
                <a:spcPts val="0"/>
              </a:spcBef>
              <a:spcAft>
                <a:spcPts val="0"/>
              </a:spcAft>
              <a:buSzPts val="2400"/>
            </a:pPr>
            <a:r>
              <a:rPr lang="en" sz="2400" dirty="0" err="1"/>
              <a:t>ClaimJump</a:t>
            </a:r>
            <a:r>
              <a:rPr lang="en" sz="2400" dirty="0"/>
              <a:t>: Impute missing columns in foreign data</a:t>
            </a:r>
          </a:p>
          <a:p>
            <a:pPr marL="660086" lvl="1" indent="-342900">
              <a:spcBef>
                <a:spcPts val="0"/>
              </a:spcBef>
              <a:spcAft>
                <a:spcPts val="0"/>
              </a:spcAft>
              <a:buSzPts val="2400"/>
            </a:pPr>
            <a:r>
              <a:rPr lang="en" sz="2400" dirty="0"/>
              <a:t>Generate “report cards” for scientific claims, automatically</a:t>
            </a: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endParaRPr lang="en" sz="2400" dirty="0"/>
          </a:p>
        </p:txBody>
      </p:sp>
      <p:sp>
        <p:nvSpPr>
          <p:cNvPr id="734" name="Shape 73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39</a:t>
            </a:fld>
            <a:endParaRPr/>
          </a:p>
        </p:txBody>
      </p:sp>
      <p:sp>
        <p:nvSpPr>
          <p:cNvPr id="735" name="Shape 735"/>
          <p:cNvSpPr txBox="1">
            <a:spLocks noGrp="1"/>
          </p:cNvSpPr>
          <p:nvPr>
            <p:ph type="title"/>
          </p:nvPr>
        </p:nvSpPr>
        <p:spPr>
          <a:xfrm>
            <a:off x="311700" y="6360572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 err="1"/>
              <a:t>Grechkin</a:t>
            </a:r>
            <a:r>
              <a:rPr lang="en" sz="1000" dirty="0"/>
              <a:t>, Poon, Howe. “</a:t>
            </a:r>
            <a:r>
              <a:rPr lang="en" sz="1000" dirty="0" err="1"/>
              <a:t>EZLearn</a:t>
            </a:r>
            <a:r>
              <a:rPr lang="en" sz="1000" dirty="0"/>
              <a:t>: Exploiting Organic Supervision in Large-Scale Data Annotation”. NIPS LLD'17 workshop. </a:t>
            </a:r>
            <a:r>
              <a:rPr lang="en" sz="1000" u="sng" dirty="0"/>
              <a:t>Best Paper</a:t>
            </a:r>
            <a:endParaRPr sz="1000" u="sng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72CC64D-C573-B746-A6B7-AC2F4341156E}"/>
              </a:ext>
            </a:extLst>
          </p:cNvPr>
          <p:cNvSpPr/>
          <p:nvPr/>
        </p:nvSpPr>
        <p:spPr>
          <a:xfrm>
            <a:off x="6882121" y="2921239"/>
            <a:ext cx="22618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6200" lvl="0">
              <a:buSzPts val="2400"/>
            </a:pPr>
            <a:r>
              <a:rPr lang="en" dirty="0">
                <a:solidFill>
                  <a:srgbClr val="FF0000"/>
                </a:solidFill>
              </a:rPr>
              <a:t>Just re-run it whenever your ontology changes.</a:t>
            </a:r>
          </a:p>
        </p:txBody>
      </p:sp>
    </p:spTree>
    <p:extLst>
      <p:ext uri="{BB962C8B-B14F-4D97-AF65-F5344CB8AC3E}">
        <p14:creationId xmlns:p14="http://schemas.microsoft.com/office/powerpoint/2010/main" val="439032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Shape 750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749" name="Shape 749"/>
          <p:cNvSpPr txBox="1">
            <a:spLocks noGrp="1"/>
          </p:cNvSpPr>
          <p:nvPr>
            <p:ph type="title" idx="4294967295"/>
          </p:nvPr>
        </p:nvSpPr>
        <p:spPr>
          <a:xfrm>
            <a:off x="165100" y="307558"/>
            <a:ext cx="8521700" cy="7635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Replication crisis; here social psychology</a:t>
            </a:r>
            <a:endParaRPr sz="3600" dirty="0"/>
          </a:p>
        </p:txBody>
      </p:sp>
      <p:sp>
        <p:nvSpPr>
          <p:cNvPr id="751" name="Shape 751"/>
          <p:cNvSpPr txBox="1"/>
          <p:nvPr/>
        </p:nvSpPr>
        <p:spPr>
          <a:xfrm>
            <a:off x="951600" y="1289800"/>
            <a:ext cx="7848900" cy="38772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… we showed that physical cleansing alleviates the upsetting consequences of unethical behavior and reduces threats to one's moral self-image. Daily hygiene routines such as washing hands, as simple and benign as they might seem, can deliver a powerful antidote to threatened morality, enabling people to truly wash away their sins</a:t>
            </a:r>
            <a:endParaRPr sz="3000"/>
          </a:p>
        </p:txBody>
      </p:sp>
      <p:sp>
        <p:nvSpPr>
          <p:cNvPr id="752" name="Shape 752"/>
          <p:cNvSpPr txBox="1"/>
          <p:nvPr/>
        </p:nvSpPr>
        <p:spPr>
          <a:xfrm>
            <a:off x="5253600" y="5185025"/>
            <a:ext cx="3578700" cy="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Zhong &amp; Liljenquist (2006), Science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561543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https://lh6.googleusercontent.com/pvIbIX6VWaBMcIMWTAVE58d2pDm9yRHAbrI3upvwUMHi-dT640SsmrQD67SvM7CheI7xnUPzGTL1AWqoLHFA3cMkPmEd02rLEB1wfq4n5UV5pVcHVPwF2RTE7__3dTemanm6DghgIdI">
            <a:extLst>
              <a:ext uri="{FF2B5EF4-FFF2-40B4-BE49-F238E27FC236}">
                <a16:creationId xmlns:a16="http://schemas.microsoft.com/office/drawing/2014/main" id="{E9125B6A-9A60-684C-A062-DF2D72B4D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4327"/>
            <a:ext cx="7038203" cy="3244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E78F3D9-8799-014E-9278-BAF95F201FF3}"/>
              </a:ext>
            </a:extLst>
          </p:cNvPr>
          <p:cNvSpPr/>
          <p:nvPr/>
        </p:nvSpPr>
        <p:spPr>
          <a:xfrm>
            <a:off x="3029979" y="5769497"/>
            <a:ext cx="30840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A pair of text-image embedding from multimodal space</a:t>
            </a:r>
            <a:endParaRPr lang="en-US" sz="1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9A09FB-10B4-244A-8D99-829DBDD2F495}"/>
              </a:ext>
            </a:extLst>
          </p:cNvPr>
          <p:cNvSpPr/>
          <p:nvPr/>
        </p:nvSpPr>
        <p:spPr>
          <a:xfrm>
            <a:off x="4677901" y="3457036"/>
            <a:ext cx="2373184" cy="16222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https://lh5.googleusercontent.com/YWv9O7hsS04RNI1xs_MU6kZl1wBxPuFWtq-RvqbJNjw-ASmFUoqNThqqDmnIrhlsMb0oFLSzP08BL2c2kHOaPdujzxaTNQKdkEkBJ6r90chh2XfKtDrRd0-cMCglYygGiL5cVVCvmFU">
            <a:extLst>
              <a:ext uri="{FF2B5EF4-FFF2-40B4-BE49-F238E27FC236}">
                <a16:creationId xmlns:a16="http://schemas.microsoft.com/office/drawing/2014/main" id="{72B001DB-9F67-8948-9810-4411D7998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273" y="4039912"/>
            <a:ext cx="1317025" cy="26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A23507E-59EF-3843-8C2C-FCF0C3CB0608}"/>
              </a:ext>
            </a:extLst>
          </p:cNvPr>
          <p:cNvSpPr/>
          <p:nvPr/>
        </p:nvSpPr>
        <p:spPr>
          <a:xfrm>
            <a:off x="4453217" y="373861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B6BF55D4-5041-FE42-AC8E-789E23CCA9B7}"/>
              </a:ext>
            </a:extLst>
          </p:cNvPr>
          <p:cNvSpPr/>
          <p:nvPr/>
        </p:nvSpPr>
        <p:spPr>
          <a:xfrm>
            <a:off x="4734616" y="4016612"/>
            <a:ext cx="306942" cy="29942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054A1968-A2A8-E64C-8CEB-9EC5AACA05C8}"/>
              </a:ext>
            </a:extLst>
          </p:cNvPr>
          <p:cNvSpPr/>
          <p:nvPr/>
        </p:nvSpPr>
        <p:spPr>
          <a:xfrm>
            <a:off x="6440527" y="4039912"/>
            <a:ext cx="297079" cy="29942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257044-2DBA-DD4F-920A-62DD76FAB505}"/>
              </a:ext>
            </a:extLst>
          </p:cNvPr>
          <p:cNvSpPr txBox="1"/>
          <p:nvPr/>
        </p:nvSpPr>
        <p:spPr>
          <a:xfrm>
            <a:off x="6794754" y="3936809"/>
            <a:ext cx="866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Parallel DEC</a:t>
            </a:r>
          </a:p>
        </p:txBody>
      </p:sp>
      <p:pic>
        <p:nvPicPr>
          <p:cNvPr id="1029" name="Picture 5" descr="https://lh6.googleusercontent.com/6GZVm1j8F49910iXbJf-grNQ91LpHUZyW-5-FuJmRhs8bZRB_PNyJa0dyXceGXom1ch2P51VLzVJApVP6Y0vQInp_li95_X7ywdMEY5aQiTta5u94lA222c5Kw_g52eTg05lhn-nZYA">
            <a:extLst>
              <a:ext uri="{FF2B5EF4-FFF2-40B4-BE49-F238E27FC236}">
                <a16:creationId xmlns:a16="http://schemas.microsoft.com/office/drawing/2014/main" id="{69EA28C8-9979-1648-BB5D-C935CBD26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936" y="4672395"/>
            <a:ext cx="3201204" cy="38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0982CED-EB34-A042-9D1C-686A707A1494}"/>
              </a:ext>
            </a:extLst>
          </p:cNvPr>
          <p:cNvSpPr/>
          <p:nvPr/>
        </p:nvSpPr>
        <p:spPr>
          <a:xfrm>
            <a:off x="3523" y="5122965"/>
            <a:ext cx="6928618" cy="16222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F391C0-1AE5-B745-BAE9-D0CC13F9D3F3}"/>
              </a:ext>
            </a:extLst>
          </p:cNvPr>
          <p:cNvSpPr txBox="1"/>
          <p:nvPr/>
        </p:nvSpPr>
        <p:spPr>
          <a:xfrm>
            <a:off x="444843" y="2804994"/>
            <a:ext cx="3361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1) Visual Semantic Embedding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15A961D-A7EB-AC48-84FE-7F06BA774856}"/>
              </a:ext>
            </a:extLst>
          </p:cNvPr>
          <p:cNvSpPr txBox="1"/>
          <p:nvPr/>
        </p:nvSpPr>
        <p:spPr>
          <a:xfrm>
            <a:off x="5036762" y="2875108"/>
            <a:ext cx="3892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2) Learning embeddings for clustering</a:t>
            </a:r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1168C156-F17C-C945-81EB-FFD981EA5C51}"/>
              </a:ext>
            </a:extLst>
          </p:cNvPr>
          <p:cNvSpPr/>
          <p:nvPr/>
        </p:nvSpPr>
        <p:spPr>
          <a:xfrm>
            <a:off x="7607124" y="4041326"/>
            <a:ext cx="297079" cy="29942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B67F3AC-0AE5-2540-822F-89436DD0A9C1}"/>
              </a:ext>
            </a:extLst>
          </p:cNvPr>
          <p:cNvSpPr txBox="1"/>
          <p:nvPr/>
        </p:nvSpPr>
        <p:spPr>
          <a:xfrm>
            <a:off x="8003954" y="3987768"/>
            <a:ext cx="8664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Clusters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3B2A9B-B01A-164A-BAF2-4CC1E89009C8}"/>
              </a:ext>
            </a:extLst>
          </p:cNvPr>
          <p:cNvSpPr txBox="1"/>
          <p:nvPr/>
        </p:nvSpPr>
        <p:spPr>
          <a:xfrm>
            <a:off x="275009" y="196075"/>
            <a:ext cx="65197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Next step: </a:t>
            </a:r>
          </a:p>
          <a:p>
            <a:r>
              <a:rPr lang="en-US" sz="3200" dirty="0"/>
              <a:t>Remove dependency on the ontology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955BF70-8F76-FE4D-B086-76658E659371}"/>
              </a:ext>
            </a:extLst>
          </p:cNvPr>
          <p:cNvSpPr txBox="1"/>
          <p:nvPr/>
        </p:nvSpPr>
        <p:spPr>
          <a:xfrm>
            <a:off x="7841497" y="1613879"/>
            <a:ext cx="1177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Sean Yang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06BD435-CE65-A44A-AEE4-575E92CCA2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275" r="24454" b="38622"/>
          <a:stretch/>
        </p:blipFill>
        <p:spPr>
          <a:xfrm>
            <a:off x="7914246" y="134723"/>
            <a:ext cx="956143" cy="146888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110EA9A-BF7D-974F-86E0-9771F75CD01F}"/>
              </a:ext>
            </a:extLst>
          </p:cNvPr>
          <p:cNvSpPr txBox="1"/>
          <p:nvPr/>
        </p:nvSpPr>
        <p:spPr>
          <a:xfrm>
            <a:off x="531341" y="5767292"/>
            <a:ext cx="4146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3) Assign labels to clusters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F2425B-F496-934A-BF5E-3F6AF646BAB9}"/>
              </a:ext>
            </a:extLst>
          </p:cNvPr>
          <p:cNvSpPr txBox="1"/>
          <p:nvPr/>
        </p:nvSpPr>
        <p:spPr>
          <a:xfrm>
            <a:off x="267209" y="1567660"/>
            <a:ext cx="7339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Observation: </a:t>
            </a:r>
          </a:p>
          <a:p>
            <a:r>
              <a:rPr lang="en-US" i="1" dirty="0"/>
              <a:t>These aren’t pictures of cats; we can’t assume we know a universe of labels</a:t>
            </a:r>
          </a:p>
        </p:txBody>
      </p:sp>
    </p:spTree>
    <p:extLst>
      <p:ext uri="{BB962C8B-B14F-4D97-AF65-F5344CB8AC3E}">
        <p14:creationId xmlns:p14="http://schemas.microsoft.com/office/powerpoint/2010/main" val="23191339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757" name="Shape 757"/>
          <p:cNvSpPr txBox="1">
            <a:spLocks noGrp="1"/>
          </p:cNvSpPr>
          <p:nvPr>
            <p:ph type="title" idx="4294967295"/>
          </p:nvPr>
        </p:nvSpPr>
        <p:spPr>
          <a:xfrm>
            <a:off x="0" y="42863"/>
            <a:ext cx="8521700" cy="7635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Replication crisis in social psychology</a:t>
            </a:r>
            <a:endParaRPr sz="3600"/>
          </a:p>
        </p:txBody>
      </p:sp>
      <p:pic>
        <p:nvPicPr>
          <p:cNvPr id="759" name="Shape 7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2788" y="908576"/>
            <a:ext cx="6658424" cy="57015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87897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888BE-F5FC-0549-8C75-DCF5BFDA1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416" y="842912"/>
            <a:ext cx="6822682" cy="914400"/>
          </a:xfrm>
        </p:spPr>
        <p:txBody>
          <a:bodyPr/>
          <a:lstStyle/>
          <a:p>
            <a:r>
              <a:rPr lang="en-US" sz="2400" dirty="0"/>
              <a:t>The good news: Science data is increasingly pooled in public repositories, with varying degrees of success</a:t>
            </a:r>
            <a:endParaRPr lang="en-US" sz="28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A429A59-F40A-EF4D-8586-6071E93377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314" y="2986628"/>
            <a:ext cx="1752905" cy="660932"/>
          </a:xfrm>
          <a:prstGeom prst="rect">
            <a:avLst/>
          </a:prstGeom>
          <a:ln w="25400"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BFC0C49-250C-5F44-90A9-94193AF9B4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168" y="3935161"/>
            <a:ext cx="1325691" cy="74238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84B6D60-A1AE-B741-A8BE-5059FDA868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6909" y="3588516"/>
            <a:ext cx="1651000" cy="558800"/>
          </a:xfrm>
          <a:prstGeom prst="rect">
            <a:avLst/>
          </a:prstGeom>
        </p:spPr>
      </p:pic>
      <p:pic>
        <p:nvPicPr>
          <p:cNvPr id="26" name="Shape 207">
            <a:extLst>
              <a:ext uri="{FF2B5EF4-FFF2-40B4-BE49-F238E27FC236}">
                <a16:creationId xmlns:a16="http://schemas.microsoft.com/office/drawing/2014/main" id="{B4039DBF-F3B3-724C-9A39-9FB624165700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10038" y="2483394"/>
            <a:ext cx="1177344" cy="447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Shape 208">
            <a:extLst>
              <a:ext uri="{FF2B5EF4-FFF2-40B4-BE49-F238E27FC236}">
                <a16:creationId xmlns:a16="http://schemas.microsoft.com/office/drawing/2014/main" id="{A787B9CF-FAC4-4F41-BEF7-D7E71D23E123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58008" y="4310947"/>
            <a:ext cx="1307140" cy="499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FE6B6E6-A1C0-644E-9ACC-0BF0B082E9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1231" y="2495173"/>
            <a:ext cx="749300" cy="4572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49752ED-8957-A947-9876-576878927CAA}"/>
              </a:ext>
            </a:extLst>
          </p:cNvPr>
          <p:cNvSpPr txBox="1"/>
          <p:nvPr/>
        </p:nvSpPr>
        <p:spPr>
          <a:xfrm>
            <a:off x="3057655" y="2495173"/>
            <a:ext cx="911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Pangea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6EED0A3-9C76-4445-93AE-64EFDA3EE6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39514" y="3635552"/>
            <a:ext cx="1371326" cy="55972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1289B5F-1555-DE4A-82FE-99878261DD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07461" y="3611389"/>
            <a:ext cx="678259" cy="62608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A85F5A53-16E4-BD4E-90B2-0415671F6037}"/>
              </a:ext>
            </a:extLst>
          </p:cNvPr>
          <p:cNvSpPr txBox="1"/>
          <p:nvPr/>
        </p:nvSpPr>
        <p:spPr>
          <a:xfrm>
            <a:off x="4985720" y="3524938"/>
            <a:ext cx="882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Arctic data center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AE0995-550A-1B46-BB70-847698847CE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67130" y="3075085"/>
            <a:ext cx="1496324" cy="3997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BAF468-14D8-994C-8BAE-79EE9759DC2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12684" y="4275176"/>
            <a:ext cx="1739499" cy="54504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008FB7-D091-7C47-8651-381299A7A21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48022" y="4206364"/>
            <a:ext cx="2038884" cy="76458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EFCD16F-49F2-C04A-8408-33829073175E}"/>
              </a:ext>
            </a:extLst>
          </p:cNvPr>
          <p:cNvGrpSpPr/>
          <p:nvPr/>
        </p:nvGrpSpPr>
        <p:grpSpPr>
          <a:xfrm>
            <a:off x="255697" y="2109508"/>
            <a:ext cx="2242176" cy="1497008"/>
            <a:chOff x="266848" y="2198718"/>
            <a:chExt cx="2242176" cy="149700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BAF098E-AC5A-304C-B4F4-BBC33745875A}"/>
                </a:ext>
              </a:extLst>
            </p:cNvPr>
            <p:cNvSpPr txBox="1"/>
            <p:nvPr/>
          </p:nvSpPr>
          <p:spPr>
            <a:xfrm>
              <a:off x="266848" y="2198718"/>
              <a:ext cx="22421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“upload any file format” (2M articles, 800k uploads)</a:t>
              </a:r>
            </a:p>
          </p:txBody>
        </p:sp>
        <p:cxnSp>
          <p:nvCxnSpPr>
            <p:cNvPr id="14" name="Curved Connector 13">
              <a:extLst>
                <a:ext uri="{FF2B5EF4-FFF2-40B4-BE49-F238E27FC236}">
                  <a16:creationId xmlns:a16="http://schemas.microsoft.com/office/drawing/2014/main" id="{5AC2FDBC-BCCE-D540-8EF7-0BBDB150F7AF}"/>
                </a:ext>
              </a:extLst>
            </p:cNvPr>
            <p:cNvCxnSpPr>
              <a:cxnSpLocks/>
              <a:stCxn id="12" idx="2"/>
              <a:endCxn id="15" idx="0"/>
            </p:cNvCxnSpPr>
            <p:nvPr/>
          </p:nvCxnSpPr>
          <p:spPr>
            <a:xfrm rot="16200000" flipH="1">
              <a:off x="1228674" y="2881200"/>
              <a:ext cx="358513" cy="39988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7768251-DB96-FF49-ABC5-377C43B3CEA1}"/>
                </a:ext>
              </a:extLst>
            </p:cNvPr>
            <p:cNvSpPr/>
            <p:nvPr/>
          </p:nvSpPr>
          <p:spPr>
            <a:xfrm>
              <a:off x="543465" y="3080451"/>
              <a:ext cx="1768917" cy="615275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BA976AB-CA30-B645-B354-079C83FA8C8B}"/>
              </a:ext>
            </a:extLst>
          </p:cNvPr>
          <p:cNvGrpSpPr/>
          <p:nvPr/>
        </p:nvGrpSpPr>
        <p:grpSpPr>
          <a:xfrm>
            <a:off x="6446843" y="2381446"/>
            <a:ext cx="2551728" cy="2589500"/>
            <a:chOff x="543465" y="1283587"/>
            <a:chExt cx="2551728" cy="2589500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8F456FE-AC0E-0840-8FA3-E1EDDE8F52ED}"/>
                </a:ext>
              </a:extLst>
            </p:cNvPr>
            <p:cNvSpPr txBox="1"/>
            <p:nvPr/>
          </p:nvSpPr>
          <p:spPr>
            <a:xfrm>
              <a:off x="591829" y="1283587"/>
              <a:ext cx="250336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strict metadata standards;</a:t>
              </a:r>
            </a:p>
            <a:p>
              <a:r>
                <a:rPr lang="en-US" sz="1400" dirty="0">
                  <a:solidFill>
                    <a:srgbClr val="FF0000"/>
                  </a:solidFill>
                </a:rPr>
                <a:t>$350M infrastructure project; ~0 datasets ever uploaded</a:t>
              </a:r>
            </a:p>
          </p:txBody>
        </p:sp>
        <p:cxnSp>
          <p:nvCxnSpPr>
            <p:cNvPr id="42" name="Curved Connector 41">
              <a:extLst>
                <a:ext uri="{FF2B5EF4-FFF2-40B4-BE49-F238E27FC236}">
                  <a16:creationId xmlns:a16="http://schemas.microsoft.com/office/drawing/2014/main" id="{BD4D81E4-E0C0-1445-9771-F16CDE6A8681}"/>
                </a:ext>
              </a:extLst>
            </p:cNvPr>
            <p:cNvCxnSpPr>
              <a:cxnSpLocks/>
              <a:stCxn id="41" idx="2"/>
              <a:endCxn id="43" idx="0"/>
            </p:cNvCxnSpPr>
            <p:nvPr/>
          </p:nvCxnSpPr>
          <p:spPr>
            <a:xfrm rot="5400000">
              <a:off x="1190948" y="2427888"/>
              <a:ext cx="1058200" cy="24692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3F4C25E-5063-A94C-99BC-33AF7CC168FA}"/>
                </a:ext>
              </a:extLst>
            </p:cNvPr>
            <p:cNvSpPr/>
            <p:nvPr/>
          </p:nvSpPr>
          <p:spPr>
            <a:xfrm>
              <a:off x="543465" y="3080451"/>
              <a:ext cx="2106240" cy="792636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22F592FD-9796-AB47-A9CD-4720781E67C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90354" y="3079223"/>
            <a:ext cx="2565400" cy="38100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96BAA0EA-F6F5-9546-BBC5-BDB690AD039D}"/>
              </a:ext>
            </a:extLst>
          </p:cNvPr>
          <p:cNvSpPr/>
          <p:nvPr/>
        </p:nvSpPr>
        <p:spPr>
          <a:xfrm>
            <a:off x="7031901" y="4073"/>
            <a:ext cx="2112253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33333"/>
                </a:solidFill>
                <a:latin typeface="Helvetica Neue" panose="02000503000000020004" pitchFamily="2" charset="0"/>
              </a:rPr>
              <a:t>2,000+ Science Data Repositories</a:t>
            </a:r>
          </a:p>
          <a:p>
            <a:pPr algn="ctr"/>
            <a:r>
              <a:rPr lang="en-US" sz="1200" i="1" dirty="0"/>
              <a:t>source: r3data.org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2B06BFC5-B1B4-5A4E-8205-BAE56C52508A}"/>
              </a:ext>
            </a:extLst>
          </p:cNvPr>
          <p:cNvSpPr/>
          <p:nvPr/>
        </p:nvSpPr>
        <p:spPr>
          <a:xfrm>
            <a:off x="758283" y="5184847"/>
            <a:ext cx="7538322" cy="627810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constraints in format, metadata, quality</a:t>
            </a:r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CD23B116-06E3-0248-B9BD-74B6B624B1BF}"/>
              </a:ext>
            </a:extLst>
          </p:cNvPr>
          <p:cNvSpPr/>
          <p:nvPr/>
        </p:nvSpPr>
        <p:spPr>
          <a:xfrm>
            <a:off x="758283" y="5957115"/>
            <a:ext cx="7538322" cy="627810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(promised) capabilities, automation</a:t>
            </a:r>
          </a:p>
        </p:txBody>
      </p:sp>
    </p:spTree>
    <p:extLst>
      <p:ext uri="{BB962C8B-B14F-4D97-AF65-F5344CB8AC3E}">
        <p14:creationId xmlns:p14="http://schemas.microsoft.com/office/powerpoint/2010/main" val="317260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492" y="1222346"/>
            <a:ext cx="5650383" cy="44072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0288" y="189548"/>
            <a:ext cx="83390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Example: Gene Expression Omnibus</a:t>
            </a:r>
          </a:p>
          <a:p>
            <a:r>
              <a:rPr lang="en-US" sz="2400" dirty="0"/>
              <a:t>Gene expression data (here, microarray)</a:t>
            </a:r>
          </a:p>
        </p:txBody>
      </p:sp>
      <p:pic>
        <p:nvPicPr>
          <p:cNvPr id="11" name="Shape 9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82250" y="1020545"/>
            <a:ext cx="2561750" cy="35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493C59-E379-FE40-8FB4-91F5F7C7C621}"/>
              </a:ext>
            </a:extLst>
          </p:cNvPr>
          <p:cNvSpPr txBox="1"/>
          <p:nvPr/>
        </p:nvSpPr>
        <p:spPr>
          <a:xfrm>
            <a:off x="614492" y="6079524"/>
            <a:ext cx="8171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637FF"/>
                </a:solidFill>
              </a:rPr>
              <a:t>“Gene X correlates with Gene Y in male smokers age 30-35”</a:t>
            </a:r>
          </a:p>
          <a:p>
            <a:r>
              <a:rPr lang="en-US" b="1" dirty="0">
                <a:solidFill>
                  <a:srgbClr val="1637FF"/>
                </a:solidFill>
              </a:rPr>
              <a:t>“Gene X expressed more highly in patients under treatment Y than treatment Z”</a:t>
            </a:r>
          </a:p>
        </p:txBody>
      </p:sp>
    </p:spTree>
    <p:extLst>
      <p:ext uri="{BB962C8B-B14F-4D97-AF65-F5344CB8AC3E}">
        <p14:creationId xmlns:p14="http://schemas.microsoft.com/office/powerpoint/2010/main" val="252811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38346" t="11478" r="37450" b="61306"/>
          <a:stretch/>
        </p:blipFill>
        <p:spPr>
          <a:xfrm>
            <a:off x="6934650" y="0"/>
            <a:ext cx="947371" cy="100059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934650" y="965960"/>
            <a:ext cx="1371150" cy="584776"/>
          </a:xfrm>
          <a:prstGeom prst="rect">
            <a:avLst/>
          </a:prstGeom>
          <a:noFill/>
        </p:spPr>
        <p:txBody>
          <a:bodyPr wrap="square" lIns="91118" tIns="45559" rIns="91118" bIns="45559" rtlCol="0">
            <a:spAutoFit/>
          </a:bodyPr>
          <a:lstStyle/>
          <a:p>
            <a:r>
              <a:rPr lang="en-US" sz="1600"/>
              <a:t>Maxim Gretchkin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22763" t="4307" r="15133" b="28708"/>
          <a:stretch/>
        </p:blipFill>
        <p:spPr>
          <a:xfrm>
            <a:off x="8001001" y="1"/>
            <a:ext cx="838200" cy="97981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960897" y="941137"/>
            <a:ext cx="1010704" cy="584776"/>
          </a:xfrm>
          <a:prstGeom prst="rect">
            <a:avLst/>
          </a:prstGeom>
          <a:noFill/>
        </p:spPr>
        <p:txBody>
          <a:bodyPr wrap="square" lIns="91118" tIns="45559" rIns="91118" bIns="45559" rtlCol="0">
            <a:spAutoFit/>
          </a:bodyPr>
          <a:lstStyle/>
          <a:p>
            <a:r>
              <a:rPr lang="en-US" sz="1600"/>
              <a:t>Hoifung Poon</a:t>
            </a:r>
          </a:p>
        </p:txBody>
      </p:sp>
      <p:sp>
        <p:nvSpPr>
          <p:cNvPr id="9" name="Rectangle 8"/>
          <p:cNvSpPr/>
          <p:nvPr/>
        </p:nvSpPr>
        <p:spPr>
          <a:xfrm>
            <a:off x="317255" y="512135"/>
            <a:ext cx="45225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Good news, bad news</a:t>
            </a:r>
          </a:p>
        </p:txBody>
      </p:sp>
      <p:pic>
        <p:nvPicPr>
          <p:cNvPr id="10" name="Shape 328">
            <a:extLst>
              <a:ext uri="{FF2B5EF4-FFF2-40B4-BE49-F238E27FC236}">
                <a16:creationId xmlns:a16="http://schemas.microsoft.com/office/drawing/2014/main" id="{FDD292B2-3CA9-DC4D-B836-FEDAB868F155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2894" y="2195217"/>
            <a:ext cx="6648401" cy="436005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1B251C-B275-C146-90F3-DA0FCA879C17}"/>
              </a:ext>
            </a:extLst>
          </p:cNvPr>
          <p:cNvSpPr txBox="1"/>
          <p:nvPr/>
        </p:nvSpPr>
        <p:spPr>
          <a:xfrm>
            <a:off x="2406317" y="3306586"/>
            <a:ext cx="2863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Lots of data available, far less actually referenced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E873D0-FD5A-C049-A66F-6322C9510484}"/>
              </a:ext>
            </a:extLst>
          </p:cNvPr>
          <p:cNvSpPr txBox="1"/>
          <p:nvPr/>
        </p:nvSpPr>
        <p:spPr>
          <a:xfrm>
            <a:off x="3385751" y="1742303"/>
            <a:ext cx="1454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GEO data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579DC4-F7B2-3649-A305-52B3E7609B31}"/>
              </a:ext>
            </a:extLst>
          </p:cNvPr>
          <p:cNvSpPr txBox="1"/>
          <p:nvPr/>
        </p:nvSpPr>
        <p:spPr>
          <a:xfrm>
            <a:off x="4227862" y="327469"/>
            <a:ext cx="2372784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LLD@NIPS 17, IJCAI 18</a:t>
            </a:r>
          </a:p>
        </p:txBody>
      </p:sp>
    </p:spTree>
    <p:extLst>
      <p:ext uri="{BB962C8B-B14F-4D97-AF65-F5344CB8AC3E}">
        <p14:creationId xmlns:p14="http://schemas.microsoft.com/office/powerpoint/2010/main" val="27304169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 txBox="1">
            <a:spLocks noGrp="1"/>
          </p:cNvSpPr>
          <p:nvPr>
            <p:ph type="title"/>
          </p:nvPr>
        </p:nvSpPr>
        <p:spPr>
          <a:xfrm>
            <a:off x="500558" y="701524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Why aren’t more people using the data?</a:t>
            </a:r>
            <a:endParaRPr sz="2800" dirty="0"/>
          </a:p>
        </p:txBody>
      </p:sp>
      <p:graphicFrame>
        <p:nvGraphicFramePr>
          <p:cNvPr id="353" name="Shape 353"/>
          <p:cNvGraphicFramePr/>
          <p:nvPr>
            <p:extLst>
              <p:ext uri="{D42A27DB-BD31-4B8C-83A1-F6EECF244321}">
                <p14:modId xmlns:p14="http://schemas.microsoft.com/office/powerpoint/2010/main" val="82373685"/>
              </p:ext>
            </p:extLst>
          </p:nvPr>
        </p:nvGraphicFramePr>
        <p:xfrm>
          <a:off x="2470149" y="2961721"/>
          <a:ext cx="3690150" cy="14629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133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6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0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3200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Precision</a:t>
                      </a:r>
                      <a:endParaRPr sz="2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Recall</a:t>
                      </a:r>
                      <a:endParaRPr sz="20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3200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“liver”</a:t>
                      </a:r>
                      <a:endParaRPr sz="2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40%</a:t>
                      </a:r>
                      <a:endParaRPr sz="2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57%</a:t>
                      </a:r>
                      <a:endParaRPr sz="20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3200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“kidney”</a:t>
                      </a:r>
                      <a:endParaRPr sz="2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59%</a:t>
                      </a:r>
                      <a:endParaRPr sz="2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/>
                        <a:t>100%</a:t>
                      </a:r>
                      <a:endParaRPr sz="20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54" name="Shape 35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DD8952-3B6E-6C4E-B37F-B0C8470A7679}"/>
              </a:ext>
            </a:extLst>
          </p:cNvPr>
          <p:cNvSpPr txBox="1"/>
          <p:nvPr/>
        </p:nvSpPr>
        <p:spPr>
          <a:xfrm>
            <a:off x="719407" y="1751707"/>
            <a:ext cx="5236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One reason: The metadata is terrible:</a:t>
            </a:r>
          </a:p>
        </p:txBody>
      </p:sp>
    </p:spTree>
    <p:extLst>
      <p:ext uri="{BB962C8B-B14F-4D97-AF65-F5344CB8AC3E}">
        <p14:creationId xmlns:p14="http://schemas.microsoft.com/office/powerpoint/2010/main" val="1277680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57891</TotalTime>
  <Words>2003</Words>
  <Application>Microsoft Macintosh PowerPoint</Application>
  <PresentationFormat>On-screen Show (4:3)</PresentationFormat>
  <Paragraphs>344</Paragraphs>
  <Slides>40</Slides>
  <Notes>30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ＭＳ Ｐゴシック</vt:lpstr>
      <vt:lpstr>Arial</vt:lpstr>
      <vt:lpstr>Calibri</vt:lpstr>
      <vt:lpstr>Frutiger 55 Roman</vt:lpstr>
      <vt:lpstr>Helvetica Neue</vt:lpstr>
      <vt:lpstr>1_Office Theme</vt:lpstr>
      <vt:lpstr>Algorithmic Curation and Causal Analysis over Scientific Data Repositories</vt:lpstr>
      <vt:lpstr>The next 15 min…</vt:lpstr>
      <vt:lpstr>In one slide….</vt:lpstr>
      <vt:lpstr>Replication crisis; here social psychology</vt:lpstr>
      <vt:lpstr>Replication crisis in social psychology</vt:lpstr>
      <vt:lpstr>The good news: Science data is increasingly pooled in public repositories, with varying degrees of success</vt:lpstr>
      <vt:lpstr>PowerPoint Presentation</vt:lpstr>
      <vt:lpstr>PowerPoint Presentation</vt:lpstr>
      <vt:lpstr>Why aren’t more people using the data?</vt:lpstr>
      <vt:lpstr>Conventional approach: blame the researchers</vt:lpstr>
      <vt:lpstr>PowerPoint Presentation</vt:lpstr>
      <vt:lpstr>PowerPoint Presentation</vt:lpstr>
      <vt:lpstr>Problems with supervised learning….</vt:lpstr>
      <vt:lpstr>“Organic” supervision</vt:lpstr>
      <vt:lpstr>PowerPoint Presentation</vt:lpstr>
      <vt:lpstr>EZLearn: Distant supervision + co-learning</vt:lpstr>
      <vt:lpstr>Tissue annotation problem</vt:lpstr>
      <vt:lpstr>Figure comprehension problem</vt:lpstr>
      <vt:lpstr>EZLearn as a recipe (simplified)</vt:lpstr>
      <vt:lpstr>One decision: Combining labels from two classifiers</vt:lpstr>
      <vt:lpstr>Evaluation</vt:lpstr>
      <vt:lpstr>Tasks</vt:lpstr>
      <vt:lpstr>Classifier details</vt:lpstr>
      <vt:lpstr>Ontology-based precision/recall</vt:lpstr>
      <vt:lpstr>Tissue annotation evaluation</vt:lpstr>
      <vt:lpstr>Precision-recall of the final classifiers</vt:lpstr>
      <vt:lpstr>Learns new classes with new data</vt:lpstr>
      <vt:lpstr>PowerPoint Presentation</vt:lpstr>
      <vt:lpstr>EZLearn curates figures into a fine-grained categories</vt:lpstr>
      <vt:lpstr>Claim VErification</vt:lpstr>
      <vt:lpstr>“Mean shift” claims</vt:lpstr>
      <vt:lpstr>Find the right Schema Mapping</vt:lpstr>
      <vt:lpstr>Performance</vt:lpstr>
      <vt:lpstr>ClaimJump: Generalizing claims</vt:lpstr>
      <vt:lpstr>ClaimJump Does the data in the repository support your published claim?</vt:lpstr>
      <vt:lpstr>PowerPoint Presentation</vt:lpstr>
      <vt:lpstr>ClaimJump – Inspecting a specific dataset GSE50058</vt:lpstr>
      <vt:lpstr>Replication crisis in social psychology</vt:lpstr>
      <vt:lpstr>Summary</vt:lpstr>
      <vt:lpstr>PowerPoint Presentation</vt:lpstr>
    </vt:vector>
  </TitlesOfParts>
  <Company>University of Washington eScience Institute</Company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Bill Howe</dc:creator>
  <cp:lastModifiedBy>Bill Howe</cp:lastModifiedBy>
  <cp:revision>838</cp:revision>
  <dcterms:created xsi:type="dcterms:W3CDTF">2016-04-28T21:32:37Z</dcterms:created>
  <dcterms:modified xsi:type="dcterms:W3CDTF">2018-07-13T18:44:27Z</dcterms:modified>
</cp:coreProperties>
</file>