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8" r:id="rId2"/>
    <p:sldMasterId id="2147483666" r:id="rId3"/>
    <p:sldMasterId id="2147483687" r:id="rId4"/>
    <p:sldMasterId id="2147483697" r:id="rId5"/>
    <p:sldMasterId id="2147483707" r:id="rId6"/>
    <p:sldMasterId id="2147483713" r:id="rId7"/>
    <p:sldMasterId id="2147483723" r:id="rId8"/>
    <p:sldMasterId id="2147483733" r:id="rId9"/>
  </p:sldMasterIdLst>
  <p:notesMasterIdLst>
    <p:notesMasterId r:id="rId29"/>
  </p:notesMasterIdLst>
  <p:sldIdLst>
    <p:sldId id="342" r:id="rId10"/>
    <p:sldId id="346" r:id="rId11"/>
    <p:sldId id="343" r:id="rId12"/>
    <p:sldId id="345" r:id="rId13"/>
    <p:sldId id="344" r:id="rId14"/>
    <p:sldId id="372" r:id="rId15"/>
    <p:sldId id="362" r:id="rId16"/>
    <p:sldId id="404" r:id="rId17"/>
    <p:sldId id="377" r:id="rId18"/>
    <p:sldId id="393" r:id="rId19"/>
    <p:sldId id="394" r:id="rId20"/>
    <p:sldId id="395" r:id="rId21"/>
    <p:sldId id="398" r:id="rId22"/>
    <p:sldId id="406" r:id="rId23"/>
    <p:sldId id="400" r:id="rId24"/>
    <p:sldId id="399" r:id="rId25"/>
    <p:sldId id="403" r:id="rId26"/>
    <p:sldId id="396" r:id="rId27"/>
    <p:sldId id="392" r:id="rId28"/>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28" userDrawn="1">
          <p15:clr>
            <a:srgbClr val="A4A3A4"/>
          </p15:clr>
        </p15:guide>
        <p15:guide id="2" orient="horz" pos="104">
          <p15:clr>
            <a:srgbClr val="A4A3A4"/>
          </p15:clr>
        </p15:guide>
        <p15:guide id="3" orient="horz" pos="3975" userDrawn="1">
          <p15:clr>
            <a:srgbClr val="A4A3A4"/>
          </p15:clr>
        </p15:guide>
        <p15:guide id="4" orient="horz" pos="1072" userDrawn="1">
          <p15:clr>
            <a:srgbClr val="A4A3A4"/>
          </p15:clr>
        </p15:guide>
        <p15:guide id="5" pos="367">
          <p15:clr>
            <a:srgbClr val="A4A3A4"/>
          </p15:clr>
        </p15:guide>
        <p15:guide id="6" pos="73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4" autoAdjust="0"/>
    <p:restoredTop sz="94718" autoAdjust="0"/>
  </p:normalViewPr>
  <p:slideViewPr>
    <p:cSldViewPr snapToObjects="1">
      <p:cViewPr varScale="1">
        <p:scale>
          <a:sx n="100" d="100"/>
          <a:sy n="100" d="100"/>
        </p:scale>
        <p:origin x="-304" y="-96"/>
      </p:cViewPr>
      <p:guideLst>
        <p:guide orient="horz" pos="528"/>
        <p:guide orient="horz" pos="104"/>
        <p:guide orient="horz" pos="3975"/>
        <p:guide orient="horz" pos="1072"/>
        <p:guide pos="367"/>
        <p:guide pos="73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F895F-1AC2-4B38-BF8C-362F469F4560}" type="datetimeFigureOut">
              <a:rPr lang="zh-CN" altLang="en-US" smtClean="0"/>
              <a:pPr/>
              <a:t>12/5/16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E7C61-5F17-4F13-9B7F-48A8A324CC10}" type="slidenum">
              <a:rPr lang="zh-CN" altLang="en-US" smtClean="0"/>
              <a:pPr/>
              <a:t>‹#›</a:t>
            </a:fld>
            <a:endParaRPr lang="zh-CN" altLang="en-US"/>
          </a:p>
        </p:txBody>
      </p:sp>
    </p:spTree>
    <p:extLst>
      <p:ext uri="{BB962C8B-B14F-4D97-AF65-F5344CB8AC3E}">
        <p14:creationId xmlns:p14="http://schemas.microsoft.com/office/powerpoint/2010/main" val="6372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solidFill>
                  <a:prstClr val="black"/>
                </a:solidFill>
              </a:rPr>
              <a:pPr/>
              <a:t>1</a:t>
            </a:fld>
            <a:endParaRPr lang="en-US" altLang="zh-CN" dirty="0">
              <a:solidFill>
                <a:prstClr val="black"/>
              </a:solidFill>
            </a:endParaRPr>
          </a:p>
        </p:txBody>
      </p:sp>
    </p:spTree>
    <p:extLst>
      <p:ext uri="{BB962C8B-B14F-4D97-AF65-F5344CB8AC3E}">
        <p14:creationId xmlns:p14="http://schemas.microsoft.com/office/powerpoint/2010/main" val="145963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、分布式与并行计算</a:t>
            </a:r>
            <a:r>
              <a:rPr lang="en-US" altLang="zh-CN" dirty="0" smtClean="0"/>
              <a:t>Lab</a:t>
            </a:r>
            <a:r>
              <a:rPr lang="zh-CN" altLang="en-US" dirty="0" smtClean="0"/>
              <a:t>主要关注与分布式和并行计算相关的软件技术和算法实现，以及分布式数据管理；</a:t>
            </a:r>
            <a:endParaRPr lang="en-US" altLang="zh-CN" dirty="0" smtClean="0"/>
          </a:p>
          <a:p>
            <a:r>
              <a:rPr lang="en-US" altLang="zh-CN" dirty="0" smtClean="0"/>
              <a:t>2</a:t>
            </a:r>
            <a:r>
              <a:rPr lang="zh-CN" altLang="en-US" dirty="0" smtClean="0"/>
              <a:t>、当前的主要研究的场景有：面向异构硬件的分布式并行编程技术，面向容器的微服务编程框架，下一代大数据分析技术，面向跨数据中心场景的分布式数据管理相关技术。</a:t>
            </a:r>
            <a:endParaRPr lang="zh-CN" altLang="en-US" dirty="0"/>
          </a:p>
        </p:txBody>
      </p:sp>
      <p:sp>
        <p:nvSpPr>
          <p:cNvPr id="4" name="灯片编号占位符 3"/>
          <p:cNvSpPr>
            <a:spLocks noGrp="1"/>
          </p:cNvSpPr>
          <p:nvPr>
            <p:ph type="sldNum" sz="quarter" idx="10"/>
          </p:nvPr>
        </p:nvSpPr>
        <p:spPr/>
        <p:txBody>
          <a:bodyPr/>
          <a:lstStyle/>
          <a:p>
            <a:pPr>
              <a:defRPr/>
            </a:pPr>
            <a:fld id="{8F92DE8D-EDEE-44D8-BDA4-128446FA1317}" type="slidenum">
              <a:rPr lang="zh-CN" altLang="en-US" smtClean="0"/>
              <a:pPr>
                <a:defRPr/>
              </a:pPr>
              <a:t>16</a:t>
            </a:fld>
            <a:endParaRPr lang="zh-CN" altLang="en-US"/>
          </a:p>
        </p:txBody>
      </p:sp>
    </p:spTree>
    <p:extLst>
      <p:ext uri="{BB962C8B-B14F-4D97-AF65-F5344CB8AC3E}">
        <p14:creationId xmlns:p14="http://schemas.microsoft.com/office/powerpoint/2010/main" val="281471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C0A9F28D-5C8B-4F0A-8E5A-0D76FC8FA6F3}" type="slidenum">
              <a:rPr lang="zh-CN" altLang="en-US" smtClean="0">
                <a:latin typeface="Arial"/>
              </a:rPr>
              <a:pPr/>
              <a:t>18</a:t>
            </a:fld>
            <a:endParaRPr lang="zh-CN" altLang="en-US">
              <a:latin typeface="Arial"/>
            </a:endParaRPr>
          </a:p>
        </p:txBody>
      </p:sp>
    </p:spTree>
    <p:extLst>
      <p:ext uri="{BB962C8B-B14F-4D97-AF65-F5344CB8AC3E}">
        <p14:creationId xmlns:p14="http://schemas.microsoft.com/office/powerpoint/2010/main" val="148627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725B0-C11B-4D7C-A98C-AFB990133339}" type="slidenum">
              <a:rPr lang="en-US" altLang="zh-CN">
                <a:solidFill>
                  <a:prstClr val="black"/>
                </a:solidFill>
              </a:rPr>
              <a:pPr/>
              <a:t>19</a:t>
            </a:fld>
            <a:endParaRPr lang="en-US" altLang="zh-CN" dirty="0">
              <a:solidFill>
                <a:prstClr val="black"/>
              </a:solidFill>
            </a:endParaRPr>
          </a:p>
        </p:txBody>
      </p:sp>
      <p:sp>
        <p:nvSpPr>
          <p:cNvPr id="200706" name="Rectangle 2"/>
          <p:cNvSpPr>
            <a:spLocks noGrp="1" noRot="1" noChangeAspect="1" noChangeArrowheads="1" noTextEdit="1"/>
          </p:cNvSpPr>
          <p:nvPr>
            <p:ph type="sldImg"/>
          </p:nvPr>
        </p:nvSpPr>
        <p:spPr>
          <a:xfrm>
            <a:off x="382588" y="685800"/>
            <a:ext cx="6096000" cy="3429000"/>
          </a:xfrm>
          <a:ln/>
        </p:spPr>
      </p:sp>
      <p:sp>
        <p:nvSpPr>
          <p:cNvPr id="200707" name="Rectangle 3"/>
          <p:cNvSpPr>
            <a:spLocks noGrp="1" noChangeArrowheads="1"/>
          </p:cNvSpPr>
          <p:nvPr>
            <p:ph type="body" idx="1"/>
          </p:nvPr>
        </p:nvSpPr>
        <p:spPr>
          <a:xfrm>
            <a:off x="914400" y="4343400"/>
            <a:ext cx="5029200" cy="4114800"/>
          </a:xfrm>
        </p:spPr>
        <p:txBody>
          <a:bodyPr/>
          <a:lstStyle/>
          <a:p>
            <a:pPr marL="228600" indent="-228600"/>
            <a:endParaRPr lang="zh-CN" altLang="zh-CN"/>
          </a:p>
        </p:txBody>
      </p:sp>
    </p:spTree>
    <p:extLst>
      <p:ext uri="{BB962C8B-B14F-4D97-AF65-F5344CB8AC3E}">
        <p14:creationId xmlns:p14="http://schemas.microsoft.com/office/powerpoint/2010/main" val="329905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Arial" pitchFamily="34" charset="0"/>
                <a:ea typeface="宋体" pitchFamily="2" charset="-122"/>
                <a:cs typeface="Arial" pitchFamily="34" charset="0"/>
              </a:rPr>
              <a:t>Key</a:t>
            </a:r>
            <a:r>
              <a:rPr lang="en-US" altLang="zh-CN" sz="1200" b="1" kern="1200" baseline="0" dirty="0" smtClean="0">
                <a:solidFill>
                  <a:schemeClr val="tx1"/>
                </a:solidFill>
                <a:effectLst/>
                <a:latin typeface="Arial" pitchFamily="34" charset="0"/>
                <a:ea typeface="宋体" pitchFamily="2" charset="-122"/>
                <a:cs typeface="Arial" pitchFamily="34" charset="0"/>
              </a:rPr>
              <a:t> Messages:</a:t>
            </a:r>
            <a:r>
              <a:rPr lang="en-US" altLang="zh-CN" sz="1200" b="1" dirty="0" smtClean="0">
                <a:latin typeface="Arial" pitchFamily="34" charset="0"/>
                <a:cs typeface="Arial" pitchFamily="34" charset="0"/>
              </a:rPr>
              <a:t> </a:t>
            </a:r>
          </a:p>
          <a:p>
            <a:endParaRPr lang="en-US" altLang="zh-CN" sz="1200" kern="1200" dirty="0" smtClean="0">
              <a:solidFill>
                <a:schemeClr val="tx1"/>
              </a:solidFill>
              <a:latin typeface="Arial" charset="0"/>
              <a:ea typeface="宋体" pitchFamily="2" charset="-122"/>
              <a:cs typeface="+mn-cs"/>
            </a:endParaRPr>
          </a:p>
          <a:p>
            <a:r>
              <a:rPr lang="en-US" altLang="zh-CN" dirty="0" smtClean="0"/>
              <a:t>Huawei is a global leader of ICT solutions. Continuously innovating based on customer needs, we are committed to enhancing customer experiences and creating maximum value for telecom carriers, enterprises, and consumers. Our telecom network equipment, IT products and solutions, and smart devices are used in 170 countries and regions. Huawei ranked 228th on the Global Fortune 500</a:t>
            </a:r>
            <a:r>
              <a:rPr lang="en-US" altLang="zh-CN" baseline="0" dirty="0" smtClean="0"/>
              <a:t> in 2015</a:t>
            </a:r>
            <a:r>
              <a:rPr lang="zh-CN" altLang="en-US" baseline="0" dirty="0" smtClean="0"/>
              <a:t> </a:t>
            </a:r>
            <a:r>
              <a:rPr lang="en-US" altLang="zh-CN" baseline="0" dirty="0" smtClean="0"/>
              <a:t>based on its 2014 revenue.</a:t>
            </a:r>
            <a:endParaRPr lang="en-US" altLang="zh-CN" dirty="0" smtClean="0"/>
          </a:p>
          <a:p>
            <a:endParaRPr lang="en-US" altLang="zh-CN" sz="1200" kern="1200" dirty="0" smtClean="0">
              <a:solidFill>
                <a:schemeClr val="tx1"/>
              </a:solidFill>
              <a:latin typeface="Arial" charset="0"/>
              <a:ea typeface="宋体" pitchFamily="2" charset="-122"/>
              <a:cs typeface="+mn-cs"/>
            </a:endParaRPr>
          </a:p>
          <a:p>
            <a:r>
              <a:rPr lang="en-US" altLang="zh-CN" dirty="0" smtClean="0"/>
              <a:t>We invest over 10% of our annual sales revenue into R&amp;D and more than 45% of our 176,000 employees engage in R&amp;D. </a:t>
            </a:r>
            <a:r>
              <a:rPr lang="en-US" altLang="zh-CN" baseline="0" dirty="0" smtClean="0"/>
              <a:t>We have built 16 R&amp;D centers worldwide and 36 joint innovation centers with customers. </a:t>
            </a:r>
            <a:endParaRPr lang="en-US" altLang="zh-CN" sz="1200" kern="1200" dirty="0" smtClean="0">
              <a:solidFill>
                <a:schemeClr val="tx1"/>
              </a:solidFill>
              <a:latin typeface="Arial" charset="0"/>
              <a:ea typeface="宋体" pitchFamily="2" charset="-122"/>
              <a:cs typeface="+mn-cs"/>
            </a:endParaRPr>
          </a:p>
          <a:p>
            <a:endParaRPr lang="en-US" altLang="zh-CN" sz="1200" dirty="0" smtClean="0">
              <a:latin typeface="Arial" pitchFamily="34" charset="0"/>
              <a:cs typeface="Arial" pitchFamily="34" charset="0"/>
            </a:endParaRPr>
          </a:p>
          <a:p>
            <a:r>
              <a:rPr lang="en-US" altLang="zh-CN" sz="1200" dirty="0" smtClean="0">
                <a:latin typeface="Arial" pitchFamily="34" charset="0"/>
                <a:cs typeface="Arial" pitchFamily="34" charset="0"/>
              </a:rPr>
              <a:t>**********************************</a:t>
            </a:r>
          </a:p>
          <a:p>
            <a:r>
              <a:rPr lang="en-US" altLang="zh-CN" sz="1200" dirty="0" smtClean="0">
                <a:latin typeface="Arial" pitchFamily="34" charset="0"/>
                <a:cs typeface="Arial" pitchFamily="34" charset="0"/>
              </a:rPr>
              <a:t>Slide Owner: Wang</a:t>
            </a:r>
            <a:r>
              <a:rPr lang="en-US" altLang="zh-CN" sz="1200" baseline="0" dirty="0" smtClean="0">
                <a:latin typeface="Arial" pitchFamily="34" charset="0"/>
                <a:cs typeface="Arial" pitchFamily="34" charset="0"/>
              </a:rPr>
              <a:t> Jie</a:t>
            </a:r>
            <a:r>
              <a:rPr lang="en-US" altLang="zh-CN" sz="1200" dirty="0" smtClean="0">
                <a:latin typeface="Arial" pitchFamily="34" charset="0"/>
                <a:cs typeface="Arial" pitchFamily="34" charset="0"/>
              </a:rPr>
              <a:t> (00286887), Corporate Marketing Dept</a:t>
            </a:r>
          </a:p>
          <a:p>
            <a:r>
              <a:rPr lang="en-US" altLang="zh-CN" sz="1200" dirty="0" smtClean="0">
                <a:latin typeface="Arial" pitchFamily="34" charset="0"/>
                <a:cs typeface="Arial" pitchFamily="34" charset="0"/>
              </a:rPr>
              <a:t>Latest update: Feb, 2015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dirty="0" smtClean="0">
                <a:latin typeface="Arial" pitchFamily="34" charset="0"/>
                <a:cs typeface="Arial" pitchFamily="34" charset="0"/>
              </a:rPr>
              <a:t>Recommended target audience: governments,</a:t>
            </a:r>
            <a:r>
              <a:rPr lang="en-US" altLang="zh-CN" sz="1200" baseline="0" dirty="0" smtClean="0">
                <a:latin typeface="Arial" pitchFamily="34" charset="0"/>
                <a:cs typeface="Arial" pitchFamily="34" charset="0"/>
              </a:rPr>
              <a:t> media, partners and customers not so familiar with Huawei</a:t>
            </a:r>
            <a:endParaRPr lang="en-US" altLang="zh-CN" sz="1200" dirty="0" smtClean="0">
              <a:latin typeface="Arial" pitchFamily="34" charset="0"/>
              <a:cs typeface="Arial" pitchFamily="34" charset="0"/>
            </a:endParaRPr>
          </a:p>
          <a:p>
            <a:r>
              <a:rPr lang="en-US" altLang="zh-CN" sz="1200" dirty="0" smtClean="0">
                <a:latin typeface="Arial" pitchFamily="34" charset="0"/>
                <a:cs typeface="Arial" pitchFamily="34" charset="0"/>
              </a:rPr>
              <a:t>**********************************</a:t>
            </a:r>
          </a:p>
          <a:p>
            <a:r>
              <a:rPr lang="en-US" altLang="zh-CN" sz="1200" b="1" dirty="0" smtClean="0">
                <a:latin typeface="Arial" pitchFamily="34" charset="0"/>
                <a:cs typeface="Arial" pitchFamily="34" charset="0"/>
              </a:rPr>
              <a:t>More information</a:t>
            </a:r>
            <a:endParaRPr lang="zh-CN" alt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solidFill>
                  <a:srgbClr val="000000"/>
                </a:solidFill>
              </a:rPr>
              <a:pPr/>
              <a:t>3</a:t>
            </a:fld>
            <a:endParaRPr lang="en-US" altLang="zh-CN">
              <a:solidFill>
                <a:srgbClr val="000000"/>
              </a:solidFill>
            </a:endParaRPr>
          </a:p>
        </p:txBody>
      </p:sp>
    </p:spTree>
    <p:extLst>
      <p:ext uri="{BB962C8B-B14F-4D97-AF65-F5344CB8AC3E}">
        <p14:creationId xmlns:p14="http://schemas.microsoft.com/office/powerpoint/2010/main" val="27664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b="1" kern="1200" dirty="0" smtClean="0">
                <a:solidFill>
                  <a:schemeClr val="tx1"/>
                </a:solidFill>
                <a:effectLst/>
                <a:latin typeface="Arial" pitchFamily="34" charset="0"/>
                <a:ea typeface="宋体" pitchFamily="2" charset="-122"/>
                <a:cs typeface="Arial" pitchFamily="34" charset="0"/>
              </a:rPr>
              <a:t>讲解要点：</a:t>
            </a:r>
            <a:r>
              <a:rPr lang="en-US" altLang="zh-CN" sz="1200" b="1" dirty="0" smtClean="0">
                <a:latin typeface="Arial" pitchFamily="34" charset="0"/>
                <a:cs typeface="Arial" pitchFamily="34" charset="0"/>
              </a:rPr>
              <a:t>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altLang="zh-CN" sz="1200" kern="1200" dirty="0" smtClean="0">
                <a:solidFill>
                  <a:schemeClr val="tx1"/>
                </a:solidFill>
                <a:latin typeface="Arial" charset="0"/>
                <a:ea typeface="宋体" pitchFamily="2" charset="-122"/>
                <a:cs typeface="+mn-cs"/>
              </a:rPr>
              <a:t>2014</a:t>
            </a:r>
            <a:r>
              <a:rPr lang="zh-CN" altLang="zh-CN" sz="1200" kern="1200" dirty="0" smtClean="0">
                <a:solidFill>
                  <a:schemeClr val="tx1"/>
                </a:solidFill>
                <a:latin typeface="Arial" charset="0"/>
                <a:ea typeface="宋体" pitchFamily="2" charset="-122"/>
                <a:cs typeface="+mn-cs"/>
              </a:rPr>
              <a:t>年，</a:t>
            </a:r>
            <a:r>
              <a:rPr lang="en-US" altLang="zh-CN" sz="1200" kern="1200" dirty="0" smtClean="0">
                <a:solidFill>
                  <a:schemeClr val="tx1"/>
                </a:solidFill>
                <a:latin typeface="Arial" charset="0"/>
                <a:ea typeface="宋体" pitchFamily="2" charset="-122"/>
                <a:cs typeface="+mn-cs"/>
              </a:rPr>
              <a:t>ICT</a:t>
            </a:r>
            <a:r>
              <a:rPr lang="zh-CN" altLang="zh-CN" sz="1200" kern="1200" dirty="0" smtClean="0">
                <a:solidFill>
                  <a:schemeClr val="tx1"/>
                </a:solidFill>
                <a:latin typeface="Arial" charset="0"/>
                <a:ea typeface="宋体" pitchFamily="2" charset="-122"/>
                <a:cs typeface="+mn-cs"/>
              </a:rPr>
              <a:t>行业迎来蓬勃发展</a:t>
            </a:r>
            <a:r>
              <a:rPr lang="en-US" altLang="zh-CN" sz="1200" kern="1200" dirty="0" smtClean="0">
                <a:solidFill>
                  <a:schemeClr val="tx1"/>
                </a:solidFill>
                <a:latin typeface="Arial" charset="0"/>
                <a:ea typeface="宋体" pitchFamily="2" charset="-122"/>
                <a:cs typeface="+mn-cs"/>
              </a:rPr>
              <a:t>: 4G</a:t>
            </a:r>
            <a:r>
              <a:rPr lang="zh-CN" altLang="zh-CN" sz="1200" kern="1200" dirty="0" smtClean="0">
                <a:solidFill>
                  <a:schemeClr val="tx1"/>
                </a:solidFill>
                <a:latin typeface="Arial" charset="0"/>
                <a:ea typeface="宋体" pitchFamily="2" charset="-122"/>
                <a:cs typeface="+mn-cs"/>
              </a:rPr>
              <a:t>建设方兴未艾，云计算、大数据、物联网等技术创新加速，智能终端全面普及。华为抓住机遇，坚持战略聚焦、简化管理、有效增长。</a:t>
            </a:r>
            <a:r>
              <a:rPr lang="en-US" altLang="zh-CN" sz="1200" dirty="0" smtClean="0">
                <a:latin typeface="Arial" pitchFamily="34" charset="0"/>
                <a:cs typeface="Arial" pitchFamily="34" charset="0"/>
              </a:rPr>
              <a:t>2014</a:t>
            </a:r>
            <a:r>
              <a:rPr lang="zh-CN" altLang="en-US" sz="1200" dirty="0" smtClean="0">
                <a:latin typeface="Arial" pitchFamily="34" charset="0"/>
                <a:cs typeface="Arial" pitchFamily="34" charset="0"/>
              </a:rPr>
              <a:t>年</a:t>
            </a:r>
            <a:r>
              <a:rPr lang="en-US" altLang="zh-CN" sz="1200" dirty="0" smtClean="0">
                <a:latin typeface="Arial" pitchFamily="34" charset="0"/>
                <a:cs typeface="Arial" pitchFamily="34" charset="0"/>
              </a:rPr>
              <a:t>, </a:t>
            </a:r>
            <a:r>
              <a:rPr lang="zh-CN" altLang="en-US" sz="1200" dirty="0" smtClean="0">
                <a:latin typeface="Arial" pitchFamily="34" charset="0"/>
                <a:cs typeface="Arial" pitchFamily="34" charset="0"/>
              </a:rPr>
              <a:t>华为销售收入为</a:t>
            </a:r>
            <a:r>
              <a:rPr lang="en-US" altLang="zh-CN" sz="1200" dirty="0" smtClean="0">
                <a:latin typeface="Arial" pitchFamily="34" charset="0"/>
                <a:cs typeface="Arial" pitchFamily="34" charset="0"/>
              </a:rPr>
              <a:t>2882</a:t>
            </a:r>
            <a:r>
              <a:rPr lang="zh-CN" altLang="en-US" sz="1200" dirty="0" smtClean="0">
                <a:latin typeface="Arial" pitchFamily="34" charset="0"/>
                <a:cs typeface="Arial" pitchFamily="34" charset="0"/>
              </a:rPr>
              <a:t>亿元人民币，同比增长</a:t>
            </a:r>
            <a:r>
              <a:rPr lang="en-US" altLang="zh-CN" sz="1200" dirty="0" smtClean="0">
                <a:latin typeface="Arial" pitchFamily="34" charset="0"/>
                <a:cs typeface="Arial" pitchFamily="34" charset="0"/>
              </a:rPr>
              <a:t>20.6%</a:t>
            </a:r>
            <a:r>
              <a:rPr lang="zh-CN" altLang="en-US" sz="1200" dirty="0" smtClean="0">
                <a:latin typeface="Arial" pitchFamily="34" charset="0"/>
                <a:cs typeface="Arial" pitchFamily="34" charset="0"/>
              </a:rPr>
              <a:t>。主营业务利润为</a:t>
            </a:r>
            <a:r>
              <a:rPr lang="en-US" altLang="zh-CN" sz="1200" dirty="0" smtClean="0">
                <a:latin typeface="Arial" pitchFamily="34" charset="0"/>
                <a:cs typeface="Arial" pitchFamily="34" charset="0"/>
              </a:rPr>
              <a:t>342</a:t>
            </a:r>
            <a:r>
              <a:rPr lang="zh-CN" altLang="en-US" sz="1200" dirty="0" smtClean="0">
                <a:latin typeface="Arial" pitchFamily="34" charset="0"/>
                <a:cs typeface="Arial" pitchFamily="34" charset="0"/>
              </a:rPr>
              <a:t>亿元人民币，主营业务利润率约为</a:t>
            </a:r>
            <a:r>
              <a:rPr lang="en-US" altLang="zh-CN" sz="1200" dirty="0" smtClean="0">
                <a:latin typeface="Arial" pitchFamily="34" charset="0"/>
                <a:cs typeface="Arial" pitchFamily="34" charset="0"/>
              </a:rPr>
              <a:t>12%</a:t>
            </a:r>
            <a:r>
              <a:rPr lang="zh-CN" altLang="en-US" sz="1200" dirty="0" smtClean="0">
                <a:latin typeface="Arial" pitchFamily="34" charset="0"/>
                <a:cs typeface="Arial" pitchFamily="34" charset="0"/>
              </a:rPr>
              <a:t>。</a:t>
            </a:r>
            <a:endParaRPr lang="en-US" altLang="zh-CN"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2015</a:t>
            </a:r>
            <a:r>
              <a:rPr lang="zh-CN" altLang="en-US" dirty="0" smtClean="0"/>
              <a:t>年上半年，得益于华为构筑的全球化均衡布局，公司实现销售收入</a:t>
            </a:r>
            <a:r>
              <a:rPr lang="en-US" altLang="zh-CN" dirty="0" smtClean="0"/>
              <a:t>1759</a:t>
            </a:r>
            <a:r>
              <a:rPr lang="zh-CN" altLang="en-US" dirty="0" smtClean="0"/>
              <a:t>亿元人民币，同比增长</a:t>
            </a:r>
            <a:r>
              <a:rPr lang="en-US" altLang="zh-CN" dirty="0" smtClean="0"/>
              <a:t>30%</a:t>
            </a:r>
            <a:r>
              <a:rPr lang="zh-CN" altLang="en-US" dirty="0" smtClean="0"/>
              <a:t>；营业利润率</a:t>
            </a:r>
            <a:r>
              <a:rPr lang="en-US" altLang="zh-CN" dirty="0" smtClean="0"/>
              <a:t>18%</a:t>
            </a:r>
            <a:r>
              <a:rPr lang="zh-CN" altLang="en-US" dirty="0" smtClean="0"/>
              <a:t>。</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dirty="0" smtClean="0">
              <a:latin typeface="Arial" pitchFamily="34" charset="0"/>
              <a:cs typeface="Arial" pitchFamily="34" charset="0"/>
            </a:endParaRPr>
          </a:p>
          <a:p>
            <a:r>
              <a:rPr lang="zh-CN" altLang="en-US" dirty="0" smtClean="0"/>
              <a:t>上半年，企业业务创新的产品和解决方案构建了竞争力的基础，并获得客户广泛认可，开始进入加速发展的轨道。受益于云计算、存储、敏捷网络等主力产品和解决方案在中国及海外智慧城市，金融，教育，</a:t>
            </a:r>
            <a:r>
              <a:rPr lang="en-US" altLang="zh-CN" dirty="0" smtClean="0"/>
              <a:t>ISP</a:t>
            </a:r>
            <a:r>
              <a:rPr lang="zh-CN" altLang="en-US" dirty="0" smtClean="0"/>
              <a:t>等市场的广泛应用，增长开始加速。</a:t>
            </a:r>
          </a:p>
          <a:p>
            <a:r>
              <a:rPr lang="zh-CN" altLang="en-US" dirty="0" smtClean="0"/>
              <a:t>　　消费者业务，体验好、高质量的产品受到消费者的喜爱，中高端的品牌形象已经建立并站稳脚跟。以</a:t>
            </a:r>
            <a:r>
              <a:rPr lang="en-US" altLang="zh-CN" dirty="0" smtClean="0"/>
              <a:t>Mate7</a:t>
            </a:r>
            <a:r>
              <a:rPr lang="zh-CN" altLang="en-US" dirty="0" smtClean="0"/>
              <a:t>、</a:t>
            </a:r>
            <a:r>
              <a:rPr lang="en-US" altLang="zh-CN" dirty="0" smtClean="0"/>
              <a:t>P8</a:t>
            </a:r>
            <a:r>
              <a:rPr lang="zh-CN" altLang="en-US" dirty="0" smtClean="0"/>
              <a:t>为代表的华为中高端手机和荣耀手机双双取得长足进步，消费者业务实现了有质量、可持续的增长。</a:t>
            </a:r>
          </a:p>
          <a:p>
            <a:r>
              <a:rPr lang="zh-CN" altLang="en-US" dirty="0" smtClean="0"/>
              <a:t>　　运营商业务，领先优势持续加强，加大面向未来的牵引力度，以软件定义和云计算为龙头牵引下一代网络技术的发展。以软件定义为核心的</a:t>
            </a:r>
            <a:r>
              <a:rPr lang="en-US" altLang="zh-CN" dirty="0" err="1" smtClean="0"/>
              <a:t>SoftCOM</a:t>
            </a:r>
            <a:r>
              <a:rPr lang="zh-CN" altLang="en-US" dirty="0" smtClean="0"/>
              <a:t>战略驱动下一代网络架构和运营模式的变革。受益于中国</a:t>
            </a:r>
            <a:r>
              <a:rPr lang="en-US" altLang="zh-CN" dirty="0" smtClean="0"/>
              <a:t>4G</a:t>
            </a:r>
            <a:r>
              <a:rPr lang="zh-CN" altLang="en-US" dirty="0" smtClean="0"/>
              <a:t>网络建设持续投资和全球数据流量增长驱动提升网络容量的投资，以及运营商数字化转型驱动的</a:t>
            </a:r>
            <a:r>
              <a:rPr lang="en-US" altLang="zh-CN" dirty="0" smtClean="0"/>
              <a:t>ICT</a:t>
            </a:r>
            <a:r>
              <a:rPr lang="zh-CN" altLang="en-US" dirty="0" smtClean="0"/>
              <a:t>产业投资，运营商业务保持持续稳定增长。</a:t>
            </a:r>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dirty="0" smtClean="0">
              <a:latin typeface="Arial" pitchFamily="34" charset="0"/>
              <a:cs typeface="Arial" pitchFamily="34" charset="0"/>
            </a:endParaRPr>
          </a:p>
          <a:p>
            <a:endParaRPr lang="en-US" altLang="zh-CN" sz="1200" dirty="0" smtClean="0">
              <a:latin typeface="Arial" pitchFamily="34" charset="0"/>
              <a:cs typeface="Arial" pitchFamily="34" charset="0"/>
            </a:endParaRPr>
          </a:p>
          <a:p>
            <a:r>
              <a:rPr lang="en-US" altLang="zh-CN" sz="1200" dirty="0" smtClean="0">
                <a:latin typeface="Arial" pitchFamily="34" charset="0"/>
                <a:cs typeface="Arial" pitchFamily="34" charset="0"/>
              </a:rPr>
              <a:t>**********************************</a:t>
            </a:r>
          </a:p>
          <a:p>
            <a:r>
              <a:rPr lang="en-US" altLang="zh-CN" sz="1200" dirty="0" smtClean="0">
                <a:latin typeface="Arial" pitchFamily="34" charset="0"/>
                <a:cs typeface="Arial" pitchFamily="34" charset="0"/>
              </a:rPr>
              <a:t>Slide Owner: Wang</a:t>
            </a:r>
            <a:r>
              <a:rPr lang="en-US" altLang="zh-CN" sz="1200" baseline="0" dirty="0" smtClean="0">
                <a:latin typeface="Arial" pitchFamily="34" charset="0"/>
                <a:cs typeface="Arial" pitchFamily="34" charset="0"/>
              </a:rPr>
              <a:t> Jie</a:t>
            </a:r>
            <a:r>
              <a:rPr lang="en-US" altLang="zh-CN" sz="1200" dirty="0" smtClean="0">
                <a:latin typeface="Arial" pitchFamily="34" charset="0"/>
                <a:cs typeface="Arial" pitchFamily="34" charset="0"/>
              </a:rPr>
              <a:t> (00286887), Corporate</a:t>
            </a:r>
            <a:r>
              <a:rPr lang="en-US" altLang="zh-CN" sz="1200" baseline="0" dirty="0" smtClean="0">
                <a:latin typeface="Arial" pitchFamily="34" charset="0"/>
                <a:cs typeface="Arial" pitchFamily="34" charset="0"/>
              </a:rPr>
              <a:t> </a:t>
            </a:r>
            <a:r>
              <a:rPr lang="en-US" altLang="zh-CN" sz="1200" dirty="0" smtClean="0">
                <a:latin typeface="Arial" pitchFamily="34" charset="0"/>
                <a:cs typeface="Arial" pitchFamily="34" charset="0"/>
              </a:rPr>
              <a:t>Marketing Dept</a:t>
            </a:r>
          </a:p>
          <a:p>
            <a:r>
              <a:rPr lang="en-US" altLang="zh-CN" sz="1200" dirty="0" smtClean="0">
                <a:latin typeface="Arial" pitchFamily="34" charset="0"/>
                <a:cs typeface="Arial" pitchFamily="34" charset="0"/>
              </a:rPr>
              <a:t>Latest update: April, 2015</a:t>
            </a:r>
          </a:p>
          <a:p>
            <a:r>
              <a:rPr lang="en-US" altLang="zh-CN" sz="1200" dirty="0" smtClean="0">
                <a:latin typeface="Arial" pitchFamily="34" charset="0"/>
                <a:cs typeface="Arial" pitchFamily="34" charset="0"/>
              </a:rPr>
              <a:t>Recommended target audience: all</a:t>
            </a:r>
          </a:p>
          <a:p>
            <a:r>
              <a:rPr lang="en-US" altLang="zh-CN" sz="1200" dirty="0" smtClean="0">
                <a:latin typeface="Arial" pitchFamily="34" charset="0"/>
                <a:cs typeface="Arial" pitchFamily="34" charset="0"/>
              </a:rPr>
              <a:t>**********************************</a:t>
            </a:r>
          </a:p>
          <a:p>
            <a:r>
              <a:rPr lang="zh-CN" altLang="en-US" sz="1200" b="1" dirty="0" smtClean="0">
                <a:latin typeface="Arial" pitchFamily="34" charset="0"/>
                <a:cs typeface="Arial" pitchFamily="34" charset="0"/>
              </a:rPr>
              <a:t>更多信息</a:t>
            </a:r>
            <a:r>
              <a:rPr lang="en-US" altLang="zh-CN" sz="1200" b="1" dirty="0" smtClean="0">
                <a:latin typeface="Arial" pitchFamily="34" charset="0"/>
                <a:cs typeface="Arial"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zh-CN" altLang="en-US" sz="1200" b="0" i="0" u="none" strike="noStrike" kern="0" cap="none" spc="0" normalizeH="0" baseline="0" noProof="0" dirty="0" smtClean="0">
                <a:ln>
                  <a:noFill/>
                </a:ln>
                <a:solidFill>
                  <a:srgbClr val="000000"/>
                </a:solidFill>
                <a:effectLst/>
                <a:uLnTx/>
                <a:uFillTx/>
                <a:latin typeface="Arial" pitchFamily="34" charset="0"/>
                <a:ea typeface="黑体" pitchFamily="2" charset="-122"/>
                <a:cs typeface="Arial" pitchFamily="34" charset="0"/>
              </a:rPr>
              <a:t>财报的汇报主体为华为控股</a:t>
            </a:r>
            <a:endParaRPr kumimoji="0" lang="en-US" altLang="zh-CN" sz="1200" b="0" i="0" u="none" strike="noStrike" kern="0" cap="none" spc="0" normalizeH="0" baseline="0" noProof="0" dirty="0" smtClean="0">
              <a:ln>
                <a:noFill/>
              </a:ln>
              <a:solidFill>
                <a:srgbClr val="000000"/>
              </a:solidFill>
              <a:effectLst/>
              <a:uLnTx/>
              <a:uFillTx/>
              <a:latin typeface="Arial" pitchFamily="34" charset="0"/>
              <a:ea typeface="黑体" pitchFamily="2" charset="-122"/>
              <a:cs typeface="Arial" pitchFamily="34" charset="0"/>
            </a:endParaRPr>
          </a:p>
          <a:p>
            <a:pPr marL="171450" marR="0" lvl="0" indent="-171450" defTabSz="801688" eaLnBrk="0" fontAlgn="auto" latinLnBrk="0" hangingPunct="0">
              <a:lnSpc>
                <a:spcPct val="100000"/>
              </a:lnSpc>
              <a:spcBef>
                <a:spcPct val="20000"/>
              </a:spcBef>
              <a:spcAft>
                <a:spcPts val="0"/>
              </a:spcAft>
              <a:buClr>
                <a:srgbClr val="990000"/>
              </a:buClr>
              <a:buSzPct val="60000"/>
              <a:buFont typeface="Arial" pitchFamily="34" charset="0"/>
              <a:buChar char="•"/>
              <a:tabLst/>
              <a:defRPr/>
            </a:pPr>
            <a:r>
              <a:rPr kumimoji="0" lang="zh-CN" altLang="en-US" sz="1200" b="0" i="0" u="none" strike="noStrike" kern="0" cap="none" spc="0" normalizeH="0" baseline="0" noProof="0" dirty="0" smtClean="0">
                <a:ln>
                  <a:noFill/>
                </a:ln>
                <a:solidFill>
                  <a:srgbClr val="000000"/>
                </a:solidFill>
                <a:effectLst/>
                <a:uLnTx/>
                <a:uFillTx/>
                <a:latin typeface="Arial" pitchFamily="34" charset="0"/>
                <a:ea typeface="黑体" pitchFamily="2" charset="-122"/>
                <a:cs typeface="Arial" pitchFamily="34" charset="0"/>
              </a:rPr>
              <a:t>人民币是公司的记账本币</a:t>
            </a:r>
            <a:endParaRPr kumimoji="0" lang="en-US" altLang="zh-CN" sz="1200" b="0" i="0" u="none" strike="noStrike" kern="0" cap="none" spc="0" normalizeH="0" baseline="0" noProof="0" dirty="0" smtClean="0">
              <a:ln>
                <a:noFill/>
              </a:ln>
              <a:solidFill>
                <a:srgbClr val="000000"/>
              </a:solidFill>
              <a:effectLst/>
              <a:uLnTx/>
              <a:uFillTx/>
              <a:latin typeface="Arial" pitchFamily="34" charset="0"/>
              <a:ea typeface="黑体" pitchFamily="2" charset="-122"/>
              <a:cs typeface="Arial" pitchFamily="34" charset="0"/>
            </a:endParaRPr>
          </a:p>
          <a:p>
            <a:pPr marL="171450" indent="-171450">
              <a:buFont typeface="Arial" pitchFamily="34" charset="0"/>
              <a:buChar char="•"/>
            </a:pPr>
            <a:r>
              <a:rPr lang="zh-CN" altLang="en-US" sz="1200" dirty="0" smtClean="0">
                <a:latin typeface="Arial" pitchFamily="34" charset="0"/>
                <a:cs typeface="Arial" pitchFamily="34" charset="0"/>
              </a:rPr>
              <a:t>华为虽然不是上市公司，但我们一直按上市公司的要求操作，公司财务数据都经过</a:t>
            </a:r>
            <a:r>
              <a:rPr lang="en-US" altLang="zh-CN" sz="1200" dirty="0" smtClean="0">
                <a:latin typeface="Arial" pitchFamily="34" charset="0"/>
                <a:cs typeface="Arial" pitchFamily="34" charset="0"/>
              </a:rPr>
              <a:t>KPMG</a:t>
            </a:r>
            <a:r>
              <a:rPr lang="zh-CN" altLang="en-US" sz="1200" dirty="0" smtClean="0">
                <a:latin typeface="Arial" pitchFamily="34" charset="0"/>
                <a:cs typeface="Arial" pitchFamily="34" charset="0"/>
              </a:rPr>
              <a:t>审计，并且每年都发布年报，保持财务的透明，使客户能更好地了解我们。</a:t>
            </a:r>
          </a:p>
        </p:txBody>
      </p:sp>
      <p:sp>
        <p:nvSpPr>
          <p:cNvPr id="4" name="灯片编号占位符 3"/>
          <p:cNvSpPr>
            <a:spLocks noGrp="1"/>
          </p:cNvSpPr>
          <p:nvPr>
            <p:ph type="sldNum" sz="quarter" idx="10"/>
          </p:nvPr>
        </p:nvSpPr>
        <p:spPr/>
        <p:txBody>
          <a:bodyPr/>
          <a:lstStyle/>
          <a:p>
            <a:fld id="{9B328058-29F7-46C6-8D38-03A129804023}" type="slidenum">
              <a:rPr lang="en-US" altLang="zh-CN" smtClean="0">
                <a:solidFill>
                  <a:srgbClr val="000000"/>
                </a:solidFill>
              </a:rPr>
              <a:pPr/>
              <a:t>5</a:t>
            </a:fld>
            <a:endParaRPr lang="en-US" altLang="zh-CN">
              <a:solidFill>
                <a:srgbClr val="000000"/>
              </a:solidFill>
            </a:endParaRPr>
          </a:p>
        </p:txBody>
      </p:sp>
    </p:spTree>
    <p:extLst>
      <p:ext uri="{BB962C8B-B14F-4D97-AF65-F5344CB8AC3E}">
        <p14:creationId xmlns:p14="http://schemas.microsoft.com/office/powerpoint/2010/main" val="185796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4F9ABF67-8CF7-49F2-B28A-51BF256C0AD8}" type="slidenum">
              <a:rPr lang="zh-CN" altLang="en-US" smtClean="0">
                <a:latin typeface="Arial"/>
              </a:rPr>
              <a:pPr/>
              <a:t>10</a:t>
            </a:fld>
            <a:endParaRPr lang="zh-CN" altLang="en-US" dirty="0">
              <a:latin typeface="Arial"/>
            </a:endParaRPr>
          </a:p>
        </p:txBody>
      </p:sp>
    </p:spTree>
    <p:extLst>
      <p:ext uri="{BB962C8B-B14F-4D97-AF65-F5344CB8AC3E}">
        <p14:creationId xmlns:p14="http://schemas.microsoft.com/office/powerpoint/2010/main" val="186256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C0A9F28D-5C8B-4F0A-8E5A-0D76FC8FA6F3}" type="slidenum">
              <a:rPr lang="zh-CN" altLang="en-US" smtClean="0">
                <a:latin typeface="Arial"/>
              </a:rPr>
              <a:pPr/>
              <a:t>11</a:t>
            </a:fld>
            <a:endParaRPr lang="zh-CN" altLang="en-US">
              <a:latin typeface="Arial"/>
            </a:endParaRPr>
          </a:p>
        </p:txBody>
      </p:sp>
    </p:spTree>
    <p:extLst>
      <p:ext uri="{BB962C8B-B14F-4D97-AF65-F5344CB8AC3E}">
        <p14:creationId xmlns:p14="http://schemas.microsoft.com/office/powerpoint/2010/main" val="104269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C0A9F28D-5C8B-4F0A-8E5A-0D76FC8FA6F3}" type="slidenum">
              <a:rPr lang="zh-CN" altLang="en-US" smtClean="0">
                <a:latin typeface="Arial"/>
              </a:rPr>
              <a:pPr/>
              <a:t>12</a:t>
            </a:fld>
            <a:endParaRPr lang="zh-CN" altLang="en-US">
              <a:latin typeface="Arial"/>
            </a:endParaRPr>
          </a:p>
        </p:txBody>
      </p:sp>
    </p:spTree>
    <p:extLst>
      <p:ext uri="{BB962C8B-B14F-4D97-AF65-F5344CB8AC3E}">
        <p14:creationId xmlns:p14="http://schemas.microsoft.com/office/powerpoint/2010/main" val="63310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、欧拉主要关注于为华为公司的产品和解决方案提供操作系统相关的技术和解决方案；</a:t>
            </a:r>
            <a:endParaRPr lang="en-US" altLang="zh-CN" dirty="0" smtClean="0"/>
          </a:p>
          <a:p>
            <a:r>
              <a:rPr lang="en-US" altLang="zh-CN" dirty="0" smtClean="0"/>
              <a:t>2</a:t>
            </a:r>
            <a:r>
              <a:rPr lang="zh-CN" altLang="en-US" dirty="0" smtClean="0"/>
              <a:t>、主要的产品是：面向手机设备的</a:t>
            </a:r>
            <a:r>
              <a:rPr lang="en-US" altLang="zh-CN" dirty="0" err="1" smtClean="0"/>
              <a:t>iCOS</a:t>
            </a:r>
            <a:r>
              <a:rPr lang="zh-CN" altLang="en-US" dirty="0" smtClean="0"/>
              <a:t>，面向</a:t>
            </a:r>
            <a:r>
              <a:rPr lang="en-US" altLang="zh-CN" dirty="0" smtClean="0"/>
              <a:t>IoT</a:t>
            </a:r>
            <a:r>
              <a:rPr lang="zh-CN" altLang="en-US" dirty="0" smtClean="0"/>
              <a:t>的</a:t>
            </a:r>
            <a:r>
              <a:rPr lang="en-US" altLang="zh-CN" dirty="0" err="1" smtClean="0"/>
              <a:t>LiteOS</a:t>
            </a:r>
            <a:r>
              <a:rPr lang="zh-CN" altLang="en-US" dirty="0" smtClean="0"/>
              <a:t>，面向机顶盒</a:t>
            </a:r>
            <a:r>
              <a:rPr lang="en-US" altLang="zh-CN" dirty="0" smtClean="0"/>
              <a:t>STB</a:t>
            </a:r>
            <a:r>
              <a:rPr lang="zh-CN" altLang="en-US" dirty="0" smtClean="0"/>
              <a:t>的</a:t>
            </a:r>
            <a:r>
              <a:rPr lang="en-US" altLang="zh-CN" dirty="0" err="1" smtClean="0"/>
              <a:t>MediaOS</a:t>
            </a:r>
            <a:r>
              <a:rPr lang="zh-CN" altLang="en-US" dirty="0" smtClean="0"/>
              <a:t>，面向电信设备的</a:t>
            </a:r>
            <a:r>
              <a:rPr lang="en-US" altLang="zh-CN" dirty="0" smtClean="0"/>
              <a:t>RTOS</a:t>
            </a:r>
            <a:r>
              <a:rPr lang="zh-CN" altLang="en-US" dirty="0" smtClean="0"/>
              <a:t>和面向服务器的</a:t>
            </a:r>
            <a:r>
              <a:rPr lang="en-US" altLang="zh-CN" dirty="0" err="1" smtClean="0"/>
              <a:t>EulerOS</a:t>
            </a:r>
            <a:r>
              <a:rPr lang="zh-CN" altLang="en-US" dirty="0" smtClean="0"/>
              <a:t>，同时也为云上的计算环境提供统一虚拟化平台。</a:t>
            </a:r>
            <a:endParaRPr lang="en-US" altLang="zh-CN" dirty="0" smtClean="0"/>
          </a:p>
        </p:txBody>
      </p:sp>
      <p:sp>
        <p:nvSpPr>
          <p:cNvPr id="4" name="灯片编号占位符 3"/>
          <p:cNvSpPr>
            <a:spLocks noGrp="1"/>
          </p:cNvSpPr>
          <p:nvPr>
            <p:ph type="sldNum" sz="quarter" idx="10"/>
          </p:nvPr>
        </p:nvSpPr>
        <p:spPr/>
        <p:txBody>
          <a:bodyPr/>
          <a:lstStyle/>
          <a:p>
            <a:pPr>
              <a:defRPr/>
            </a:pPr>
            <a:fld id="{8F92DE8D-EDEE-44D8-BDA4-128446FA1317}" type="slidenum">
              <a:rPr lang="zh-CN" altLang="en-US" smtClean="0"/>
              <a:pPr>
                <a:defRPr/>
              </a:pPr>
              <a:t>13</a:t>
            </a:fld>
            <a:endParaRPr lang="zh-CN" altLang="en-US"/>
          </a:p>
        </p:txBody>
      </p:sp>
    </p:spTree>
    <p:extLst>
      <p:ext uri="{BB962C8B-B14F-4D97-AF65-F5344CB8AC3E}">
        <p14:creationId xmlns:p14="http://schemas.microsoft.com/office/powerpoint/2010/main" val="195050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xfrm>
            <a:off x="92075" y="744538"/>
            <a:ext cx="6615113" cy="3721100"/>
          </a:xfrm>
          <a:noFill/>
          <a:ln>
            <a:solidFill>
              <a:srgbClr val="000000"/>
            </a:solidFill>
            <a:miter lim="800000"/>
            <a:headEnd/>
            <a:tailEnd/>
          </a:ln>
        </p:spPr>
      </p:sp>
      <p:sp>
        <p:nvSpPr>
          <p:cNvPr id="34819" name="备注占位符 2"/>
          <p:cNvSpPr>
            <a:spLocks noGrp="1"/>
          </p:cNvSpPr>
          <p:nvPr>
            <p:ph type="body" idx="1"/>
          </p:nvPr>
        </p:nvSpPr>
        <p:spPr bwMode="auto">
          <a:noFill/>
        </p:spPr>
        <p:txBody>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C3DEC910-0261-4E8D-A880-779F2A683CA2}" type="slidenum">
              <a:rPr lang="zh-CN" altLang="en-US" smtClean="0">
                <a:solidFill>
                  <a:prstClr val="black"/>
                </a:solidFill>
              </a:rPr>
              <a:pPr>
                <a:defRPr/>
              </a:pPr>
              <a:t>14</a:t>
            </a:fld>
            <a:endParaRPr lang="en-US" altLang="zh-CN">
              <a:solidFill>
                <a:prstClr val="black"/>
              </a:solidFill>
            </a:endParaRPr>
          </a:p>
        </p:txBody>
      </p:sp>
    </p:spTree>
    <p:extLst>
      <p:ext uri="{BB962C8B-B14F-4D97-AF65-F5344CB8AC3E}">
        <p14:creationId xmlns:p14="http://schemas.microsoft.com/office/powerpoint/2010/main" val="153603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90381">
              <a:defRPr/>
            </a:pPr>
            <a:r>
              <a:rPr lang="zh-CN" altLang="en-US" dirty="0" smtClean="0"/>
              <a:t>落脚点：对修改开源的诉求低</a:t>
            </a:r>
          </a:p>
          <a:p>
            <a:endParaRPr lang="zh-CN" altLang="en-US" dirty="0"/>
          </a:p>
        </p:txBody>
      </p:sp>
      <p:sp>
        <p:nvSpPr>
          <p:cNvPr id="4" name="灯片编号占位符 3"/>
          <p:cNvSpPr>
            <a:spLocks noGrp="1"/>
          </p:cNvSpPr>
          <p:nvPr>
            <p:ph type="sldNum" sz="quarter" idx="10"/>
          </p:nvPr>
        </p:nvSpPr>
        <p:spPr/>
        <p:txBody>
          <a:bodyPr/>
          <a:lstStyle/>
          <a:p>
            <a:fld id="{80E99843-D7E8-4718-8EF2-5A215FCC66FF}"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28584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712617" y="2421682"/>
            <a:ext cx="6480000" cy="2520000"/>
          </a:xfrm>
        </p:spPr>
        <p:txBody>
          <a:bodyPr>
            <a:noAutofit/>
          </a:bodyPr>
          <a:lstStyle>
            <a:lvl1pPr algn="l">
              <a:defRPr sz="4400" b="1" baseline="0">
                <a:solidFill>
                  <a:schemeClr val="tx1">
                    <a:lumMod val="95000"/>
                    <a:lumOff val="5000"/>
                  </a:schemeClr>
                </a:solidFill>
                <a:latin typeface="+mn-lt"/>
                <a:ea typeface="黑体" pitchFamily="49" charset="-122"/>
                <a:cs typeface="Arial" pitchFamily="34" charset="0"/>
              </a:defRPr>
            </a:lvl1pPr>
          </a:lstStyle>
          <a:p>
            <a:r>
              <a:rPr lang="en-US" altLang="zh-CN" b="1" dirty="0" smtClean="0">
                <a:solidFill>
                  <a:prstClr val="black"/>
                </a:solidFill>
                <a:latin typeface="Arial" panose="020B0604020202020204" pitchFamily="34" charset="0"/>
                <a:cs typeface="Arial" panose="020B0604020202020204" pitchFamily="34" charset="0"/>
              </a:rPr>
              <a:t>TITLE </a:t>
            </a:r>
            <a:br>
              <a:rPr lang="en-US" altLang="zh-CN" b="1" dirty="0" smtClean="0">
                <a:solidFill>
                  <a:prstClr val="black"/>
                </a:solidFill>
                <a:latin typeface="Arial" panose="020B0604020202020204" pitchFamily="34" charset="0"/>
                <a:cs typeface="Arial" panose="020B0604020202020204" pitchFamily="34" charset="0"/>
              </a:rPr>
            </a:br>
            <a:r>
              <a:rPr lang="en-US" altLang="zh-CN" b="1" dirty="0" smtClean="0">
                <a:solidFill>
                  <a:prstClr val="black"/>
                </a:solidFill>
                <a:latin typeface="Arial" panose="020B0604020202020204" pitchFamily="34" charset="0"/>
                <a:cs typeface="Arial" panose="020B0604020202020204" pitchFamily="34" charset="0"/>
              </a:rPr>
              <a:t>OF THE DAY</a:t>
            </a:r>
            <a:endParaRPr lang="fr-FR" altLang="zh-CN" sz="2000" b="1" dirty="0">
              <a:solidFill>
                <a:prstClr val="white"/>
              </a:solidFill>
              <a:latin typeface="Arial" panose="020B0604020202020204" pitchFamily="34" charset="0"/>
              <a:cs typeface="Arial" panose="020B0604020202020204" pitchFamily="34" charset="0"/>
            </a:endParaRPr>
          </a:p>
        </p:txBody>
      </p:sp>
      <p:sp>
        <p:nvSpPr>
          <p:cNvPr id="3" name="副标题 2"/>
          <p:cNvSpPr>
            <a:spLocks noGrp="1"/>
          </p:cNvSpPr>
          <p:nvPr>
            <p:ph type="subTitle" idx="1" hasCustomPrompt="1"/>
          </p:nvPr>
        </p:nvSpPr>
        <p:spPr>
          <a:xfrm>
            <a:off x="1367311" y="4476981"/>
            <a:ext cx="4320000" cy="1080000"/>
          </a:xfrm>
        </p:spPr>
        <p:txBody>
          <a:bodyPr>
            <a:noAutofit/>
          </a:bodyPr>
          <a:lstStyle>
            <a:lvl1pPr marL="0" indent="0" algn="l">
              <a:buNone/>
              <a:defRPr sz="2000" b="1">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b="1" dirty="0" smtClean="0">
                <a:solidFill>
                  <a:prstClr val="black"/>
                </a:solidFill>
                <a:latin typeface="Arial" panose="020B0604020202020204" pitchFamily="34" charset="0"/>
                <a:cs typeface="Arial" panose="020B0604020202020204" pitchFamily="34" charset="0"/>
              </a:rPr>
              <a:t>November 20</a:t>
            </a:r>
            <a:r>
              <a:rPr lang="en-US" altLang="zh-CN" b="1" baseline="30000" dirty="0" smtClean="0">
                <a:solidFill>
                  <a:prstClr val="black"/>
                </a:solidFill>
                <a:latin typeface="Arial" panose="020B0604020202020204" pitchFamily="34" charset="0"/>
                <a:cs typeface="Arial" panose="020B0604020202020204" pitchFamily="34" charset="0"/>
              </a:rPr>
              <a:t>th</a:t>
            </a:r>
            <a:r>
              <a:rPr lang="en-US" altLang="zh-CN" b="1" dirty="0" smtClean="0">
                <a:solidFill>
                  <a:prstClr val="black"/>
                </a:solidFill>
                <a:latin typeface="Arial" panose="020B0604020202020204" pitchFamily="34" charset="0"/>
                <a:cs typeface="Arial" panose="020B0604020202020204" pitchFamily="34" charset="0"/>
              </a:rPr>
              <a:t> 2015</a:t>
            </a:r>
            <a:endParaRPr lang="fr-FR" altLang="zh-CN"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1262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8"/>
            <a:ext cx="11333383" cy="1056245"/>
          </a:xfrm>
          <a:prstGeom prst="rect">
            <a:avLst/>
          </a:prstGeom>
        </p:spPr>
        <p:txBody>
          <a:bodyPr>
            <a:noAutofit/>
          </a:bodyPr>
          <a:lstStyle>
            <a:lvl1pPr marL="0" marR="0" indent="0" algn="l" defTabSz="1219088"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9"/>
          </a:xfrm>
          <a:prstGeom prst="rect">
            <a:avLst/>
          </a:prstGeom>
        </p:spPr>
        <p:txBody>
          <a:bodyPr>
            <a:normAutofit/>
          </a:bodyPr>
          <a:lstStyle>
            <a:lvl1pPr marL="0" marR="0" indent="0" algn="l" defTabSz="1219088"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545" indent="0" algn="ctr">
              <a:buNone/>
              <a:defRPr>
                <a:solidFill>
                  <a:schemeClr val="tx1">
                    <a:tint val="75000"/>
                  </a:schemeClr>
                </a:solidFill>
              </a:defRPr>
            </a:lvl2pPr>
            <a:lvl3pPr marL="1219088" indent="0" algn="ctr">
              <a:buNone/>
              <a:defRPr>
                <a:solidFill>
                  <a:schemeClr val="tx1">
                    <a:tint val="75000"/>
                  </a:schemeClr>
                </a:solidFill>
              </a:defRPr>
            </a:lvl3pPr>
            <a:lvl4pPr marL="1828633" indent="0" algn="ctr">
              <a:buNone/>
              <a:defRPr>
                <a:solidFill>
                  <a:schemeClr val="tx1">
                    <a:tint val="75000"/>
                  </a:schemeClr>
                </a:solidFill>
              </a:defRPr>
            </a:lvl4pPr>
            <a:lvl5pPr marL="2438176" indent="0" algn="ctr">
              <a:buNone/>
              <a:defRPr>
                <a:solidFill>
                  <a:schemeClr val="tx1">
                    <a:tint val="75000"/>
                  </a:schemeClr>
                </a:solidFill>
              </a:defRPr>
            </a:lvl5pPr>
            <a:lvl6pPr marL="3047721" indent="0" algn="ctr">
              <a:buNone/>
              <a:defRPr>
                <a:solidFill>
                  <a:schemeClr val="tx1">
                    <a:tint val="75000"/>
                  </a:schemeClr>
                </a:solidFill>
              </a:defRPr>
            </a:lvl6pPr>
            <a:lvl7pPr marL="3657265" indent="0" algn="ctr">
              <a:buNone/>
              <a:defRPr>
                <a:solidFill>
                  <a:schemeClr val="tx1">
                    <a:tint val="75000"/>
                  </a:schemeClr>
                </a:solidFill>
              </a:defRPr>
            </a:lvl7pPr>
            <a:lvl8pPr marL="4266808" indent="0" algn="ctr">
              <a:buNone/>
              <a:defRPr>
                <a:solidFill>
                  <a:schemeClr val="tx1">
                    <a:tint val="75000"/>
                  </a:schemeClr>
                </a:solidFill>
              </a:defRPr>
            </a:lvl8pPr>
            <a:lvl9pPr marL="487635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340377126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201" y="336891"/>
            <a:ext cx="10457621"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4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298772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31370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7171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1"/>
            <a:ext cx="10975975"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1" y="1600571"/>
            <a:ext cx="10975975"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8564286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42926" y="2118811"/>
            <a:ext cx="5453273" cy="1970167"/>
          </a:xfrm>
          <a:prstGeom prst="rect">
            <a:avLst/>
          </a:prstGeom>
        </p:spPr>
        <p:txBody>
          <a:bodyPr/>
          <a:lstStyle>
            <a:lvl1pPr>
              <a:defRPr sz="40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558811105"/>
      </p:ext>
    </p:extLst>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1175" y="240513"/>
            <a:ext cx="10910738"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01866641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54836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8"/>
            <a:ext cx="11333383" cy="1056245"/>
          </a:xfrm>
          <a:prstGeom prst="rect">
            <a:avLst/>
          </a:prstGeom>
        </p:spPr>
        <p:txBody>
          <a:bodyPr>
            <a:noAutofit/>
          </a:bodyPr>
          <a:lstStyle>
            <a:lvl1pPr marL="0" marR="0" indent="0" algn="l" defTabSz="1219088"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9"/>
          </a:xfrm>
          <a:prstGeom prst="rect">
            <a:avLst/>
          </a:prstGeom>
        </p:spPr>
        <p:txBody>
          <a:bodyPr>
            <a:normAutofit/>
          </a:bodyPr>
          <a:lstStyle>
            <a:lvl1pPr marL="0" marR="0" indent="0" algn="l" defTabSz="1219088"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545" indent="0" algn="ctr">
              <a:buNone/>
              <a:defRPr>
                <a:solidFill>
                  <a:schemeClr val="tx1">
                    <a:tint val="75000"/>
                  </a:schemeClr>
                </a:solidFill>
              </a:defRPr>
            </a:lvl2pPr>
            <a:lvl3pPr marL="1219088" indent="0" algn="ctr">
              <a:buNone/>
              <a:defRPr>
                <a:solidFill>
                  <a:schemeClr val="tx1">
                    <a:tint val="75000"/>
                  </a:schemeClr>
                </a:solidFill>
              </a:defRPr>
            </a:lvl3pPr>
            <a:lvl4pPr marL="1828633" indent="0" algn="ctr">
              <a:buNone/>
              <a:defRPr>
                <a:solidFill>
                  <a:schemeClr val="tx1">
                    <a:tint val="75000"/>
                  </a:schemeClr>
                </a:solidFill>
              </a:defRPr>
            </a:lvl4pPr>
            <a:lvl5pPr marL="2438176" indent="0" algn="ctr">
              <a:buNone/>
              <a:defRPr>
                <a:solidFill>
                  <a:schemeClr val="tx1">
                    <a:tint val="75000"/>
                  </a:schemeClr>
                </a:solidFill>
              </a:defRPr>
            </a:lvl5pPr>
            <a:lvl6pPr marL="3047721" indent="0" algn="ctr">
              <a:buNone/>
              <a:defRPr>
                <a:solidFill>
                  <a:schemeClr val="tx1">
                    <a:tint val="75000"/>
                  </a:schemeClr>
                </a:solidFill>
              </a:defRPr>
            </a:lvl6pPr>
            <a:lvl7pPr marL="3657265" indent="0" algn="ctr">
              <a:buNone/>
              <a:defRPr>
                <a:solidFill>
                  <a:schemeClr val="tx1">
                    <a:tint val="75000"/>
                  </a:schemeClr>
                </a:solidFill>
              </a:defRPr>
            </a:lvl7pPr>
            <a:lvl8pPr marL="4266808" indent="0" algn="ctr">
              <a:buNone/>
              <a:defRPr>
                <a:solidFill>
                  <a:schemeClr val="tx1">
                    <a:tint val="75000"/>
                  </a:schemeClr>
                </a:solidFill>
              </a:defRPr>
            </a:lvl8pPr>
            <a:lvl9pPr marL="487635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48577449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42926" y="2118811"/>
            <a:ext cx="5453273" cy="1970167"/>
          </a:xfrm>
          <a:prstGeom prst="rect">
            <a:avLst/>
          </a:prstGeom>
        </p:spPr>
        <p:txBody>
          <a:bodyPr/>
          <a:lstStyle>
            <a:lvl1pPr>
              <a:defRPr sz="40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4156104354"/>
      </p:ext>
    </p:extLst>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800" b="1">
                <a:solidFill>
                  <a:schemeClr val="tx1"/>
                </a:solidFill>
                <a:latin typeface="+mj-lt"/>
              </a:defRPr>
            </a:lvl1pPr>
          </a:lstStyle>
          <a:p>
            <a:r>
              <a:rPr lang="en-US" altLang="zh-CN" dirty="0" smtClean="0"/>
              <a:t>Contents :</a:t>
            </a:r>
          </a:p>
        </p:txBody>
      </p:sp>
      <p:sp>
        <p:nvSpPr>
          <p:cNvPr id="5"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600" b="1"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152912998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531260"/>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506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201" y="336891"/>
            <a:ext cx="10457621"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4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3806871420"/>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1"/>
            <a:ext cx="10975975"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1" y="1600571"/>
            <a:ext cx="10975975"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0593045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201" y="336891"/>
            <a:ext cx="10457621"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4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295525122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9747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517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051" y="489063"/>
            <a:ext cx="10975975" cy="1143265"/>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811213" y="1803817"/>
            <a:ext cx="10471150"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426682273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1"/>
            <a:ext cx="10975975"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1" y="1600571"/>
            <a:ext cx="10975975"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92471669"/>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42926" y="2118811"/>
            <a:ext cx="5453273" cy="1970167"/>
          </a:xfrm>
          <a:prstGeom prst="rect">
            <a:avLst/>
          </a:prstGeom>
        </p:spPr>
        <p:txBody>
          <a:bodyPr/>
          <a:lstStyle>
            <a:lvl1pPr>
              <a:defRPr sz="40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3474171488"/>
      </p:ext>
    </p:extLst>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1175" y="240513"/>
            <a:ext cx="10910738"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56147298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96599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8"/>
            <a:ext cx="11333383" cy="1056245"/>
          </a:xfrm>
          <a:prstGeom prst="rect">
            <a:avLst/>
          </a:prstGeom>
        </p:spPr>
        <p:txBody>
          <a:bodyPr>
            <a:noAutofit/>
          </a:bodyPr>
          <a:lstStyle>
            <a:lvl1pPr marL="0" marR="0" indent="0" algn="l" defTabSz="1219088"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9"/>
          </a:xfrm>
          <a:prstGeom prst="rect">
            <a:avLst/>
          </a:prstGeom>
        </p:spPr>
        <p:txBody>
          <a:bodyPr>
            <a:normAutofit/>
          </a:bodyPr>
          <a:lstStyle>
            <a:lvl1pPr marL="0" marR="0" indent="0" algn="l" defTabSz="1219088"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545" indent="0" algn="ctr">
              <a:buNone/>
              <a:defRPr>
                <a:solidFill>
                  <a:schemeClr val="tx1">
                    <a:tint val="75000"/>
                  </a:schemeClr>
                </a:solidFill>
              </a:defRPr>
            </a:lvl2pPr>
            <a:lvl3pPr marL="1219088" indent="0" algn="ctr">
              <a:buNone/>
              <a:defRPr>
                <a:solidFill>
                  <a:schemeClr val="tx1">
                    <a:tint val="75000"/>
                  </a:schemeClr>
                </a:solidFill>
              </a:defRPr>
            </a:lvl3pPr>
            <a:lvl4pPr marL="1828633" indent="0" algn="ctr">
              <a:buNone/>
              <a:defRPr>
                <a:solidFill>
                  <a:schemeClr val="tx1">
                    <a:tint val="75000"/>
                  </a:schemeClr>
                </a:solidFill>
              </a:defRPr>
            </a:lvl4pPr>
            <a:lvl5pPr marL="2438176" indent="0" algn="ctr">
              <a:buNone/>
              <a:defRPr>
                <a:solidFill>
                  <a:schemeClr val="tx1">
                    <a:tint val="75000"/>
                  </a:schemeClr>
                </a:solidFill>
              </a:defRPr>
            </a:lvl5pPr>
            <a:lvl6pPr marL="3047721" indent="0" algn="ctr">
              <a:buNone/>
              <a:defRPr>
                <a:solidFill>
                  <a:schemeClr val="tx1">
                    <a:tint val="75000"/>
                  </a:schemeClr>
                </a:solidFill>
              </a:defRPr>
            </a:lvl6pPr>
            <a:lvl7pPr marL="3657265" indent="0" algn="ctr">
              <a:buNone/>
              <a:defRPr>
                <a:solidFill>
                  <a:schemeClr val="tx1">
                    <a:tint val="75000"/>
                  </a:schemeClr>
                </a:solidFill>
              </a:defRPr>
            </a:lvl7pPr>
            <a:lvl8pPr marL="4266808" indent="0" algn="ctr">
              <a:buNone/>
              <a:defRPr>
                <a:solidFill>
                  <a:schemeClr val="tx1">
                    <a:tint val="75000"/>
                  </a:schemeClr>
                </a:solidFill>
              </a:defRPr>
            </a:lvl8pPr>
            <a:lvl9pPr marL="487635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317277165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201" y="336891"/>
            <a:ext cx="10457621"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4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206102105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26096"/>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598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1"/>
            <a:ext cx="10975975"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1" y="1600571"/>
            <a:ext cx="10975975"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9002169"/>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42926" y="2118811"/>
            <a:ext cx="5453273" cy="1970167"/>
          </a:xfrm>
          <a:prstGeom prst="rect">
            <a:avLst/>
          </a:prstGeom>
        </p:spPr>
        <p:txBody>
          <a:bodyPr/>
          <a:lstStyle>
            <a:lvl1pPr>
              <a:defRPr sz="40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3562927907"/>
      </p:ext>
    </p:extLst>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1175" y="240513"/>
            <a:ext cx="10910738"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30412712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303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81201" y="336891"/>
            <a:ext cx="10457621"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4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370615102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8"/>
            <a:ext cx="11333383" cy="1056245"/>
          </a:xfrm>
          <a:prstGeom prst="rect">
            <a:avLst/>
          </a:prstGeom>
        </p:spPr>
        <p:txBody>
          <a:bodyPr>
            <a:noAutofit/>
          </a:bodyPr>
          <a:lstStyle>
            <a:lvl1pPr marL="0" marR="0" indent="0" algn="l" defTabSz="1219088"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9"/>
          </a:xfrm>
          <a:prstGeom prst="rect">
            <a:avLst/>
          </a:prstGeom>
        </p:spPr>
        <p:txBody>
          <a:bodyPr>
            <a:normAutofit/>
          </a:bodyPr>
          <a:lstStyle>
            <a:lvl1pPr marL="0" marR="0" indent="0" algn="l" defTabSz="1219088"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545" indent="0" algn="ctr">
              <a:buNone/>
              <a:defRPr>
                <a:solidFill>
                  <a:schemeClr val="tx1">
                    <a:tint val="75000"/>
                  </a:schemeClr>
                </a:solidFill>
              </a:defRPr>
            </a:lvl2pPr>
            <a:lvl3pPr marL="1219088" indent="0" algn="ctr">
              <a:buNone/>
              <a:defRPr>
                <a:solidFill>
                  <a:schemeClr val="tx1">
                    <a:tint val="75000"/>
                  </a:schemeClr>
                </a:solidFill>
              </a:defRPr>
            </a:lvl3pPr>
            <a:lvl4pPr marL="1828633" indent="0" algn="ctr">
              <a:buNone/>
              <a:defRPr>
                <a:solidFill>
                  <a:schemeClr val="tx1">
                    <a:tint val="75000"/>
                  </a:schemeClr>
                </a:solidFill>
              </a:defRPr>
            </a:lvl4pPr>
            <a:lvl5pPr marL="2438176" indent="0" algn="ctr">
              <a:buNone/>
              <a:defRPr>
                <a:solidFill>
                  <a:schemeClr val="tx1">
                    <a:tint val="75000"/>
                  </a:schemeClr>
                </a:solidFill>
              </a:defRPr>
            </a:lvl5pPr>
            <a:lvl6pPr marL="3047721" indent="0" algn="ctr">
              <a:buNone/>
              <a:defRPr>
                <a:solidFill>
                  <a:schemeClr val="tx1">
                    <a:tint val="75000"/>
                  </a:schemeClr>
                </a:solidFill>
              </a:defRPr>
            </a:lvl6pPr>
            <a:lvl7pPr marL="3657265" indent="0" algn="ctr">
              <a:buNone/>
              <a:defRPr>
                <a:solidFill>
                  <a:schemeClr val="tx1">
                    <a:tint val="75000"/>
                  </a:schemeClr>
                </a:solidFill>
              </a:defRPr>
            </a:lvl7pPr>
            <a:lvl8pPr marL="4266808" indent="0" algn="ctr">
              <a:buNone/>
              <a:defRPr>
                <a:solidFill>
                  <a:schemeClr val="tx1">
                    <a:tint val="75000"/>
                  </a:schemeClr>
                </a:solidFill>
              </a:defRPr>
            </a:lvl8pPr>
            <a:lvl9pPr marL="487635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28202947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425048" y="2647303"/>
            <a:ext cx="11345079" cy="1564982"/>
          </a:xfrm>
          <a:prstGeom prst="rect">
            <a:avLst/>
          </a:prstGeom>
        </p:spPr>
        <p:txBody>
          <a:bodyPr>
            <a:normAutofit/>
          </a:bodyPr>
          <a:lstStyle>
            <a:lvl1pPr marL="0" marR="0" indent="0" algn="ctr"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bg1"/>
                </a:solidFill>
                <a:latin typeface="+mn-ea"/>
                <a:ea typeface="+mn-ea"/>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zh-CN" altLang="en-US" dirty="0" smtClean="0"/>
              <a:t>微软雅黑 </a:t>
            </a:r>
            <a:r>
              <a:rPr lang="en-US" altLang="zh-CN" dirty="0" smtClean="0"/>
              <a:t>40pt </a:t>
            </a:r>
            <a:r>
              <a:rPr lang="zh-CN" altLang="en-US" dirty="0" smtClean="0"/>
              <a:t>，居中，最多两行</a:t>
            </a:r>
            <a:endParaRPr lang="zh-CN" altLang="en-US" dirty="0"/>
          </a:p>
        </p:txBody>
      </p:sp>
    </p:spTree>
    <p:extLst>
      <p:ext uri="{BB962C8B-B14F-4D97-AF65-F5344CB8AC3E}">
        <p14:creationId xmlns:p14="http://schemas.microsoft.com/office/powerpoint/2010/main" val="1760772600"/>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74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13728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0552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1"/>
            <a:ext cx="10975975"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1" y="1600571"/>
            <a:ext cx="10975975"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8744491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1175" y="240513"/>
            <a:ext cx="10910738"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41850493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72833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4.xml"/><Relationship Id="rId9" Type="http://schemas.openxmlformats.org/officeDocument/2006/relationships/image" Target="../media/image3.png"/><Relationship Id="rId10" Type="http://schemas.microsoft.com/office/2007/relationships/hdphoto" Target="../media/hdphoto1.wdp"/><Relationship Id="rId11"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theme" Target="../theme/theme5.xml"/><Relationship Id="rId10"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6.xml"/><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3.png"/><Relationship Id="rId12" Type="http://schemas.microsoft.com/office/2007/relationships/hdphoto" Target="../media/hdphoto1.wdp"/><Relationship Id="rId13"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image" Target="../media/image3.png"/><Relationship Id="rId12" Type="http://schemas.microsoft.com/office/2007/relationships/hdphoto" Target="../media/hdphoto1.wdp"/><Relationship Id="rId13" Type="http://schemas.openxmlformats.org/officeDocument/2006/relationships/image" Target="../media/image4.pn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png"/><Relationship Id="rId1" Type="http://schemas.openxmlformats.org/officeDocument/2006/relationships/slideLayout" Target="../slideLayouts/slideLayout42.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0" y="-8206"/>
            <a:ext cx="12230114" cy="6876000"/>
          </a:xfrm>
          <a:prstGeom prst="rect">
            <a:avLst/>
          </a:prstGeom>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12/5/16</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69" y="-8206"/>
            <a:ext cx="12230113" cy="6876000"/>
          </a:xfrm>
          <a:prstGeom prst="rect">
            <a:avLst/>
          </a:prstGeom>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12/5/16</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xmlns:p14="http://schemas.microsoft.com/office/powerpoint/2010/mai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69" y="-8206"/>
            <a:ext cx="12230113" cy="6876000"/>
          </a:xfrm>
          <a:prstGeom prst="rect">
            <a:avLst/>
          </a:prstGeom>
        </p:spPr>
      </p:pic>
      <p:sp>
        <p:nvSpPr>
          <p:cNvPr id="7" name="TextBox 6"/>
          <p:cNvSpPr txBox="1"/>
          <p:nvPr userDrawn="1"/>
        </p:nvSpPr>
        <p:spPr>
          <a:xfrm>
            <a:off x="3050396" y="3612786"/>
            <a:ext cx="5711487" cy="661744"/>
          </a:xfrm>
          <a:prstGeom prst="rect">
            <a:avLst/>
          </a:prstGeom>
          <a:noFill/>
        </p:spPr>
        <p:txBody>
          <a:bodyPr wrap="square" lIns="121944" tIns="60972" rIns="121944" bIns="60972">
            <a:spAutoFit/>
          </a:bodyPr>
          <a:lstStyle/>
          <a:p>
            <a:pPr algn="just">
              <a:defRPr/>
            </a:pPr>
            <a:r>
              <a:rPr lang="en-US" altLang="zh-CN" sz="700" b="1" dirty="0" smtClean="0">
                <a:solidFill>
                  <a:schemeClr val="tx1">
                    <a:lumMod val="65000"/>
                    <a:lumOff val="35000"/>
                  </a:schemeClr>
                </a:solidFill>
              </a:rPr>
              <a:t>Copyright©2015 </a:t>
            </a:r>
            <a:r>
              <a:rPr lang="en-US" altLang="zh-CN" sz="700" b="1" dirty="0">
                <a:solidFill>
                  <a:schemeClr val="tx1">
                    <a:lumMod val="65000"/>
                    <a:lumOff val="35000"/>
                  </a:schemeClr>
                </a:solidFill>
              </a:rPr>
              <a:t>Huawei Technologies Co., Ltd. All Rights Reserved.</a:t>
            </a:r>
            <a:endParaRPr lang="zh-CN" altLang="zh-CN" sz="700" dirty="0">
              <a:solidFill>
                <a:schemeClr val="tx1">
                  <a:lumMod val="65000"/>
                  <a:lumOff val="35000"/>
                </a:schemeClr>
              </a:solidFill>
            </a:endParaRPr>
          </a:p>
          <a:p>
            <a:pPr algn="just">
              <a:defRPr/>
            </a:pPr>
            <a:r>
              <a:rPr lang="en-US" altLang="zh-CN" sz="7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700" dirty="0">
              <a:solidFill>
                <a:schemeClr val="tx1">
                  <a:lumMod val="65000"/>
                  <a:lumOff val="35000"/>
                </a:schemeClr>
              </a:solidFill>
            </a:endParaRPr>
          </a:p>
        </p:txBody>
      </p:sp>
      <p:sp>
        <p:nvSpPr>
          <p:cNvPr id="5" name="TextBox 2"/>
          <p:cNvSpPr txBox="1"/>
          <p:nvPr userDrawn="1"/>
        </p:nvSpPr>
        <p:spPr>
          <a:xfrm>
            <a:off x="4271717" y="2421682"/>
            <a:ext cx="3268844" cy="830997"/>
          </a:xfrm>
          <a:prstGeom prst="rect">
            <a:avLst/>
          </a:prstGeom>
          <a:noFill/>
        </p:spPr>
        <p:txBody>
          <a:bodyPr wrap="none" rtlCol="0">
            <a:spAutoFit/>
          </a:bodyPr>
          <a:lstStyle/>
          <a:p>
            <a:pPr algn="ctr"/>
            <a:r>
              <a:rPr lang="fr-FR" sz="4800" b="1" dirty="0" smtClean="0">
                <a:latin typeface="+mj-lt"/>
              </a:rPr>
              <a:t>Thank</a:t>
            </a:r>
            <a:r>
              <a:rPr lang="fr-FR" sz="4800" b="1" baseline="0" dirty="0" smtClean="0">
                <a:latin typeface="+mj-lt"/>
              </a:rPr>
              <a:t> </a:t>
            </a:r>
            <a:r>
              <a:rPr lang="fr-FR" sz="4800" b="1" dirty="0" smtClean="0">
                <a:latin typeface="+mj-lt"/>
              </a:rPr>
              <a:t>you</a:t>
            </a:r>
            <a:endParaRPr lang="fr-FR" sz="4800" b="1" dirty="0">
              <a:latin typeface="+mj-lt"/>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xmlns:p14="http://schemas.microsoft.com/office/powerpoint/2010/mai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1587" y="6351"/>
            <a:ext cx="12193589" cy="6853237"/>
          </a:xfrm>
          <a:prstGeom prst="rect">
            <a:avLst/>
          </a:prstGeom>
          <a:blipFill dpi="0" rotWithShape="1">
            <a:blip r:embed="rId9" cstate="screen">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prstClr val="white"/>
              </a:solidFill>
            </a:endParaRPr>
          </a:p>
        </p:txBody>
      </p:sp>
      <p:sp>
        <p:nvSpPr>
          <p:cNvPr id="1470550" name="Rectangle 86"/>
          <p:cNvSpPr>
            <a:spLocks noChangeArrowheads="1"/>
          </p:cNvSpPr>
          <p:nvPr userDrawn="1"/>
        </p:nvSpPr>
        <p:spPr bwMode="auto">
          <a:xfrm>
            <a:off x="698500" y="6397520"/>
            <a:ext cx="1409700" cy="462069"/>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srgbClr val="000000"/>
              </a:solidFill>
              <a:ea typeface="MS PGothic" pitchFamily="34" charset="-128"/>
            </a:endParaRPr>
          </a:p>
          <a:p>
            <a:pPr defTabSz="784225" eaLnBrk="0" fontAlgn="base" hangingPunct="0">
              <a:lnSpc>
                <a:spcPct val="85000"/>
              </a:lnSpc>
              <a:spcBef>
                <a:spcPct val="0"/>
              </a:spcBef>
              <a:spcAft>
                <a:spcPct val="0"/>
              </a:spcAft>
            </a:pPr>
            <a:r>
              <a:rPr lang="de-DE" sz="1000" dirty="0">
                <a:solidFill>
                  <a:srgbClr val="000000"/>
                </a:solidFill>
                <a:ea typeface="MS PGothic" pitchFamily="34" charset="-128"/>
              </a:rPr>
              <a:t>Page </a:t>
            </a:r>
            <a:fld id="{E68EC476-442B-4BB7-9603-F1440C241F3D}" type="slidenum">
              <a:rPr lang="de-DE" sz="1000">
                <a:solidFill>
                  <a:srgbClr val="000000"/>
                </a:solidFill>
                <a:ea typeface="MS PGothic" pitchFamily="34" charset="-128"/>
              </a:rPr>
              <a:pPr defTabSz="784225" eaLnBrk="0" fontAlgn="base" hangingPunct="0">
                <a:lnSpc>
                  <a:spcPct val="85000"/>
                </a:lnSpc>
                <a:spcBef>
                  <a:spcPct val="0"/>
                </a:spcBef>
                <a:spcAft>
                  <a:spcPct val="0"/>
                </a:spcAft>
              </a:pPr>
              <a:t>‹#›</a:t>
            </a:fld>
            <a:endParaRPr lang="en-GB" sz="1000" dirty="0">
              <a:solidFill>
                <a:srgbClr val="000000"/>
              </a:solidFill>
              <a:ea typeface="MS PGothic" pitchFamily="34" charset="-128"/>
            </a:endParaRPr>
          </a:p>
        </p:txBody>
      </p:sp>
      <p:pic>
        <p:nvPicPr>
          <p:cNvPr id="1470551" name="Picture 87" descr="图片3副本"/>
          <p:cNvPicPr>
            <a:picLocks noChangeAspect="1" noChangeArrowheads="1"/>
          </p:cNvPicPr>
          <p:nvPr userDrawn="1"/>
        </p:nvPicPr>
        <p:blipFill>
          <a:blip r:embed="rId11" cstate="screen"/>
          <a:srcRect/>
          <a:stretch>
            <a:fillRect/>
          </a:stretch>
        </p:blipFill>
        <p:spPr bwMode="auto">
          <a:xfrm>
            <a:off x="10182225" y="6387992"/>
            <a:ext cx="1295400" cy="308046"/>
          </a:xfrm>
          <a:prstGeom prst="rect">
            <a:avLst/>
          </a:prstGeom>
          <a:noFill/>
        </p:spPr>
      </p:pic>
      <p:sp>
        <p:nvSpPr>
          <p:cNvPr id="63" name="Text Box 5"/>
          <p:cNvSpPr txBox="1">
            <a:spLocks noChangeArrowheads="1"/>
          </p:cNvSpPr>
          <p:nvPr userDrawn="1"/>
        </p:nvSpPr>
        <p:spPr bwMode="auto">
          <a:xfrm>
            <a:off x="4728133" y="6480088"/>
            <a:ext cx="2740494"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a:defRPr/>
            </a:pPr>
            <a:r>
              <a:rPr lang="en-US" altLang="zh-CN" sz="1400" kern="0" dirty="0" smtClean="0">
                <a:solidFill>
                  <a:srgbClr val="000000">
                    <a:lumMod val="65000"/>
                    <a:lumOff val="35000"/>
                  </a:srgbClr>
                </a:solidFill>
                <a:latin typeface="FrutigerNext LT Regular" pitchFamily="34" charset="0"/>
                <a:ea typeface="MS PGothic" pitchFamily="34" charset="-128"/>
              </a:rPr>
              <a:t>HUAWEI TECHNOLOGIES CO., LTD.</a:t>
            </a:r>
          </a:p>
        </p:txBody>
      </p:sp>
    </p:spTree>
    <p:extLst>
      <p:ext uri="{BB962C8B-B14F-4D97-AF65-F5344CB8AC3E}">
        <p14:creationId xmlns:p14="http://schemas.microsoft.com/office/powerpoint/2010/main" val="40663270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 id="2147483695" r:id="rId7"/>
  </p:sldLayoutIdLst>
  <p:timing>
    <p:tnLst>
      <p:par>
        <p:cTn xmlns:p14="http://schemas.microsoft.com/office/powerpoint/2010/main" id="1" dur="indefinite" restart="never" nodeType="tmRoot"/>
      </p:par>
    </p:tnLst>
  </p:timing>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1587" y="6351"/>
            <a:ext cx="12193589" cy="6853237"/>
          </a:xfrm>
          <a:prstGeom prst="rect">
            <a:avLst/>
          </a:prstGeom>
          <a:blipFill dpi="0" rotWithShape="1">
            <a:blip r:embed="rId10" cstate="screen">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prstClr val="white"/>
              </a:solidFill>
            </a:endParaRPr>
          </a:p>
        </p:txBody>
      </p:sp>
      <p:sp>
        <p:nvSpPr>
          <p:cNvPr id="1470550" name="Rectangle 86"/>
          <p:cNvSpPr>
            <a:spLocks noChangeArrowheads="1"/>
          </p:cNvSpPr>
          <p:nvPr userDrawn="1"/>
        </p:nvSpPr>
        <p:spPr bwMode="auto">
          <a:xfrm>
            <a:off x="698500" y="6397520"/>
            <a:ext cx="1409700" cy="462069"/>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srgbClr val="000000"/>
              </a:solidFill>
              <a:ea typeface="MS PGothic" pitchFamily="34" charset="-128"/>
            </a:endParaRPr>
          </a:p>
          <a:p>
            <a:pPr defTabSz="784225" eaLnBrk="0" fontAlgn="base" hangingPunct="0">
              <a:lnSpc>
                <a:spcPct val="85000"/>
              </a:lnSpc>
              <a:spcBef>
                <a:spcPct val="0"/>
              </a:spcBef>
              <a:spcAft>
                <a:spcPct val="0"/>
              </a:spcAft>
            </a:pPr>
            <a:r>
              <a:rPr lang="de-DE" sz="1000" dirty="0">
                <a:solidFill>
                  <a:srgbClr val="000000"/>
                </a:solidFill>
                <a:ea typeface="MS PGothic" pitchFamily="34" charset="-128"/>
              </a:rPr>
              <a:t>Page </a:t>
            </a:r>
            <a:fld id="{E68EC476-442B-4BB7-9603-F1440C241F3D}" type="slidenum">
              <a:rPr lang="de-DE" sz="1000">
                <a:solidFill>
                  <a:srgbClr val="000000"/>
                </a:solidFill>
                <a:ea typeface="MS PGothic" pitchFamily="34" charset="-128"/>
              </a:rPr>
              <a:pPr defTabSz="784225" eaLnBrk="0" fontAlgn="base" hangingPunct="0">
                <a:lnSpc>
                  <a:spcPct val="85000"/>
                </a:lnSpc>
                <a:spcBef>
                  <a:spcPct val="0"/>
                </a:spcBef>
                <a:spcAft>
                  <a:spcPct val="0"/>
                </a:spcAft>
              </a:pPr>
              <a:t>‹#›</a:t>
            </a:fld>
            <a:endParaRPr lang="en-GB" sz="1000" dirty="0">
              <a:solidFill>
                <a:srgbClr val="000000"/>
              </a:solidFill>
              <a:ea typeface="MS PGothic" pitchFamily="34" charset="-128"/>
            </a:endParaRPr>
          </a:p>
        </p:txBody>
      </p:sp>
      <p:pic>
        <p:nvPicPr>
          <p:cNvPr id="1470551" name="Picture 87" descr="图片3副本"/>
          <p:cNvPicPr>
            <a:picLocks noChangeAspect="1" noChangeArrowheads="1"/>
          </p:cNvPicPr>
          <p:nvPr userDrawn="1"/>
        </p:nvPicPr>
        <p:blipFill>
          <a:blip r:embed="rId12" cstate="screen"/>
          <a:srcRect/>
          <a:stretch>
            <a:fillRect/>
          </a:stretch>
        </p:blipFill>
        <p:spPr bwMode="auto">
          <a:xfrm>
            <a:off x="10182225" y="6387992"/>
            <a:ext cx="1295400" cy="308046"/>
          </a:xfrm>
          <a:prstGeom prst="rect">
            <a:avLst/>
          </a:prstGeom>
          <a:noFill/>
        </p:spPr>
      </p:pic>
      <p:sp>
        <p:nvSpPr>
          <p:cNvPr id="63" name="Text Box 5"/>
          <p:cNvSpPr txBox="1">
            <a:spLocks noChangeArrowheads="1"/>
          </p:cNvSpPr>
          <p:nvPr userDrawn="1"/>
        </p:nvSpPr>
        <p:spPr bwMode="auto">
          <a:xfrm>
            <a:off x="4728133" y="6480088"/>
            <a:ext cx="2740494"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a:defRPr/>
            </a:pPr>
            <a:r>
              <a:rPr lang="en-US" altLang="zh-CN" sz="1400" kern="0" dirty="0" smtClean="0">
                <a:solidFill>
                  <a:srgbClr val="000000">
                    <a:lumMod val="65000"/>
                    <a:lumOff val="35000"/>
                  </a:srgbClr>
                </a:solidFill>
                <a:latin typeface="FrutigerNext LT Regular" pitchFamily="34" charset="0"/>
                <a:ea typeface="MS PGothic" pitchFamily="34" charset="-128"/>
              </a:rPr>
              <a:t>HUAWEI TECHNOLOGIES CO., LTD.</a:t>
            </a:r>
          </a:p>
        </p:txBody>
      </p:sp>
    </p:spTree>
    <p:extLst>
      <p:ext uri="{BB962C8B-B14F-4D97-AF65-F5344CB8AC3E}">
        <p14:creationId xmlns:p14="http://schemas.microsoft.com/office/powerpoint/2010/main" val="19550910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4" r:id="rId6"/>
    <p:sldLayoutId id="2147483705" r:id="rId7"/>
    <p:sldLayoutId id="2147483706" r:id="rId8"/>
  </p:sldLayoutIdLst>
  <p:timing>
    <p:tnLst>
      <p:par>
        <p:cTn xmlns:p14="http://schemas.microsoft.com/office/powerpoint/2010/main" id="1" dur="indefinite" restart="never" nodeType="tmRoot"/>
      </p:par>
    </p:tnLst>
  </p:timing>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02" name="Picture 6" descr="C:\Users\z00205060\Desktop\CP项目\规范类文件\新建文件夹\巴展视觉物料规范-18.jpg"/>
          <p:cNvPicPr>
            <a:picLocks noChangeAspect="1" noChangeArrowheads="1"/>
          </p:cNvPicPr>
          <p:nvPr userDrawn="1"/>
        </p:nvPicPr>
        <p:blipFill>
          <a:blip r:embed="rId7" cstate="screen"/>
          <a:srcRect/>
          <a:stretch>
            <a:fillRect/>
          </a:stretch>
        </p:blipFill>
        <p:spPr bwMode="auto">
          <a:xfrm>
            <a:off x="1" y="0"/>
            <a:ext cx="12195175" cy="6860324"/>
          </a:xfrm>
          <a:prstGeom prst="rect">
            <a:avLst/>
          </a:prstGeom>
          <a:noFill/>
        </p:spPr>
      </p:pic>
      <p:pic>
        <p:nvPicPr>
          <p:cNvPr id="13" name="Picture 77" descr="Logo"/>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695668" y="5788902"/>
            <a:ext cx="706438" cy="7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userDrawn="1"/>
        </p:nvSpPr>
        <p:spPr bwMode="auto">
          <a:xfrm>
            <a:off x="10159575" y="6287949"/>
            <a:ext cx="1426609" cy="29245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400" fontAlgn="base">
              <a:spcBef>
                <a:spcPct val="0"/>
              </a:spcBef>
              <a:spcAft>
                <a:spcPct val="0"/>
              </a:spcAft>
              <a:defRPr/>
            </a:pPr>
            <a:r>
              <a:rPr lang="en-US" altLang="zh-CN" sz="1300" b="1" dirty="0" smtClean="0">
                <a:solidFill>
                  <a:srgbClr val="000000">
                    <a:lumMod val="65000"/>
                    <a:lumOff val="35000"/>
                  </a:srgbClr>
                </a:solidFill>
                <a:latin typeface="FrutigerNext LT Light" pitchFamily="34" charset="0"/>
                <a:ea typeface="MS PGothic" pitchFamily="34" charset="-128"/>
              </a:rPr>
              <a:t>www.huawei.com</a:t>
            </a:r>
          </a:p>
        </p:txBody>
      </p:sp>
      <p:sp>
        <p:nvSpPr>
          <p:cNvPr id="16" name="Text Box 5"/>
          <p:cNvSpPr txBox="1">
            <a:spLocks noChangeArrowheads="1"/>
          </p:cNvSpPr>
          <p:nvPr userDrawn="1"/>
        </p:nvSpPr>
        <p:spPr bwMode="auto">
          <a:xfrm>
            <a:off x="4777193" y="6326430"/>
            <a:ext cx="2640788"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fontAlgn="base">
              <a:spcBef>
                <a:spcPct val="0"/>
              </a:spcBef>
              <a:spcAft>
                <a:spcPct val="0"/>
              </a:spcAft>
              <a:defRPr/>
            </a:pPr>
            <a:r>
              <a:rPr lang="en-US" altLang="zh-CN" sz="1400" b="1" dirty="0" smtClean="0">
                <a:solidFill>
                  <a:srgbClr val="000000">
                    <a:lumMod val="65000"/>
                    <a:lumOff val="35000"/>
                  </a:srgbClr>
                </a:solidFill>
                <a:latin typeface="FrutigerNext LT Light" pitchFamily="34" charset="0"/>
                <a:ea typeface="MS PGothic" pitchFamily="34" charset="-128"/>
              </a:rPr>
              <a:t>HUAWEI TECHNOLOGIES CO., LTD.</a:t>
            </a:r>
          </a:p>
        </p:txBody>
      </p:sp>
    </p:spTree>
    <p:extLst>
      <p:ext uri="{BB962C8B-B14F-4D97-AF65-F5344CB8AC3E}">
        <p14:creationId xmlns:p14="http://schemas.microsoft.com/office/powerpoint/2010/main" val="13235468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1587" y="6351"/>
            <a:ext cx="12193589" cy="6853237"/>
          </a:xfrm>
          <a:prstGeom prst="rect">
            <a:avLst/>
          </a:prstGeom>
          <a:blipFill dpi="0" rotWithShape="1">
            <a:blip r:embed="rId11" cstate="screen">
              <a:duotone>
                <a:prstClr val="black"/>
                <a:schemeClr val="accent4">
                  <a:tint val="45000"/>
                  <a:satMod val="400000"/>
                </a:schemeClr>
              </a:duotone>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prstClr val="white"/>
              </a:solidFill>
            </a:endParaRPr>
          </a:p>
        </p:txBody>
      </p:sp>
      <p:sp>
        <p:nvSpPr>
          <p:cNvPr id="1470550" name="Rectangle 86"/>
          <p:cNvSpPr>
            <a:spLocks noChangeArrowheads="1"/>
          </p:cNvSpPr>
          <p:nvPr userDrawn="1"/>
        </p:nvSpPr>
        <p:spPr bwMode="auto">
          <a:xfrm>
            <a:off x="698500" y="6397520"/>
            <a:ext cx="1409700" cy="462069"/>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srgbClr val="000000"/>
              </a:solidFill>
              <a:ea typeface="MS PGothic" pitchFamily="34" charset="-128"/>
            </a:endParaRPr>
          </a:p>
          <a:p>
            <a:pPr defTabSz="784225" eaLnBrk="0" fontAlgn="base" hangingPunct="0">
              <a:lnSpc>
                <a:spcPct val="85000"/>
              </a:lnSpc>
              <a:spcBef>
                <a:spcPct val="0"/>
              </a:spcBef>
              <a:spcAft>
                <a:spcPct val="0"/>
              </a:spcAft>
            </a:pPr>
            <a:r>
              <a:rPr lang="de-DE" sz="1000" dirty="0">
                <a:solidFill>
                  <a:srgbClr val="000000"/>
                </a:solidFill>
                <a:ea typeface="MS PGothic" pitchFamily="34" charset="-128"/>
              </a:rPr>
              <a:t>Page </a:t>
            </a:r>
            <a:fld id="{E68EC476-442B-4BB7-9603-F1440C241F3D}" type="slidenum">
              <a:rPr lang="de-DE" sz="1000">
                <a:solidFill>
                  <a:srgbClr val="000000"/>
                </a:solidFill>
                <a:ea typeface="MS PGothic" pitchFamily="34" charset="-128"/>
              </a:rPr>
              <a:pPr defTabSz="784225" eaLnBrk="0" fontAlgn="base" hangingPunct="0">
                <a:lnSpc>
                  <a:spcPct val="85000"/>
                </a:lnSpc>
                <a:spcBef>
                  <a:spcPct val="0"/>
                </a:spcBef>
                <a:spcAft>
                  <a:spcPct val="0"/>
                </a:spcAft>
              </a:pPr>
              <a:t>‹#›</a:t>
            </a:fld>
            <a:endParaRPr lang="en-GB" sz="1000" dirty="0">
              <a:solidFill>
                <a:srgbClr val="000000"/>
              </a:solidFill>
              <a:ea typeface="MS PGothic" pitchFamily="34" charset="-128"/>
            </a:endParaRPr>
          </a:p>
        </p:txBody>
      </p:sp>
      <p:pic>
        <p:nvPicPr>
          <p:cNvPr id="1470551" name="Picture 87" descr="图片3副本"/>
          <p:cNvPicPr>
            <a:picLocks noChangeAspect="1" noChangeArrowheads="1"/>
          </p:cNvPicPr>
          <p:nvPr userDrawn="1"/>
        </p:nvPicPr>
        <p:blipFill>
          <a:blip r:embed="rId13" cstate="screen"/>
          <a:srcRect/>
          <a:stretch>
            <a:fillRect/>
          </a:stretch>
        </p:blipFill>
        <p:spPr bwMode="auto">
          <a:xfrm>
            <a:off x="10182225" y="6387992"/>
            <a:ext cx="1295400" cy="308046"/>
          </a:xfrm>
          <a:prstGeom prst="rect">
            <a:avLst/>
          </a:prstGeom>
          <a:noFill/>
        </p:spPr>
      </p:pic>
      <p:sp>
        <p:nvSpPr>
          <p:cNvPr id="63" name="Text Box 5"/>
          <p:cNvSpPr txBox="1">
            <a:spLocks noChangeArrowheads="1"/>
          </p:cNvSpPr>
          <p:nvPr userDrawn="1"/>
        </p:nvSpPr>
        <p:spPr bwMode="auto">
          <a:xfrm>
            <a:off x="4728133" y="6480088"/>
            <a:ext cx="2740494"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a:defRPr/>
            </a:pPr>
            <a:r>
              <a:rPr lang="en-US" altLang="zh-CN" sz="1400" kern="0" dirty="0" smtClean="0">
                <a:solidFill>
                  <a:srgbClr val="000000">
                    <a:lumMod val="65000"/>
                    <a:lumOff val="35000"/>
                  </a:srgbClr>
                </a:solidFill>
                <a:latin typeface="FrutigerNext LT Regular" pitchFamily="34" charset="0"/>
                <a:ea typeface="MS PGothic" pitchFamily="34" charset="-128"/>
              </a:rPr>
              <a:t>HUAWEI TECHNOLOGIES CO., LTD.</a:t>
            </a:r>
          </a:p>
        </p:txBody>
      </p:sp>
    </p:spTree>
    <p:extLst>
      <p:ext uri="{BB962C8B-B14F-4D97-AF65-F5344CB8AC3E}">
        <p14:creationId xmlns:p14="http://schemas.microsoft.com/office/powerpoint/2010/main" val="37091138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xmlns:p14="http://schemas.microsoft.com/office/powerpoint/2010/main" id="1" dur="indefinite" restart="never" nodeType="tmRoot"/>
      </p:par>
    </p:tnLst>
  </p:timing>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1587" y="6351"/>
            <a:ext cx="12193589" cy="6853237"/>
          </a:xfrm>
          <a:prstGeom prst="rect">
            <a:avLst/>
          </a:prstGeom>
          <a:blipFill dpi="0" rotWithShape="1">
            <a:blip r:embed="rId11" cstate="screen">
              <a:duotone>
                <a:prstClr val="black"/>
                <a:schemeClr val="accent4">
                  <a:tint val="45000"/>
                  <a:satMod val="400000"/>
                </a:schemeClr>
              </a:duotone>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prstClr val="white"/>
              </a:solidFill>
            </a:endParaRPr>
          </a:p>
        </p:txBody>
      </p:sp>
      <p:sp>
        <p:nvSpPr>
          <p:cNvPr id="1470550" name="Rectangle 86"/>
          <p:cNvSpPr>
            <a:spLocks noChangeArrowheads="1"/>
          </p:cNvSpPr>
          <p:nvPr userDrawn="1"/>
        </p:nvSpPr>
        <p:spPr bwMode="auto">
          <a:xfrm>
            <a:off x="698500" y="6397520"/>
            <a:ext cx="1409700" cy="462069"/>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srgbClr val="000000"/>
              </a:solidFill>
              <a:ea typeface="MS PGothic" pitchFamily="34" charset="-128"/>
            </a:endParaRPr>
          </a:p>
          <a:p>
            <a:pPr defTabSz="784225" eaLnBrk="0" fontAlgn="base" hangingPunct="0">
              <a:lnSpc>
                <a:spcPct val="85000"/>
              </a:lnSpc>
              <a:spcBef>
                <a:spcPct val="0"/>
              </a:spcBef>
              <a:spcAft>
                <a:spcPct val="0"/>
              </a:spcAft>
            </a:pPr>
            <a:r>
              <a:rPr lang="de-DE" sz="1000" dirty="0">
                <a:solidFill>
                  <a:srgbClr val="000000"/>
                </a:solidFill>
                <a:ea typeface="MS PGothic" pitchFamily="34" charset="-128"/>
              </a:rPr>
              <a:t>Page </a:t>
            </a:r>
            <a:fld id="{E68EC476-442B-4BB7-9603-F1440C241F3D}" type="slidenum">
              <a:rPr lang="de-DE" sz="1000">
                <a:solidFill>
                  <a:srgbClr val="000000"/>
                </a:solidFill>
                <a:ea typeface="MS PGothic" pitchFamily="34" charset="-128"/>
              </a:rPr>
              <a:pPr defTabSz="784225" eaLnBrk="0" fontAlgn="base" hangingPunct="0">
                <a:lnSpc>
                  <a:spcPct val="85000"/>
                </a:lnSpc>
                <a:spcBef>
                  <a:spcPct val="0"/>
                </a:spcBef>
                <a:spcAft>
                  <a:spcPct val="0"/>
                </a:spcAft>
              </a:pPr>
              <a:t>‹#›</a:t>
            </a:fld>
            <a:endParaRPr lang="en-GB" sz="1000" dirty="0">
              <a:solidFill>
                <a:srgbClr val="000000"/>
              </a:solidFill>
              <a:ea typeface="MS PGothic" pitchFamily="34" charset="-128"/>
            </a:endParaRPr>
          </a:p>
        </p:txBody>
      </p:sp>
      <p:pic>
        <p:nvPicPr>
          <p:cNvPr id="1470551" name="Picture 87" descr="图片3副本"/>
          <p:cNvPicPr>
            <a:picLocks noChangeAspect="1" noChangeArrowheads="1"/>
          </p:cNvPicPr>
          <p:nvPr userDrawn="1"/>
        </p:nvPicPr>
        <p:blipFill>
          <a:blip r:embed="rId13" cstate="screen"/>
          <a:srcRect/>
          <a:stretch>
            <a:fillRect/>
          </a:stretch>
        </p:blipFill>
        <p:spPr bwMode="auto">
          <a:xfrm>
            <a:off x="10182225" y="6387992"/>
            <a:ext cx="1295400" cy="308046"/>
          </a:xfrm>
          <a:prstGeom prst="rect">
            <a:avLst/>
          </a:prstGeom>
          <a:noFill/>
        </p:spPr>
      </p:pic>
      <p:sp>
        <p:nvSpPr>
          <p:cNvPr id="63" name="Text Box 5"/>
          <p:cNvSpPr txBox="1">
            <a:spLocks noChangeArrowheads="1"/>
          </p:cNvSpPr>
          <p:nvPr userDrawn="1"/>
        </p:nvSpPr>
        <p:spPr bwMode="auto">
          <a:xfrm>
            <a:off x="4728133" y="6480088"/>
            <a:ext cx="2740494"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a:defRPr/>
            </a:pPr>
            <a:r>
              <a:rPr lang="en-US" altLang="zh-CN" sz="1400" kern="0" dirty="0" smtClean="0">
                <a:solidFill>
                  <a:srgbClr val="000000">
                    <a:lumMod val="65000"/>
                    <a:lumOff val="35000"/>
                  </a:srgbClr>
                </a:solidFill>
                <a:latin typeface="FrutigerNext LT Regular" pitchFamily="34" charset="0"/>
                <a:ea typeface="MS PGothic" pitchFamily="34" charset="-128"/>
              </a:rPr>
              <a:t>HUAWEI TECHNOLOGIES CO., LTD.</a:t>
            </a:r>
          </a:p>
        </p:txBody>
      </p:sp>
    </p:spTree>
    <p:extLst>
      <p:ext uri="{BB962C8B-B14F-4D97-AF65-F5344CB8AC3E}">
        <p14:creationId xmlns:p14="http://schemas.microsoft.com/office/powerpoint/2010/main" val="10673698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8" r:id="rId4"/>
    <p:sldLayoutId id="2147483729" r:id="rId5"/>
    <p:sldLayoutId id="2147483730" r:id="rId6"/>
    <p:sldLayoutId id="2147483731" r:id="rId7"/>
    <p:sldLayoutId id="2147483732" r:id="rId8"/>
    <p:sldLayoutId id="2147483735" r:id="rId9"/>
  </p:sldLayoutIdLst>
  <p:timing>
    <p:tnLst>
      <p:par>
        <p:cTn xmlns:p14="http://schemas.microsoft.com/office/powerpoint/2010/main" id="1" dur="indefinite" restart="never" nodeType="tmRoot"/>
      </p:par>
    </p:tnLst>
  </p:timing>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 descr="C:\Users\z00205060\Desktop\CP项目\规范类文件\新建文件夹\巴展视觉物料规范-14.jpg"/>
          <p:cNvPicPr>
            <a:picLocks noChangeAspect="1" noChangeArrowheads="1"/>
          </p:cNvPicPr>
          <p:nvPr userDrawn="1"/>
        </p:nvPicPr>
        <p:blipFill>
          <a:blip r:embed="rId3" cstate="screen"/>
          <a:srcRect/>
          <a:stretch>
            <a:fillRect/>
          </a:stretch>
        </p:blipFill>
        <p:spPr bwMode="auto">
          <a:xfrm>
            <a:off x="1" y="1"/>
            <a:ext cx="12195175" cy="6860323"/>
          </a:xfrm>
          <a:prstGeom prst="rect">
            <a:avLst/>
          </a:prstGeom>
          <a:noFill/>
        </p:spPr>
      </p:pic>
      <p:sp>
        <p:nvSpPr>
          <p:cNvPr id="1487888" name="Text Box 16"/>
          <p:cNvSpPr txBox="1">
            <a:spLocks noChangeArrowheads="1"/>
          </p:cNvSpPr>
          <p:nvPr/>
        </p:nvSpPr>
        <p:spPr bwMode="auto">
          <a:xfrm>
            <a:off x="4432939" y="2061846"/>
            <a:ext cx="3530134" cy="101589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zh-CN" sz="6000" dirty="0" smtClean="0">
                <a:solidFill>
                  <a:srgbClr val="CC0000"/>
                </a:solidFill>
                <a:latin typeface="Calibri" pitchFamily="34" charset="0"/>
                <a:ea typeface="MS PGothic" pitchFamily="34" charset="-128"/>
                <a:cs typeface="Calibri" pitchFamily="34" charset="0"/>
              </a:rPr>
              <a:t>Thank you</a:t>
            </a:r>
            <a:endParaRPr lang="en-US" altLang="zh-CN" sz="6000" dirty="0">
              <a:solidFill>
                <a:srgbClr val="CC0000"/>
              </a:solidFill>
              <a:latin typeface="Calibri" pitchFamily="34" charset="0"/>
              <a:ea typeface="MS PGothic" pitchFamily="34" charset="-128"/>
              <a:cs typeface="Calibri" pitchFamily="34" charset="0"/>
            </a:endParaRPr>
          </a:p>
        </p:txBody>
      </p:sp>
      <p:sp>
        <p:nvSpPr>
          <p:cNvPr id="1487889" name="Text Box 17"/>
          <p:cNvSpPr txBox="1">
            <a:spLocks noChangeArrowheads="1"/>
          </p:cNvSpPr>
          <p:nvPr/>
        </p:nvSpPr>
        <p:spPr bwMode="auto">
          <a:xfrm>
            <a:off x="5342387" y="3246395"/>
            <a:ext cx="1711238" cy="3386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zh-CN" sz="1600" dirty="0">
                <a:solidFill>
                  <a:srgbClr val="000000">
                    <a:lumMod val="75000"/>
                    <a:lumOff val="25000"/>
                  </a:srgbClr>
                </a:solidFill>
                <a:latin typeface="Calibri" pitchFamily="34" charset="0"/>
                <a:ea typeface="MS PGothic" pitchFamily="34" charset="-128"/>
                <a:cs typeface="Calibri" pitchFamily="34" charset="0"/>
              </a:rPr>
              <a:t>www.huawei.com</a:t>
            </a:r>
          </a:p>
        </p:txBody>
      </p:sp>
      <p:sp>
        <p:nvSpPr>
          <p:cNvPr id="59" name="TextBox 58"/>
          <p:cNvSpPr txBox="1"/>
          <p:nvPr userDrawn="1"/>
        </p:nvSpPr>
        <p:spPr>
          <a:xfrm>
            <a:off x="1624014" y="4563532"/>
            <a:ext cx="9182099" cy="1385316"/>
          </a:xfrm>
          <a:prstGeom prst="rect">
            <a:avLst/>
          </a:prstGeom>
          <a:noFill/>
        </p:spPr>
        <p:txBody>
          <a:bodyPr wrap="square" rtlCol="0">
            <a:spAutoFit/>
          </a:bodyPr>
          <a:lstStyle/>
          <a:p>
            <a:pPr algn="just" defTabSz="914400">
              <a:spcAft>
                <a:spcPts val="600"/>
              </a:spcAft>
              <a:defRPr/>
            </a:pPr>
            <a:r>
              <a:rPr lang="en-US" altLang="zh-CN" sz="1400" dirty="0" smtClean="0">
                <a:solidFill>
                  <a:srgbClr val="000000">
                    <a:lumMod val="75000"/>
                    <a:lumOff val="25000"/>
                  </a:srgbClr>
                </a:solidFill>
                <a:latin typeface="Calibri" pitchFamily="34" charset="0"/>
                <a:ea typeface="宋体" charset="-122"/>
                <a:cs typeface="Calibri" pitchFamily="34" charset="0"/>
              </a:rPr>
              <a:t>Copyright©2015 Huawei Technologies Co., Ltd. All Rights Reserved.</a:t>
            </a:r>
            <a:endParaRPr lang="zh-CN" altLang="zh-CN" sz="1400" dirty="0" smtClean="0">
              <a:solidFill>
                <a:srgbClr val="000000">
                  <a:lumMod val="75000"/>
                  <a:lumOff val="25000"/>
                </a:srgbClr>
              </a:solidFill>
              <a:latin typeface="Calibri" pitchFamily="34" charset="0"/>
              <a:ea typeface="宋体" charset="-122"/>
              <a:cs typeface="Calibri" pitchFamily="34" charset="0"/>
            </a:endParaRPr>
          </a:p>
          <a:p>
            <a:pPr algn="just" defTabSz="914400">
              <a:defRPr/>
            </a:pPr>
            <a:r>
              <a:rPr lang="en-US" altLang="zh-CN" sz="1300" dirty="0" smtClean="0">
                <a:solidFill>
                  <a:srgbClr val="000000">
                    <a:lumMod val="75000"/>
                    <a:lumOff val="25000"/>
                  </a:srgbClr>
                </a:solidFill>
                <a:latin typeface="Calibri" pitchFamily="34" charset="0"/>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00" dirty="0">
              <a:solidFill>
                <a:srgbClr val="000000">
                  <a:lumMod val="75000"/>
                  <a:lumOff val="25000"/>
                </a:srgbClr>
              </a:solidFill>
              <a:latin typeface="Calibri" pitchFamily="34" charset="0"/>
              <a:ea typeface="宋体" charset="-122"/>
              <a:cs typeface="Calibri" pitchFamily="34" charset="0"/>
            </a:endParaRPr>
          </a:p>
        </p:txBody>
      </p:sp>
      <p:sp>
        <p:nvSpPr>
          <p:cNvPr id="57" name="Rectangle 86"/>
          <p:cNvSpPr>
            <a:spLocks noChangeArrowheads="1"/>
          </p:cNvSpPr>
          <p:nvPr userDrawn="1"/>
        </p:nvSpPr>
        <p:spPr bwMode="auto">
          <a:xfrm>
            <a:off x="698500" y="6397520"/>
            <a:ext cx="1409700" cy="462069"/>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srgbClr val="000000"/>
              </a:solidFill>
              <a:latin typeface="Calibri" pitchFamily="34" charset="0"/>
              <a:ea typeface="MS PGothic" pitchFamily="34" charset="-128"/>
              <a:cs typeface="Calibri" pitchFamily="34" charset="0"/>
            </a:endParaRPr>
          </a:p>
          <a:p>
            <a:pPr defTabSz="784225" eaLnBrk="0" fontAlgn="base" hangingPunct="0">
              <a:lnSpc>
                <a:spcPct val="85000"/>
              </a:lnSpc>
              <a:spcBef>
                <a:spcPct val="0"/>
              </a:spcBef>
              <a:spcAft>
                <a:spcPct val="0"/>
              </a:spcAft>
            </a:pPr>
            <a:r>
              <a:rPr lang="de-DE" sz="1000" dirty="0">
                <a:solidFill>
                  <a:srgbClr val="000000"/>
                </a:solidFill>
                <a:latin typeface="Calibri" pitchFamily="34" charset="0"/>
                <a:ea typeface="MS PGothic" pitchFamily="34" charset="-128"/>
                <a:cs typeface="Calibri" pitchFamily="34" charset="0"/>
              </a:rPr>
              <a:t>Page </a:t>
            </a:r>
            <a:fld id="{E68EC476-442B-4BB7-9603-F1440C241F3D}" type="slidenum">
              <a:rPr lang="de-DE" sz="1000">
                <a:solidFill>
                  <a:srgbClr val="000000"/>
                </a:solidFill>
                <a:latin typeface="Calibri" pitchFamily="34" charset="0"/>
                <a:ea typeface="MS PGothic" pitchFamily="34" charset="-128"/>
                <a:cs typeface="Calibri" pitchFamily="34" charset="0"/>
              </a:rPr>
              <a:pPr defTabSz="784225" eaLnBrk="0" fontAlgn="base" hangingPunct="0">
                <a:lnSpc>
                  <a:spcPct val="85000"/>
                </a:lnSpc>
                <a:spcBef>
                  <a:spcPct val="0"/>
                </a:spcBef>
                <a:spcAft>
                  <a:spcPct val="0"/>
                </a:spcAft>
              </a:pPr>
              <a:t>‹#›</a:t>
            </a:fld>
            <a:endParaRPr lang="en-GB" sz="1000" dirty="0">
              <a:solidFill>
                <a:srgbClr val="000000"/>
              </a:solidFill>
              <a:latin typeface="Calibri" pitchFamily="34" charset="0"/>
              <a:ea typeface="MS PGothic" pitchFamily="34" charset="-128"/>
              <a:cs typeface="Calibri" pitchFamily="34" charset="0"/>
            </a:endParaRPr>
          </a:p>
        </p:txBody>
      </p:sp>
      <p:pic>
        <p:nvPicPr>
          <p:cNvPr id="58" name="Picture 87" descr="图片3副本"/>
          <p:cNvPicPr>
            <a:picLocks noChangeAspect="1" noChangeArrowheads="1"/>
          </p:cNvPicPr>
          <p:nvPr userDrawn="1"/>
        </p:nvPicPr>
        <p:blipFill>
          <a:blip r:embed="rId4" cstate="screen"/>
          <a:srcRect/>
          <a:stretch>
            <a:fillRect/>
          </a:stretch>
        </p:blipFill>
        <p:spPr bwMode="auto">
          <a:xfrm>
            <a:off x="10182225" y="6387992"/>
            <a:ext cx="1295400" cy="308046"/>
          </a:xfrm>
          <a:prstGeom prst="rect">
            <a:avLst/>
          </a:prstGeom>
          <a:noFill/>
        </p:spPr>
      </p:pic>
      <p:sp>
        <p:nvSpPr>
          <p:cNvPr id="60" name="Text Box 5"/>
          <p:cNvSpPr txBox="1">
            <a:spLocks noChangeArrowheads="1"/>
          </p:cNvSpPr>
          <p:nvPr userDrawn="1"/>
        </p:nvSpPr>
        <p:spPr bwMode="auto">
          <a:xfrm>
            <a:off x="4683121" y="6480088"/>
            <a:ext cx="2640788" cy="21549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914400">
              <a:defRPr/>
            </a:pPr>
            <a:r>
              <a:rPr lang="en-US" altLang="zh-CN" sz="1400" kern="0" dirty="0" smtClean="0">
                <a:solidFill>
                  <a:srgbClr val="000000">
                    <a:lumMod val="65000"/>
                    <a:lumOff val="35000"/>
                  </a:srgbClr>
                </a:solidFill>
                <a:ea typeface="MS PGothic" pitchFamily="34" charset="-128"/>
                <a:cs typeface="Calibri" pitchFamily="34" charset="0"/>
              </a:rPr>
              <a:t>HUAWEI TECHNOLOGIES CO., LTD.</a:t>
            </a:r>
          </a:p>
        </p:txBody>
      </p:sp>
    </p:spTree>
    <p:extLst>
      <p:ext uri="{BB962C8B-B14F-4D97-AF65-F5344CB8AC3E}">
        <p14:creationId xmlns:p14="http://schemas.microsoft.com/office/powerpoint/2010/main" val="4272898979"/>
      </p:ext>
    </p:extLst>
  </p:cSld>
  <p:clrMap bg1="lt1" tx1="dk1" bg2="lt2" tx2="dk2" accent1="accent1" accent2="accent2" accent3="accent3" accent4="accent4" accent5="accent5" accent6="accent6" hlink="hlink" folHlink="folHlink"/>
  <p:sldLayoutIdLst>
    <p:sldLayoutId id="2147483734" r:id="rId1"/>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jpeg"/><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 Id="rId1" Type="http://schemas.openxmlformats.org/officeDocument/2006/relationships/slideLayout" Target="../slideLayouts/slideLayout38.xml"/><Relationship Id="rId2"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microsoft.com/office/2007/relationships/hdphoto" Target="../media/hdphoto2.wdp"/><Relationship Id="rId9" Type="http://schemas.openxmlformats.org/officeDocument/2006/relationships/image" Target="../media/image13.jpg"/><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0" Type="http://schemas.openxmlformats.org/officeDocument/2006/relationships/image" Target="../media/image35.png"/><Relationship Id="rId21" Type="http://schemas.openxmlformats.org/officeDocument/2006/relationships/image" Target="../media/image36.png"/><Relationship Id="rId22" Type="http://schemas.openxmlformats.org/officeDocument/2006/relationships/image" Target="../media/image37.jpeg"/><Relationship Id="rId23" Type="http://schemas.openxmlformats.org/officeDocument/2006/relationships/image" Target="../media/image38.png"/><Relationship Id="rId24" Type="http://schemas.openxmlformats.org/officeDocument/2006/relationships/image" Target="../media/image39.pn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image" Target="../media/image44.png"/><Relationship Id="rId1" Type="http://schemas.openxmlformats.org/officeDocument/2006/relationships/slideLayout" Target="../slideLayouts/slideLayout38.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30" Type="http://schemas.openxmlformats.org/officeDocument/2006/relationships/image" Target="../media/image45.png"/><Relationship Id="rId31" Type="http://schemas.openxmlformats.org/officeDocument/2006/relationships/image" Target="../media/image46.png"/><Relationship Id="rId32" Type="http://schemas.openxmlformats.org/officeDocument/2006/relationships/image" Target="../media/image47.jpeg"/><Relationship Id="rId9" Type="http://schemas.openxmlformats.org/officeDocument/2006/relationships/image" Target="../media/image24.pn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png"/><Relationship Id="rId33" Type="http://schemas.openxmlformats.org/officeDocument/2006/relationships/image" Target="../media/image48.jpe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jpeg"/><Relationship Id="rId19"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27227" y="2737250"/>
            <a:ext cx="7184085" cy="1231106"/>
          </a:xfrm>
        </p:spPr>
        <p:txBody>
          <a:bodyPr wrap="square" lIns="0" tIns="0" rIns="0" bIns="0">
            <a:spAutoFit/>
          </a:bodyPr>
          <a:lstStyle/>
          <a:p>
            <a:r>
              <a:rPr lang="en-US" altLang="zh-CN" b="1" dirty="0" smtClean="0">
                <a:solidFill>
                  <a:srgbClr val="C00000"/>
                </a:solidFill>
                <a:latin typeface="Arial" pitchFamily="34" charset="0"/>
                <a:cs typeface="Arial" pitchFamily="34" charset="0"/>
              </a:rPr>
              <a:t>HUAWEI </a:t>
            </a:r>
            <a:br>
              <a:rPr lang="en-US" altLang="zh-CN" b="1" dirty="0" smtClean="0">
                <a:solidFill>
                  <a:srgbClr val="C00000"/>
                </a:solidFill>
                <a:latin typeface="Arial" pitchFamily="34" charset="0"/>
                <a:cs typeface="Arial" pitchFamily="34" charset="0"/>
              </a:rPr>
            </a:br>
            <a:r>
              <a:rPr lang="en-US" altLang="zh-CN" b="1" dirty="0" smtClean="0">
                <a:solidFill>
                  <a:srgbClr val="C00000"/>
                </a:solidFill>
                <a:latin typeface="Arial" pitchFamily="34" charset="0"/>
                <a:cs typeface="Arial" pitchFamily="34" charset="0"/>
              </a:rPr>
              <a:t>Company Overview</a:t>
            </a:r>
            <a:endParaRPr lang="zh-CN" altLang="en-US" b="1" dirty="0">
              <a:solidFill>
                <a:srgbClr val="C00000"/>
              </a:solidFill>
              <a:latin typeface="Arial" pitchFamily="34" charset="0"/>
              <a:cs typeface="Arial" pitchFamily="34" charset="0"/>
            </a:endParaRPr>
          </a:p>
        </p:txBody>
      </p:sp>
      <p:sp>
        <p:nvSpPr>
          <p:cNvPr id="4" name="矩形 3"/>
          <p:cNvSpPr/>
          <p:nvPr/>
        </p:nvSpPr>
        <p:spPr>
          <a:xfrm>
            <a:off x="-713195" y="2460218"/>
            <a:ext cx="491390" cy="49139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D9203"/>
              </a:solidFill>
              <a:latin typeface="Arial" pitchFamily="34" charset="0"/>
              <a:cs typeface="Arial" pitchFamily="34" charset="0"/>
            </a:endParaRPr>
          </a:p>
        </p:txBody>
      </p:sp>
      <p:sp>
        <p:nvSpPr>
          <p:cNvPr id="5" name="矩形 4"/>
          <p:cNvSpPr/>
          <p:nvPr/>
        </p:nvSpPr>
        <p:spPr>
          <a:xfrm>
            <a:off x="-713195" y="3036467"/>
            <a:ext cx="491390" cy="4913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FFFFF"/>
              </a:solidFill>
              <a:latin typeface="Arial" pitchFamily="34" charset="0"/>
              <a:cs typeface="Arial" pitchFamily="34" charset="0"/>
            </a:endParaRPr>
          </a:p>
        </p:txBody>
      </p:sp>
      <p:sp>
        <p:nvSpPr>
          <p:cNvPr id="6" name="矩形 5"/>
          <p:cNvSpPr/>
          <p:nvPr/>
        </p:nvSpPr>
        <p:spPr>
          <a:xfrm>
            <a:off x="-713195" y="3597659"/>
            <a:ext cx="491390" cy="491390"/>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FFFFF"/>
              </a:solidFill>
              <a:latin typeface="Arial" pitchFamily="34" charset="0"/>
              <a:cs typeface="Arial" pitchFamily="34" charset="0"/>
            </a:endParaRPr>
          </a:p>
        </p:txBody>
      </p:sp>
      <p:sp>
        <p:nvSpPr>
          <p:cNvPr id="7" name="矩形 6"/>
          <p:cNvSpPr/>
          <p:nvPr/>
        </p:nvSpPr>
        <p:spPr>
          <a:xfrm>
            <a:off x="-713195" y="4173910"/>
            <a:ext cx="491390" cy="49139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FFFFF"/>
              </a:solidFill>
              <a:latin typeface="Arial" pitchFamily="34" charset="0"/>
              <a:cs typeface="Arial" pitchFamily="34" charset="0"/>
            </a:endParaRPr>
          </a:p>
        </p:txBody>
      </p:sp>
      <p:sp>
        <p:nvSpPr>
          <p:cNvPr id="8" name="矩形 7"/>
          <p:cNvSpPr/>
          <p:nvPr/>
        </p:nvSpPr>
        <p:spPr>
          <a:xfrm>
            <a:off x="-713195" y="1859348"/>
            <a:ext cx="491390" cy="4913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FFFFF"/>
              </a:solidFill>
              <a:latin typeface="Arial" pitchFamily="34" charset="0"/>
              <a:cs typeface="Arial" pitchFamily="34" charset="0"/>
            </a:endParaRPr>
          </a:p>
        </p:txBody>
      </p:sp>
      <p:sp>
        <p:nvSpPr>
          <p:cNvPr id="9" name="矩形 8"/>
          <p:cNvSpPr/>
          <p:nvPr/>
        </p:nvSpPr>
        <p:spPr>
          <a:xfrm>
            <a:off x="-713195" y="4797946"/>
            <a:ext cx="491390" cy="491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buClr>
                <a:srgbClr val="CC9900"/>
              </a:buClr>
              <a:buFont typeface="Wingdings" pitchFamily="2" charset="2"/>
              <a:buChar char="n"/>
            </a:pPr>
            <a:endParaRPr lang="zh-CN" altLang="en-US" sz="18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0534172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384569" y="344896"/>
            <a:ext cx="11689681" cy="924658"/>
          </a:xfrm>
          <a:prstGeom prst="rect">
            <a:avLst/>
          </a:prstGeom>
        </p:spPr>
        <p:txBody>
          <a:bodyPr/>
          <a:lstStyle>
            <a:defPPr>
              <a:defRPr lang="zh-CN"/>
            </a:defPPr>
            <a:lvl1pPr>
              <a:lnSpc>
                <a:spcPct val="90000"/>
              </a:lnSpc>
              <a:spcBef>
                <a:spcPct val="0"/>
              </a:spcBef>
              <a:buNone/>
              <a:defRPr sz="2800" b="1">
                <a:solidFill>
                  <a:srgbClr val="404040"/>
                </a:solidFill>
                <a:latin typeface="Arial" panose="020B0604020202020204" pitchFamily="34" charset="0"/>
                <a:ea typeface="微软雅黑" panose="020B0503020204020204" pitchFamily="34" charset="-122"/>
                <a:cs typeface="Arial" panose="020B0604020202020204" pitchFamily="34" charset="0"/>
              </a:defRPr>
            </a:lvl1pPr>
          </a:lstStyle>
          <a:p>
            <a:r>
              <a:rPr lang="x-none" dirty="0" smtClean="0">
                <a:solidFill>
                  <a:srgbClr val="FF0066"/>
                </a:solidFill>
                <a:latin typeface="Arial"/>
                <a:ea typeface="+mn-ea"/>
                <a:cs typeface="+mn-cs"/>
              </a:rPr>
              <a:t>T-S</a:t>
            </a:r>
            <a:r>
              <a:rPr lang="en-US" dirty="0" err="1" smtClean="0">
                <a:solidFill>
                  <a:srgbClr val="FF0066"/>
                </a:solidFill>
                <a:latin typeface="Arial"/>
                <a:ea typeface="+mn-ea"/>
                <a:cs typeface="+mn-cs"/>
              </a:rPr>
              <a:t>ystems</a:t>
            </a:r>
            <a:r>
              <a:rPr lang="x-none" dirty="0" smtClean="0">
                <a:solidFill>
                  <a:srgbClr val="FF0066"/>
                </a:solidFill>
                <a:latin typeface="Arial"/>
                <a:ea typeface="+mn-ea"/>
                <a:cs typeface="+mn-cs"/>
              </a:rPr>
              <a:t> </a:t>
            </a:r>
            <a:r>
              <a:rPr lang="en-US" dirty="0" smtClean="0">
                <a:solidFill>
                  <a:srgbClr val="FF0066"/>
                </a:solidFill>
                <a:latin typeface="Arial"/>
                <a:ea typeface="+mn-ea"/>
                <a:cs typeface="+mn-cs"/>
              </a:rPr>
              <a:t>and</a:t>
            </a:r>
            <a:r>
              <a:rPr lang="x-none" dirty="0" smtClean="0">
                <a:solidFill>
                  <a:srgbClr val="FF0066"/>
                </a:solidFill>
                <a:latin typeface="Arial"/>
                <a:ea typeface="+mn-ea"/>
                <a:cs typeface="+mn-cs"/>
              </a:rPr>
              <a:t> Huawei</a:t>
            </a:r>
            <a:r>
              <a:rPr lang="en-US" dirty="0" smtClean="0">
                <a:solidFill>
                  <a:srgbClr val="FF0066"/>
                </a:solidFill>
                <a:latin typeface="Arial"/>
                <a:ea typeface="+mn-ea"/>
                <a:cs typeface="+mn-cs"/>
              </a:rPr>
              <a:t> Work Together to Leverage S</a:t>
            </a:r>
            <a:r>
              <a:rPr lang="x-none" dirty="0" smtClean="0">
                <a:solidFill>
                  <a:srgbClr val="FF0066"/>
                </a:solidFill>
                <a:latin typeface="Arial"/>
                <a:ea typeface="+mn-ea"/>
                <a:cs typeface="+mn-cs"/>
              </a:rPr>
              <a:t>trengths </a:t>
            </a:r>
            <a:r>
              <a:rPr lang="x-none" dirty="0">
                <a:solidFill>
                  <a:srgbClr val="FF0066"/>
                </a:solidFill>
                <a:latin typeface="Arial"/>
                <a:ea typeface="+mn-ea"/>
                <a:cs typeface="+mn-cs"/>
              </a:rPr>
              <a:t>from </a:t>
            </a:r>
            <a:r>
              <a:rPr lang="en-US" dirty="0" smtClean="0">
                <a:solidFill>
                  <a:srgbClr val="FF0066"/>
                </a:solidFill>
                <a:latin typeface="Arial"/>
                <a:ea typeface="+mn-ea"/>
                <a:cs typeface="+mn-cs"/>
              </a:rPr>
              <a:t>T</a:t>
            </a:r>
            <a:r>
              <a:rPr lang="x-none" dirty="0" smtClean="0">
                <a:solidFill>
                  <a:srgbClr val="FF0066"/>
                </a:solidFill>
                <a:latin typeface="Arial"/>
                <a:ea typeface="+mn-ea"/>
                <a:cs typeface="+mn-cs"/>
              </a:rPr>
              <a:t>wo </a:t>
            </a:r>
            <a:r>
              <a:rPr lang="en-US" dirty="0" smtClean="0">
                <a:solidFill>
                  <a:srgbClr val="FF0066"/>
                </a:solidFill>
                <a:latin typeface="Arial"/>
                <a:ea typeface="+mn-ea"/>
                <a:cs typeface="+mn-cs"/>
              </a:rPr>
              <a:t>C</a:t>
            </a:r>
            <a:r>
              <a:rPr lang="x-none" dirty="0" smtClean="0">
                <a:solidFill>
                  <a:srgbClr val="FF0066"/>
                </a:solidFill>
                <a:latin typeface="Arial"/>
                <a:ea typeface="+mn-ea"/>
                <a:cs typeface="+mn-cs"/>
              </a:rPr>
              <a:t>ontinents</a:t>
            </a:r>
            <a:endParaRPr lang="de-DE" dirty="0">
              <a:solidFill>
                <a:srgbClr val="FF0066"/>
              </a:solidFill>
              <a:latin typeface="Arial"/>
              <a:ea typeface="+mn-ea"/>
              <a:cs typeface="+mn-cs"/>
            </a:endParaRPr>
          </a:p>
        </p:txBody>
      </p:sp>
      <p:pic>
        <p:nvPicPr>
          <p:cNvPr id="5" name="Grafik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0941" y="1524000"/>
            <a:ext cx="11403588" cy="3432573"/>
          </a:xfrm>
          <a:prstGeom prst="rect">
            <a:avLst/>
          </a:prstGeom>
        </p:spPr>
      </p:pic>
      <p:sp>
        <p:nvSpPr>
          <p:cNvPr id="7" name="Rechteck 23"/>
          <p:cNvSpPr>
            <a:spLocks noChangeArrowheads="1"/>
          </p:cNvSpPr>
          <p:nvPr/>
        </p:nvSpPr>
        <p:spPr bwMode="auto">
          <a:xfrm>
            <a:off x="3907029" y="1528027"/>
            <a:ext cx="4411412" cy="309094"/>
          </a:xfrm>
          <a:prstGeom prst="rect">
            <a:avLst/>
          </a:prstGeom>
          <a:solidFill>
            <a:srgbClr val="C00000"/>
          </a:solidFill>
          <a:ln w="9525">
            <a:noFill/>
            <a:miter lim="800000"/>
            <a:headEnd/>
            <a:tailEnd/>
          </a:ln>
        </p:spPr>
        <p:txBody>
          <a:bodyPr wrap="square" lIns="81000" tIns="54000" rIns="81000" bIns="54000" anchor="ctr" anchorCtr="0">
            <a:spAutoFit/>
          </a:bodyPr>
          <a:lstStyle/>
          <a:p>
            <a:pPr algn="ctr" defTabSz="342900" eaLnBrk="0" hangingPunct="0">
              <a:lnSpc>
                <a:spcPct val="90000"/>
              </a:lnSpc>
              <a:buClr>
                <a:srgbClr val="E20074"/>
              </a:buClr>
              <a:buSzPct val="75000"/>
              <a:tabLst>
                <a:tab pos="342900" algn="l"/>
              </a:tabLst>
            </a:pPr>
            <a:r>
              <a:rPr lang="x-none" sz="1500" b="1" spc="-15" dirty="0">
                <a:solidFill>
                  <a:srgbClr val="FFFFFF"/>
                </a:solidFill>
                <a:latin typeface="Arial"/>
                <a:ea typeface="微软雅黑" panose="020B0503020204020204" pitchFamily="34" charset="-122"/>
              </a:rPr>
              <a:t>Many years of partnership</a:t>
            </a:r>
          </a:p>
        </p:txBody>
      </p:sp>
      <p:sp>
        <p:nvSpPr>
          <p:cNvPr id="8" name="Rechteck 24"/>
          <p:cNvSpPr/>
          <p:nvPr/>
        </p:nvSpPr>
        <p:spPr>
          <a:xfrm>
            <a:off x="485902" y="3429795"/>
            <a:ext cx="5550753" cy="1476000"/>
          </a:xfrm>
          <a:prstGeom prst="rect">
            <a:avLst/>
          </a:prstGeom>
          <a:solidFill>
            <a:srgbClr val="FFFFFF">
              <a:alpha val="60000"/>
            </a:srgbClr>
          </a:solidFill>
        </p:spPr>
        <p:txBody>
          <a:bodyPr wrap="square" lIns="81000" tIns="54000" rIns="54000" bIns="54000">
            <a:spAutoFit/>
          </a:bodyPr>
          <a:lstStyle/>
          <a:p>
            <a:pPr marL="198835" indent="-198835" defTabSz="342900">
              <a:lnSpc>
                <a:spcPct val="90000"/>
              </a:lnSpc>
              <a:spcAft>
                <a:spcPts val="450"/>
              </a:spcAft>
              <a:buClr>
                <a:srgbClr val="E20074"/>
              </a:buClr>
              <a:buSzPct val="75000"/>
              <a:defRPr/>
            </a:pPr>
            <a:r>
              <a:rPr lang="x-none" sz="1300" dirty="0">
                <a:solidFill>
                  <a:srgbClr val="000000"/>
                </a:solidFill>
                <a:latin typeface="Arial"/>
                <a:ea typeface="微软雅黑" panose="020B0503020204020204" pitchFamily="34" charset="-122"/>
              </a:rPr>
              <a:t>Huawei</a:t>
            </a:r>
          </a:p>
          <a:p>
            <a:pPr marL="129779" indent="-129779" defTabSz="342900">
              <a:lnSpc>
                <a:spcPct val="90000"/>
              </a:lnSpc>
              <a:spcAft>
                <a:spcPts val="450"/>
              </a:spcAft>
              <a:buClr>
                <a:schemeClr val="tx2"/>
              </a:buClr>
              <a:buSzPct val="75000"/>
              <a:buFont typeface="Wingdings" pitchFamily="2" charset="2"/>
              <a:buChar char="§"/>
              <a:defRPr/>
            </a:pPr>
            <a:r>
              <a:rPr lang="en-US" sz="1300" dirty="0" smtClean="0">
                <a:solidFill>
                  <a:srgbClr val="000000"/>
                </a:solidFill>
                <a:ea typeface="微软雅黑" panose="020B0503020204020204" pitchFamily="34" charset="-122"/>
              </a:rPr>
              <a:t>Providing </a:t>
            </a:r>
            <a:r>
              <a:rPr lang="en-US" sz="1300" dirty="0">
                <a:solidFill>
                  <a:srgbClr val="000000"/>
                </a:solidFill>
                <a:ea typeface="微软雅黑" panose="020B0503020204020204" pitchFamily="34" charset="-122"/>
              </a:rPr>
              <a:t>open, converged, and agile enterprise-level public cloud solution with high problem-solving competence and flexibility</a:t>
            </a:r>
          </a:p>
          <a:p>
            <a:pPr marL="129779" indent="-129779" defTabSz="342900">
              <a:lnSpc>
                <a:spcPct val="90000"/>
              </a:lnSpc>
              <a:spcAft>
                <a:spcPts val="450"/>
              </a:spcAft>
              <a:buClr>
                <a:schemeClr val="tx2"/>
              </a:buClr>
              <a:buSzPct val="75000"/>
              <a:buFont typeface="Wingdings" pitchFamily="2" charset="2"/>
              <a:buChar char="§"/>
              <a:defRPr/>
            </a:pPr>
            <a:r>
              <a:rPr lang="en-US" sz="1300" dirty="0" smtClean="0">
                <a:solidFill>
                  <a:srgbClr val="000000"/>
                </a:solidFill>
                <a:ea typeface="微软雅黑" panose="020B0503020204020204" pitchFamily="34" charset="-122"/>
              </a:rPr>
              <a:t>Gold </a:t>
            </a:r>
            <a:r>
              <a:rPr lang="en-US" sz="1300" dirty="0">
                <a:solidFill>
                  <a:srgbClr val="000000"/>
                </a:solidFill>
                <a:ea typeface="微软雅黑" panose="020B0503020204020204" pitchFamily="34" charset="-122"/>
              </a:rPr>
              <a:t>member of the OpenStack Foundation</a:t>
            </a:r>
          </a:p>
        </p:txBody>
      </p:sp>
      <p:sp>
        <p:nvSpPr>
          <p:cNvPr id="9" name="Textfeld 25"/>
          <p:cNvSpPr txBox="1"/>
          <p:nvPr/>
        </p:nvSpPr>
        <p:spPr>
          <a:xfrm>
            <a:off x="410940" y="5064257"/>
            <a:ext cx="11405922" cy="873004"/>
          </a:xfrm>
          <a:prstGeom prst="rect">
            <a:avLst/>
          </a:prstGeom>
          <a:solidFill>
            <a:srgbClr val="C00000"/>
          </a:solidFill>
        </p:spPr>
        <p:txBody>
          <a:bodyPr wrap="square" lIns="135000" tIns="54000" rIns="0" bIns="54000" rtlCol="0" anchor="ctr" anchorCtr="0">
            <a:noAutofit/>
          </a:bodyPr>
          <a:lstStyle/>
          <a:p>
            <a:pPr>
              <a:lnSpc>
                <a:spcPct val="90000"/>
              </a:lnSpc>
              <a:buClr>
                <a:schemeClr val="tx2"/>
              </a:buClr>
            </a:pPr>
            <a:r>
              <a:rPr lang="en-US" sz="1300" dirty="0" smtClean="0">
                <a:solidFill>
                  <a:schemeClr val="bg1"/>
                </a:solidFill>
                <a:latin typeface="Arial"/>
                <a:ea typeface="微软雅黑" panose="020B0503020204020204" pitchFamily="34" charset="-122"/>
              </a:rPr>
              <a:t>Utilizing </a:t>
            </a:r>
            <a:r>
              <a:rPr lang="x-none" sz="1300" dirty="0" smtClean="0">
                <a:solidFill>
                  <a:schemeClr val="bg1"/>
                </a:solidFill>
                <a:latin typeface="Arial"/>
                <a:ea typeface="微软雅黑" panose="020B0503020204020204" pitchFamily="34" charset="-122"/>
              </a:rPr>
              <a:t>T-Systems </a:t>
            </a:r>
            <a:r>
              <a:rPr lang="x-none" sz="1300" dirty="0">
                <a:solidFill>
                  <a:schemeClr val="bg1"/>
                </a:solidFill>
                <a:latin typeface="Arial"/>
                <a:ea typeface="微软雅黑" panose="020B0503020204020204" pitchFamily="34" charset="-122"/>
              </a:rPr>
              <a:t>technology and quality leadership in cloud services and Huawei</a:t>
            </a:r>
            <a:r>
              <a:rPr lang="en-US" sz="1300" dirty="0">
                <a:solidFill>
                  <a:schemeClr val="bg1"/>
                </a:solidFill>
                <a:latin typeface="Arial"/>
                <a:ea typeface="微软雅黑" panose="020B0503020204020204" pitchFamily="34" charset="-122"/>
              </a:rPr>
              <a:t>'</a:t>
            </a:r>
            <a:r>
              <a:rPr lang="x-none" sz="1300" dirty="0">
                <a:solidFill>
                  <a:schemeClr val="bg1"/>
                </a:solidFill>
                <a:latin typeface="Arial"/>
                <a:ea typeface="微软雅黑" panose="020B0503020204020204" pitchFamily="34" charset="-122"/>
              </a:rPr>
              <a:t>s cutting-edge technology and problem-solving competence, we secure </a:t>
            </a:r>
            <a:r>
              <a:rPr lang="x-none" sz="1300" dirty="0" smtClean="0">
                <a:solidFill>
                  <a:schemeClr val="bg1"/>
                </a:solidFill>
                <a:latin typeface="Arial"/>
                <a:ea typeface="微软雅黑" panose="020B0503020204020204" pitchFamily="34" charset="-122"/>
              </a:rPr>
              <a:t>the </a:t>
            </a:r>
            <a:r>
              <a:rPr lang="x-none" sz="1300" dirty="0">
                <a:solidFill>
                  <a:schemeClr val="bg1"/>
                </a:solidFill>
                <a:latin typeface="Arial"/>
                <a:ea typeface="微软雅黑" panose="020B0503020204020204" pitchFamily="34" charset="-122"/>
              </a:rPr>
              <a:t>best </a:t>
            </a:r>
            <a:r>
              <a:rPr lang="x-none" sz="1300" dirty="0" smtClean="0">
                <a:solidFill>
                  <a:schemeClr val="bg1"/>
                </a:solidFill>
                <a:latin typeface="Arial"/>
                <a:ea typeface="微软雅黑" panose="020B0503020204020204" pitchFamily="34" charset="-122"/>
              </a:rPr>
              <a:t>price</a:t>
            </a:r>
            <a:r>
              <a:rPr lang="en-US" sz="1300" dirty="0" smtClean="0">
                <a:solidFill>
                  <a:schemeClr val="bg1"/>
                </a:solidFill>
                <a:latin typeface="Arial"/>
                <a:ea typeface="微软雅黑" panose="020B0503020204020204" pitchFamily="34" charset="-122"/>
              </a:rPr>
              <a:t>s</a:t>
            </a:r>
            <a:r>
              <a:rPr lang="x-none" sz="1300" dirty="0" smtClean="0">
                <a:solidFill>
                  <a:schemeClr val="bg1"/>
                </a:solidFill>
                <a:latin typeface="Arial"/>
                <a:ea typeface="微软雅黑" panose="020B0503020204020204" pitchFamily="34" charset="-122"/>
              </a:rPr>
              <a:t>, service</a:t>
            </a:r>
            <a:r>
              <a:rPr lang="en-US" sz="1300" dirty="0" smtClean="0">
                <a:solidFill>
                  <a:schemeClr val="bg1"/>
                </a:solidFill>
                <a:latin typeface="Arial"/>
                <a:ea typeface="微软雅黑" panose="020B0503020204020204" pitchFamily="34" charset="-122"/>
              </a:rPr>
              <a:t>s,</a:t>
            </a:r>
            <a:r>
              <a:rPr lang="x-none" sz="1300" dirty="0" smtClean="0">
                <a:solidFill>
                  <a:schemeClr val="bg1"/>
                </a:solidFill>
                <a:latin typeface="Arial"/>
                <a:ea typeface="微软雅黑" panose="020B0503020204020204" pitchFamily="34" charset="-122"/>
              </a:rPr>
              <a:t> </a:t>
            </a:r>
            <a:r>
              <a:rPr lang="x-none" sz="1300" dirty="0">
                <a:solidFill>
                  <a:schemeClr val="bg1"/>
                </a:solidFill>
                <a:latin typeface="Arial"/>
                <a:ea typeface="微软雅黑" panose="020B0503020204020204" pitchFamily="34" charset="-122"/>
              </a:rPr>
              <a:t>and quality </a:t>
            </a:r>
            <a:r>
              <a:rPr lang="en-US" sz="1300" dirty="0" smtClean="0">
                <a:solidFill>
                  <a:schemeClr val="bg1"/>
                </a:solidFill>
                <a:ea typeface="微软雅黑" panose="020B0503020204020204" pitchFamily="34" charset="-122"/>
              </a:rPr>
              <a:t>of our customers' IT transformation into the cloud</a:t>
            </a:r>
            <a:r>
              <a:rPr lang="x-none" sz="1300" dirty="0" smtClean="0">
                <a:solidFill>
                  <a:schemeClr val="bg1"/>
                </a:solidFill>
                <a:latin typeface="Arial"/>
                <a:ea typeface="微软雅黑" panose="020B0503020204020204" pitchFamily="34" charset="-122"/>
              </a:rPr>
              <a:t>.</a:t>
            </a:r>
            <a:endParaRPr lang="x-none" sz="1300" dirty="0">
              <a:solidFill>
                <a:schemeClr val="bg1"/>
              </a:solidFill>
              <a:latin typeface="Arial"/>
              <a:ea typeface="微软雅黑" panose="020B0503020204020204" pitchFamily="34" charset="-122"/>
            </a:endParaRPr>
          </a:p>
        </p:txBody>
      </p:sp>
      <p:sp>
        <p:nvSpPr>
          <p:cNvPr id="10" name="Rechteck 26"/>
          <p:cNvSpPr/>
          <p:nvPr/>
        </p:nvSpPr>
        <p:spPr>
          <a:xfrm>
            <a:off x="6187804" y="3429794"/>
            <a:ext cx="5550753" cy="1476000"/>
          </a:xfrm>
          <a:prstGeom prst="rect">
            <a:avLst/>
          </a:prstGeom>
          <a:solidFill>
            <a:srgbClr val="FFFFFF">
              <a:alpha val="60000"/>
            </a:srgbClr>
          </a:solidFill>
        </p:spPr>
        <p:txBody>
          <a:bodyPr wrap="square" lIns="81000" tIns="54000" rIns="81000" bIns="54000">
            <a:noAutofit/>
          </a:bodyPr>
          <a:lstStyle/>
          <a:p>
            <a:pPr marL="198835" indent="-198835" defTabSz="342900">
              <a:lnSpc>
                <a:spcPct val="90000"/>
              </a:lnSpc>
              <a:spcAft>
                <a:spcPts val="450"/>
              </a:spcAft>
              <a:buClr>
                <a:srgbClr val="E20074"/>
              </a:buClr>
              <a:buSzPct val="75000"/>
              <a:defRPr/>
            </a:pPr>
            <a:r>
              <a:rPr lang="en-US" sz="1300" dirty="0">
                <a:solidFill>
                  <a:srgbClr val="000000"/>
                </a:solidFill>
                <a:latin typeface="Arial"/>
                <a:ea typeface="微软雅黑" panose="020B0503020204020204" pitchFamily="34" charset="-122"/>
              </a:rPr>
              <a:t>T-Systems</a:t>
            </a:r>
          </a:p>
          <a:p>
            <a:pPr marL="129779" indent="-129779" defTabSz="342900">
              <a:lnSpc>
                <a:spcPct val="90000"/>
              </a:lnSpc>
              <a:spcAft>
                <a:spcPts val="450"/>
              </a:spcAft>
              <a:buClr>
                <a:schemeClr val="tx2"/>
              </a:buClr>
              <a:buSzPct val="75000"/>
              <a:buFont typeface="Wingdings" pitchFamily="2" charset="2"/>
              <a:buChar char="§"/>
              <a:defRPr/>
            </a:pPr>
            <a:r>
              <a:rPr lang="en-US" sz="1300" dirty="0">
                <a:solidFill>
                  <a:srgbClr val="000000"/>
                </a:solidFill>
                <a:ea typeface="微软雅黑" panose="020B0503020204020204" pitchFamily="34" charset="-122"/>
              </a:rPr>
              <a:t>Deutsche Telekom’s ubiquitous network, connectivity, and T-Systems’ understanding of enterprise applications and service advantages  'Made in Germany'</a:t>
            </a:r>
          </a:p>
          <a:p>
            <a:pPr marL="129779" indent="-129779" defTabSz="342900">
              <a:lnSpc>
                <a:spcPct val="90000"/>
              </a:lnSpc>
              <a:spcAft>
                <a:spcPts val="450"/>
              </a:spcAft>
              <a:buClr>
                <a:schemeClr val="tx2"/>
              </a:buClr>
              <a:buSzPct val="75000"/>
              <a:buFont typeface="Wingdings" pitchFamily="2" charset="2"/>
              <a:buChar char="§"/>
              <a:defRPr/>
            </a:pPr>
            <a:r>
              <a:rPr lang="en-US" sz="1300" dirty="0">
                <a:solidFill>
                  <a:srgbClr val="000000"/>
                </a:solidFill>
                <a:ea typeface="微软雅黑" panose="020B0503020204020204" pitchFamily="34" charset="-122"/>
              </a:rPr>
              <a:t>Operates and manages the platform in TWIN-CORE HIHG LEVEL DATA CENTER T3+ ( </a:t>
            </a:r>
            <a:r>
              <a:rPr lang="en-US" sz="1300" dirty="0" err="1">
                <a:solidFill>
                  <a:srgbClr val="000000"/>
                </a:solidFill>
                <a:ea typeface="微软雅黑" panose="020B0503020204020204" pitchFamily="34" charset="-122"/>
              </a:rPr>
              <a:t>Biere</a:t>
            </a:r>
            <a:r>
              <a:rPr lang="en-US" sz="1300" dirty="0">
                <a:solidFill>
                  <a:srgbClr val="000000"/>
                </a:solidFill>
                <a:ea typeface="微软雅黑" panose="020B0503020204020204" pitchFamily="34" charset="-122"/>
              </a:rPr>
              <a:t> and Magdeburg ) in Germany with exclusive platform control</a:t>
            </a:r>
          </a:p>
        </p:txBody>
      </p:sp>
      <p:sp>
        <p:nvSpPr>
          <p:cNvPr id="11" name="Rectangle 5"/>
          <p:cNvSpPr>
            <a:spLocks noChangeArrowheads="1"/>
          </p:cNvSpPr>
          <p:nvPr/>
        </p:nvSpPr>
        <p:spPr bwMode="auto">
          <a:xfrm>
            <a:off x="6764933" y="2478231"/>
            <a:ext cx="62770" cy="63266"/>
          </a:xfrm>
          <a:prstGeom prst="rect">
            <a:avLst/>
          </a:prstGeom>
          <a:solidFill>
            <a:srgbClr val="E20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2" name="Rectangle 6"/>
          <p:cNvSpPr>
            <a:spLocks noChangeArrowheads="1"/>
          </p:cNvSpPr>
          <p:nvPr/>
        </p:nvSpPr>
        <p:spPr bwMode="auto">
          <a:xfrm>
            <a:off x="6954941" y="2478231"/>
            <a:ext cx="62770" cy="63266"/>
          </a:xfrm>
          <a:prstGeom prst="rect">
            <a:avLst/>
          </a:prstGeom>
          <a:solidFill>
            <a:srgbClr val="E20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3" name="Rectangle 7"/>
          <p:cNvSpPr>
            <a:spLocks noChangeArrowheads="1"/>
          </p:cNvSpPr>
          <p:nvPr/>
        </p:nvSpPr>
        <p:spPr bwMode="auto">
          <a:xfrm>
            <a:off x="7141552" y="2478231"/>
            <a:ext cx="62770" cy="63266"/>
          </a:xfrm>
          <a:prstGeom prst="rect">
            <a:avLst/>
          </a:prstGeom>
          <a:solidFill>
            <a:srgbClr val="E20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4" name="Rectangle 8"/>
          <p:cNvSpPr>
            <a:spLocks noChangeArrowheads="1"/>
          </p:cNvSpPr>
          <p:nvPr/>
        </p:nvSpPr>
        <p:spPr bwMode="auto">
          <a:xfrm>
            <a:off x="7329862" y="2478231"/>
            <a:ext cx="62770" cy="63266"/>
          </a:xfrm>
          <a:prstGeom prst="rect">
            <a:avLst/>
          </a:prstGeom>
          <a:solidFill>
            <a:srgbClr val="E20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5" name="Freeform 9"/>
          <p:cNvSpPr>
            <a:spLocks/>
          </p:cNvSpPr>
          <p:nvPr/>
        </p:nvSpPr>
        <p:spPr bwMode="auto">
          <a:xfrm>
            <a:off x="6764933" y="2330613"/>
            <a:ext cx="252778" cy="319840"/>
          </a:xfrm>
          <a:custGeom>
            <a:avLst/>
            <a:gdLst>
              <a:gd name="T0" fmla="*/ 850 w 861"/>
              <a:gd name="T1" fmla="*/ 0 h 1050"/>
              <a:gd name="T2" fmla="*/ 11 w 861"/>
              <a:gd name="T3" fmla="*/ 0 h 1050"/>
              <a:gd name="T4" fmla="*/ 0 w 861"/>
              <a:gd name="T5" fmla="*/ 370 h 1050"/>
              <a:gd name="T6" fmla="*/ 56 w 861"/>
              <a:gd name="T7" fmla="*/ 380 h 1050"/>
              <a:gd name="T8" fmla="*/ 142 w 861"/>
              <a:gd name="T9" fmla="*/ 137 h 1050"/>
              <a:gd name="T10" fmla="*/ 346 w 861"/>
              <a:gd name="T11" fmla="*/ 50 h 1050"/>
              <a:gd name="T12" fmla="*/ 346 w 861"/>
              <a:gd name="T13" fmla="*/ 825 h 1050"/>
              <a:gd name="T14" fmla="*/ 317 w 861"/>
              <a:gd name="T15" fmla="*/ 957 h 1050"/>
              <a:gd name="T16" fmla="*/ 232 w 861"/>
              <a:gd name="T17" fmla="*/ 989 h 1050"/>
              <a:gd name="T18" fmla="*/ 171 w 861"/>
              <a:gd name="T19" fmla="*/ 991 h 1050"/>
              <a:gd name="T20" fmla="*/ 171 w 861"/>
              <a:gd name="T21" fmla="*/ 1050 h 1050"/>
              <a:gd name="T22" fmla="*/ 690 w 861"/>
              <a:gd name="T23" fmla="*/ 1050 h 1050"/>
              <a:gd name="T24" fmla="*/ 690 w 861"/>
              <a:gd name="T25" fmla="*/ 991 h 1050"/>
              <a:gd name="T26" fmla="*/ 629 w 861"/>
              <a:gd name="T27" fmla="*/ 989 h 1050"/>
              <a:gd name="T28" fmla="*/ 544 w 861"/>
              <a:gd name="T29" fmla="*/ 957 h 1050"/>
              <a:gd name="T30" fmla="*/ 514 w 861"/>
              <a:gd name="T31" fmla="*/ 825 h 1050"/>
              <a:gd name="T32" fmla="*/ 514 w 861"/>
              <a:gd name="T33" fmla="*/ 50 h 1050"/>
              <a:gd name="T34" fmla="*/ 719 w 861"/>
              <a:gd name="T35" fmla="*/ 137 h 1050"/>
              <a:gd name="T36" fmla="*/ 805 w 861"/>
              <a:gd name="T37" fmla="*/ 380 h 1050"/>
              <a:gd name="T38" fmla="*/ 861 w 861"/>
              <a:gd name="T39" fmla="*/ 370 h 1050"/>
              <a:gd name="T40" fmla="*/ 850 w 861"/>
              <a:gd name="T41"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1" h="1050">
                <a:moveTo>
                  <a:pt x="850" y="0"/>
                </a:moveTo>
                <a:lnTo>
                  <a:pt x="11" y="0"/>
                </a:lnTo>
                <a:lnTo>
                  <a:pt x="0" y="370"/>
                </a:lnTo>
                <a:lnTo>
                  <a:pt x="56" y="380"/>
                </a:lnTo>
                <a:cubicBezTo>
                  <a:pt x="66" y="271"/>
                  <a:pt x="95" y="190"/>
                  <a:pt x="142" y="137"/>
                </a:cubicBezTo>
                <a:cubicBezTo>
                  <a:pt x="191" y="82"/>
                  <a:pt x="259" y="53"/>
                  <a:pt x="346" y="50"/>
                </a:cubicBezTo>
                <a:lnTo>
                  <a:pt x="346" y="825"/>
                </a:lnTo>
                <a:cubicBezTo>
                  <a:pt x="346" y="893"/>
                  <a:pt x="337" y="937"/>
                  <a:pt x="317" y="957"/>
                </a:cubicBezTo>
                <a:cubicBezTo>
                  <a:pt x="300" y="975"/>
                  <a:pt x="272" y="985"/>
                  <a:pt x="232" y="989"/>
                </a:cubicBezTo>
                <a:cubicBezTo>
                  <a:pt x="220" y="990"/>
                  <a:pt x="200" y="991"/>
                  <a:pt x="171" y="991"/>
                </a:cubicBezTo>
                <a:lnTo>
                  <a:pt x="171" y="1050"/>
                </a:lnTo>
                <a:lnTo>
                  <a:pt x="690" y="1050"/>
                </a:lnTo>
                <a:lnTo>
                  <a:pt x="690" y="991"/>
                </a:lnTo>
                <a:cubicBezTo>
                  <a:pt x="661" y="991"/>
                  <a:pt x="641" y="990"/>
                  <a:pt x="629" y="989"/>
                </a:cubicBezTo>
                <a:cubicBezTo>
                  <a:pt x="589" y="985"/>
                  <a:pt x="560" y="975"/>
                  <a:pt x="544" y="957"/>
                </a:cubicBezTo>
                <a:cubicBezTo>
                  <a:pt x="524" y="937"/>
                  <a:pt x="514" y="893"/>
                  <a:pt x="514" y="825"/>
                </a:cubicBezTo>
                <a:lnTo>
                  <a:pt x="514" y="50"/>
                </a:lnTo>
                <a:cubicBezTo>
                  <a:pt x="602" y="53"/>
                  <a:pt x="670" y="82"/>
                  <a:pt x="719" y="137"/>
                </a:cubicBezTo>
                <a:cubicBezTo>
                  <a:pt x="766" y="190"/>
                  <a:pt x="795" y="271"/>
                  <a:pt x="805" y="380"/>
                </a:cubicBezTo>
                <a:lnTo>
                  <a:pt x="861" y="370"/>
                </a:lnTo>
                <a:lnTo>
                  <a:pt x="850"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6" name="Freeform 10"/>
          <p:cNvSpPr>
            <a:spLocks/>
          </p:cNvSpPr>
          <p:nvPr/>
        </p:nvSpPr>
        <p:spPr bwMode="auto">
          <a:xfrm>
            <a:off x="7446922" y="2335885"/>
            <a:ext cx="184917" cy="321598"/>
          </a:xfrm>
          <a:custGeom>
            <a:avLst/>
            <a:gdLst>
              <a:gd name="T0" fmla="*/ 533 w 632"/>
              <a:gd name="T1" fmla="*/ 356 h 1058"/>
              <a:gd name="T2" fmla="*/ 462 w 632"/>
              <a:gd name="T3" fmla="*/ 156 h 1058"/>
              <a:gd name="T4" fmla="*/ 284 w 632"/>
              <a:gd name="T5" fmla="*/ 53 h 1058"/>
              <a:gd name="T6" fmla="*/ 173 w 632"/>
              <a:gd name="T7" fmla="*/ 93 h 1058"/>
              <a:gd name="T8" fmla="*/ 118 w 632"/>
              <a:gd name="T9" fmla="*/ 222 h 1058"/>
              <a:gd name="T10" fmla="*/ 178 w 632"/>
              <a:gd name="T11" fmla="*/ 355 h 1058"/>
              <a:gd name="T12" fmla="*/ 318 w 632"/>
              <a:gd name="T13" fmla="*/ 421 h 1058"/>
              <a:gd name="T14" fmla="*/ 521 w 632"/>
              <a:gd name="T15" fmla="*/ 512 h 1058"/>
              <a:gd name="T16" fmla="*/ 632 w 632"/>
              <a:gd name="T17" fmla="*/ 740 h 1058"/>
              <a:gd name="T18" fmla="*/ 541 w 632"/>
              <a:gd name="T19" fmla="*/ 972 h 1058"/>
              <a:gd name="T20" fmla="*/ 336 w 632"/>
              <a:gd name="T21" fmla="*/ 1058 h 1058"/>
              <a:gd name="T22" fmla="*/ 215 w 632"/>
              <a:gd name="T23" fmla="*/ 1035 h 1058"/>
              <a:gd name="T24" fmla="*/ 138 w 632"/>
              <a:gd name="T25" fmla="*/ 991 h 1058"/>
              <a:gd name="T26" fmla="*/ 104 w 632"/>
              <a:gd name="T27" fmla="*/ 980 h 1058"/>
              <a:gd name="T28" fmla="*/ 66 w 632"/>
              <a:gd name="T29" fmla="*/ 1001 h 1058"/>
              <a:gd name="T30" fmla="*/ 46 w 632"/>
              <a:gd name="T31" fmla="*/ 1034 h 1058"/>
              <a:gd name="T32" fmla="*/ 0 w 632"/>
              <a:gd name="T33" fmla="*/ 1034 h 1058"/>
              <a:gd name="T34" fmla="*/ 0 w 632"/>
              <a:gd name="T35" fmla="*/ 668 h 1058"/>
              <a:gd name="T36" fmla="*/ 48 w 632"/>
              <a:gd name="T37" fmla="*/ 668 h 1058"/>
              <a:gd name="T38" fmla="*/ 121 w 632"/>
              <a:gd name="T39" fmla="*/ 880 h 1058"/>
              <a:gd name="T40" fmla="*/ 328 w 632"/>
              <a:gd name="T41" fmla="*/ 1004 h 1058"/>
              <a:gd name="T42" fmla="*/ 452 w 632"/>
              <a:gd name="T43" fmla="*/ 960 h 1058"/>
              <a:gd name="T44" fmla="*/ 515 w 632"/>
              <a:gd name="T45" fmla="*/ 806 h 1058"/>
              <a:gd name="T46" fmla="*/ 418 w 632"/>
              <a:gd name="T47" fmla="*/ 632 h 1058"/>
              <a:gd name="T48" fmla="*/ 246 w 632"/>
              <a:gd name="T49" fmla="*/ 567 h 1058"/>
              <a:gd name="T50" fmla="*/ 91 w 632"/>
              <a:gd name="T51" fmla="*/ 483 h 1058"/>
              <a:gd name="T52" fmla="*/ 8 w 632"/>
              <a:gd name="T53" fmla="*/ 283 h 1058"/>
              <a:gd name="T54" fmla="*/ 98 w 632"/>
              <a:gd name="T55" fmla="*/ 65 h 1058"/>
              <a:gd name="T56" fmla="*/ 277 w 632"/>
              <a:gd name="T57" fmla="*/ 0 h 1058"/>
              <a:gd name="T58" fmla="*/ 389 w 632"/>
              <a:gd name="T59" fmla="*/ 22 h 1058"/>
              <a:gd name="T60" fmla="*/ 461 w 632"/>
              <a:gd name="T61" fmla="*/ 61 h 1058"/>
              <a:gd name="T62" fmla="*/ 489 w 632"/>
              <a:gd name="T63" fmla="*/ 70 h 1058"/>
              <a:gd name="T64" fmla="*/ 535 w 632"/>
              <a:gd name="T65" fmla="*/ 23 h 1058"/>
              <a:gd name="T66" fmla="*/ 577 w 632"/>
              <a:gd name="T67" fmla="*/ 23 h 1058"/>
              <a:gd name="T68" fmla="*/ 577 w 632"/>
              <a:gd name="T69" fmla="*/ 356 h 1058"/>
              <a:gd name="T70" fmla="*/ 533 w 632"/>
              <a:gd name="T71" fmla="*/ 356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1058">
                <a:moveTo>
                  <a:pt x="533" y="356"/>
                </a:moveTo>
                <a:cubicBezTo>
                  <a:pt x="515" y="266"/>
                  <a:pt x="491" y="199"/>
                  <a:pt x="462" y="156"/>
                </a:cubicBezTo>
                <a:cubicBezTo>
                  <a:pt x="416" y="87"/>
                  <a:pt x="356" y="53"/>
                  <a:pt x="284" y="53"/>
                </a:cubicBezTo>
                <a:cubicBezTo>
                  <a:pt x="240" y="53"/>
                  <a:pt x="203" y="66"/>
                  <a:pt x="173" y="93"/>
                </a:cubicBezTo>
                <a:cubicBezTo>
                  <a:pt x="137" y="126"/>
                  <a:pt x="118" y="169"/>
                  <a:pt x="118" y="222"/>
                </a:cubicBezTo>
                <a:cubicBezTo>
                  <a:pt x="118" y="278"/>
                  <a:pt x="138" y="323"/>
                  <a:pt x="178" y="355"/>
                </a:cubicBezTo>
                <a:cubicBezTo>
                  <a:pt x="202" y="375"/>
                  <a:pt x="248" y="397"/>
                  <a:pt x="318" y="421"/>
                </a:cubicBezTo>
                <a:cubicBezTo>
                  <a:pt x="418" y="456"/>
                  <a:pt x="486" y="487"/>
                  <a:pt x="521" y="512"/>
                </a:cubicBezTo>
                <a:cubicBezTo>
                  <a:pt x="595" y="567"/>
                  <a:pt x="632" y="642"/>
                  <a:pt x="632" y="740"/>
                </a:cubicBezTo>
                <a:cubicBezTo>
                  <a:pt x="632" y="832"/>
                  <a:pt x="602" y="909"/>
                  <a:pt x="541" y="972"/>
                </a:cubicBezTo>
                <a:cubicBezTo>
                  <a:pt x="486" y="1029"/>
                  <a:pt x="417" y="1058"/>
                  <a:pt x="336" y="1058"/>
                </a:cubicBezTo>
                <a:cubicBezTo>
                  <a:pt x="293" y="1058"/>
                  <a:pt x="252" y="1051"/>
                  <a:pt x="215" y="1035"/>
                </a:cubicBezTo>
                <a:cubicBezTo>
                  <a:pt x="200" y="1028"/>
                  <a:pt x="174" y="1014"/>
                  <a:pt x="138" y="991"/>
                </a:cubicBezTo>
                <a:cubicBezTo>
                  <a:pt x="126" y="984"/>
                  <a:pt x="115" y="980"/>
                  <a:pt x="104" y="980"/>
                </a:cubicBezTo>
                <a:cubicBezTo>
                  <a:pt x="90" y="980"/>
                  <a:pt x="77" y="987"/>
                  <a:pt x="66" y="1001"/>
                </a:cubicBezTo>
                <a:cubicBezTo>
                  <a:pt x="61" y="1008"/>
                  <a:pt x="55" y="1019"/>
                  <a:pt x="46" y="1034"/>
                </a:cubicBezTo>
                <a:lnTo>
                  <a:pt x="0" y="1034"/>
                </a:lnTo>
                <a:lnTo>
                  <a:pt x="0" y="668"/>
                </a:lnTo>
                <a:lnTo>
                  <a:pt x="48" y="668"/>
                </a:lnTo>
                <a:cubicBezTo>
                  <a:pt x="66" y="761"/>
                  <a:pt x="90" y="831"/>
                  <a:pt x="121" y="880"/>
                </a:cubicBezTo>
                <a:cubicBezTo>
                  <a:pt x="174" y="962"/>
                  <a:pt x="243" y="1004"/>
                  <a:pt x="328" y="1004"/>
                </a:cubicBezTo>
                <a:cubicBezTo>
                  <a:pt x="378" y="1004"/>
                  <a:pt x="419" y="989"/>
                  <a:pt x="452" y="960"/>
                </a:cubicBezTo>
                <a:cubicBezTo>
                  <a:pt x="494" y="922"/>
                  <a:pt x="515" y="871"/>
                  <a:pt x="515" y="806"/>
                </a:cubicBezTo>
                <a:cubicBezTo>
                  <a:pt x="515" y="728"/>
                  <a:pt x="483" y="670"/>
                  <a:pt x="418" y="632"/>
                </a:cubicBezTo>
                <a:cubicBezTo>
                  <a:pt x="396" y="620"/>
                  <a:pt x="339" y="598"/>
                  <a:pt x="246" y="567"/>
                </a:cubicBezTo>
                <a:cubicBezTo>
                  <a:pt x="181" y="545"/>
                  <a:pt x="129" y="517"/>
                  <a:pt x="91" y="483"/>
                </a:cubicBezTo>
                <a:cubicBezTo>
                  <a:pt x="36" y="435"/>
                  <a:pt x="8" y="368"/>
                  <a:pt x="8" y="283"/>
                </a:cubicBezTo>
                <a:cubicBezTo>
                  <a:pt x="8" y="191"/>
                  <a:pt x="38" y="119"/>
                  <a:pt x="98" y="65"/>
                </a:cubicBezTo>
                <a:cubicBezTo>
                  <a:pt x="147" y="22"/>
                  <a:pt x="207" y="0"/>
                  <a:pt x="277" y="0"/>
                </a:cubicBezTo>
                <a:cubicBezTo>
                  <a:pt x="315" y="0"/>
                  <a:pt x="352" y="7"/>
                  <a:pt x="389" y="22"/>
                </a:cubicBezTo>
                <a:cubicBezTo>
                  <a:pt x="405" y="28"/>
                  <a:pt x="429" y="41"/>
                  <a:pt x="461" y="61"/>
                </a:cubicBezTo>
                <a:cubicBezTo>
                  <a:pt x="472" y="67"/>
                  <a:pt x="481" y="70"/>
                  <a:pt x="489" y="70"/>
                </a:cubicBezTo>
                <a:cubicBezTo>
                  <a:pt x="505" y="70"/>
                  <a:pt x="520" y="54"/>
                  <a:pt x="535" y="23"/>
                </a:cubicBezTo>
                <a:lnTo>
                  <a:pt x="577" y="23"/>
                </a:lnTo>
                <a:lnTo>
                  <a:pt x="577" y="356"/>
                </a:lnTo>
                <a:lnTo>
                  <a:pt x="533" y="356"/>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7" name="Freeform 11"/>
          <p:cNvSpPr>
            <a:spLocks/>
          </p:cNvSpPr>
          <p:nvPr/>
        </p:nvSpPr>
        <p:spPr bwMode="auto">
          <a:xfrm>
            <a:off x="7645409" y="2437812"/>
            <a:ext cx="200187" cy="295239"/>
          </a:xfrm>
          <a:custGeom>
            <a:avLst/>
            <a:gdLst>
              <a:gd name="T0" fmla="*/ 0 w 684"/>
              <a:gd name="T1" fmla="*/ 0 h 971"/>
              <a:gd name="T2" fmla="*/ 316 w 684"/>
              <a:gd name="T3" fmla="*/ 0 h 971"/>
              <a:gd name="T4" fmla="*/ 316 w 684"/>
              <a:gd name="T5" fmla="*/ 47 h 971"/>
              <a:gd name="T6" fmla="*/ 289 w 684"/>
              <a:gd name="T7" fmla="*/ 47 h 971"/>
              <a:gd name="T8" fmla="*/ 227 w 684"/>
              <a:gd name="T9" fmla="*/ 80 h 971"/>
              <a:gd name="T10" fmla="*/ 237 w 684"/>
              <a:gd name="T11" fmla="*/ 121 h 971"/>
              <a:gd name="T12" fmla="*/ 389 w 684"/>
              <a:gd name="T13" fmla="*/ 518 h 971"/>
              <a:gd name="T14" fmla="*/ 521 w 684"/>
              <a:gd name="T15" fmla="*/ 150 h 971"/>
              <a:gd name="T16" fmla="*/ 535 w 684"/>
              <a:gd name="T17" fmla="*/ 91 h 971"/>
              <a:gd name="T18" fmla="*/ 469 w 684"/>
              <a:gd name="T19" fmla="*/ 47 h 971"/>
              <a:gd name="T20" fmla="*/ 435 w 684"/>
              <a:gd name="T21" fmla="*/ 47 h 971"/>
              <a:gd name="T22" fmla="*/ 435 w 684"/>
              <a:gd name="T23" fmla="*/ 0 h 971"/>
              <a:gd name="T24" fmla="*/ 684 w 684"/>
              <a:gd name="T25" fmla="*/ 0 h 971"/>
              <a:gd name="T26" fmla="*/ 684 w 684"/>
              <a:gd name="T27" fmla="*/ 47 h 971"/>
              <a:gd name="T28" fmla="*/ 668 w 684"/>
              <a:gd name="T29" fmla="*/ 47 h 971"/>
              <a:gd name="T30" fmla="*/ 623 w 684"/>
              <a:gd name="T31" fmla="*/ 68 h 971"/>
              <a:gd name="T32" fmla="*/ 598 w 684"/>
              <a:gd name="T33" fmla="*/ 118 h 971"/>
              <a:gd name="T34" fmla="*/ 347 w 684"/>
              <a:gd name="T35" fmla="*/ 793 h 971"/>
              <a:gd name="T36" fmla="*/ 269 w 684"/>
              <a:gd name="T37" fmla="*/ 928 h 971"/>
              <a:gd name="T38" fmla="*/ 159 w 684"/>
              <a:gd name="T39" fmla="*/ 971 h 971"/>
              <a:gd name="T40" fmla="*/ 66 w 684"/>
              <a:gd name="T41" fmla="*/ 940 h 971"/>
              <a:gd name="T42" fmla="*/ 20 w 684"/>
              <a:gd name="T43" fmla="*/ 842 h 971"/>
              <a:gd name="T44" fmla="*/ 40 w 684"/>
              <a:gd name="T45" fmla="*/ 781 h 971"/>
              <a:gd name="T46" fmla="*/ 101 w 684"/>
              <a:gd name="T47" fmla="*/ 754 h 971"/>
              <a:gd name="T48" fmla="*/ 166 w 684"/>
              <a:gd name="T49" fmla="*/ 785 h 971"/>
              <a:gd name="T50" fmla="*/ 179 w 684"/>
              <a:gd name="T51" fmla="*/ 828 h 971"/>
              <a:gd name="T52" fmla="*/ 154 w 684"/>
              <a:gd name="T53" fmla="*/ 884 h 971"/>
              <a:gd name="T54" fmla="*/ 115 w 684"/>
              <a:gd name="T55" fmla="*/ 902 h 971"/>
              <a:gd name="T56" fmla="*/ 162 w 684"/>
              <a:gd name="T57" fmla="*/ 921 h 971"/>
              <a:gd name="T58" fmla="*/ 238 w 684"/>
              <a:gd name="T59" fmla="*/ 886 h 971"/>
              <a:gd name="T60" fmla="*/ 304 w 684"/>
              <a:gd name="T61" fmla="*/ 752 h 971"/>
              <a:gd name="T62" fmla="*/ 320 w 684"/>
              <a:gd name="T63" fmla="*/ 705 h 971"/>
              <a:gd name="T64" fmla="*/ 112 w 684"/>
              <a:gd name="T65" fmla="*/ 145 h 971"/>
              <a:gd name="T66" fmla="*/ 71 w 684"/>
              <a:gd name="T67" fmla="*/ 65 h 971"/>
              <a:gd name="T68" fmla="*/ 12 w 684"/>
              <a:gd name="T69" fmla="*/ 47 h 971"/>
              <a:gd name="T70" fmla="*/ 0 w 684"/>
              <a:gd name="T71" fmla="*/ 47 h 971"/>
              <a:gd name="T72" fmla="*/ 0 w 684"/>
              <a:gd name="T73"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4" h="971">
                <a:moveTo>
                  <a:pt x="0" y="0"/>
                </a:moveTo>
                <a:lnTo>
                  <a:pt x="316" y="0"/>
                </a:lnTo>
                <a:lnTo>
                  <a:pt x="316" y="47"/>
                </a:lnTo>
                <a:lnTo>
                  <a:pt x="289" y="47"/>
                </a:lnTo>
                <a:cubicBezTo>
                  <a:pt x="248" y="47"/>
                  <a:pt x="227" y="58"/>
                  <a:pt x="227" y="80"/>
                </a:cubicBezTo>
                <a:cubicBezTo>
                  <a:pt x="227" y="89"/>
                  <a:pt x="231" y="103"/>
                  <a:pt x="237" y="121"/>
                </a:cubicBezTo>
                <a:lnTo>
                  <a:pt x="389" y="518"/>
                </a:lnTo>
                <a:lnTo>
                  <a:pt x="521" y="150"/>
                </a:lnTo>
                <a:cubicBezTo>
                  <a:pt x="531" y="125"/>
                  <a:pt x="535" y="105"/>
                  <a:pt x="535" y="91"/>
                </a:cubicBezTo>
                <a:cubicBezTo>
                  <a:pt x="535" y="62"/>
                  <a:pt x="513" y="47"/>
                  <a:pt x="469" y="47"/>
                </a:cubicBezTo>
                <a:lnTo>
                  <a:pt x="435" y="47"/>
                </a:lnTo>
                <a:lnTo>
                  <a:pt x="435" y="0"/>
                </a:lnTo>
                <a:lnTo>
                  <a:pt x="684" y="0"/>
                </a:lnTo>
                <a:lnTo>
                  <a:pt x="684" y="47"/>
                </a:lnTo>
                <a:lnTo>
                  <a:pt x="668" y="47"/>
                </a:lnTo>
                <a:cubicBezTo>
                  <a:pt x="650" y="47"/>
                  <a:pt x="635" y="54"/>
                  <a:pt x="623" y="68"/>
                </a:cubicBezTo>
                <a:cubicBezTo>
                  <a:pt x="615" y="78"/>
                  <a:pt x="607" y="95"/>
                  <a:pt x="598" y="118"/>
                </a:cubicBezTo>
                <a:lnTo>
                  <a:pt x="347" y="793"/>
                </a:lnTo>
                <a:cubicBezTo>
                  <a:pt x="323" y="856"/>
                  <a:pt x="297" y="901"/>
                  <a:pt x="269" y="928"/>
                </a:cubicBezTo>
                <a:cubicBezTo>
                  <a:pt x="239" y="957"/>
                  <a:pt x="202" y="971"/>
                  <a:pt x="159" y="971"/>
                </a:cubicBezTo>
                <a:cubicBezTo>
                  <a:pt x="122" y="971"/>
                  <a:pt x="91" y="961"/>
                  <a:pt x="66" y="940"/>
                </a:cubicBezTo>
                <a:cubicBezTo>
                  <a:pt x="35" y="913"/>
                  <a:pt x="20" y="881"/>
                  <a:pt x="20" y="842"/>
                </a:cubicBezTo>
                <a:cubicBezTo>
                  <a:pt x="20" y="818"/>
                  <a:pt x="26" y="797"/>
                  <a:pt x="40" y="781"/>
                </a:cubicBezTo>
                <a:cubicBezTo>
                  <a:pt x="55" y="763"/>
                  <a:pt x="75" y="754"/>
                  <a:pt x="101" y="754"/>
                </a:cubicBezTo>
                <a:cubicBezTo>
                  <a:pt x="129" y="754"/>
                  <a:pt x="151" y="764"/>
                  <a:pt x="166" y="785"/>
                </a:cubicBezTo>
                <a:cubicBezTo>
                  <a:pt x="174" y="797"/>
                  <a:pt x="179" y="811"/>
                  <a:pt x="179" y="828"/>
                </a:cubicBezTo>
                <a:cubicBezTo>
                  <a:pt x="179" y="850"/>
                  <a:pt x="171" y="869"/>
                  <a:pt x="154" y="884"/>
                </a:cubicBezTo>
                <a:cubicBezTo>
                  <a:pt x="145" y="893"/>
                  <a:pt x="131" y="899"/>
                  <a:pt x="115" y="902"/>
                </a:cubicBezTo>
                <a:cubicBezTo>
                  <a:pt x="127" y="915"/>
                  <a:pt x="142" y="921"/>
                  <a:pt x="162" y="921"/>
                </a:cubicBezTo>
                <a:cubicBezTo>
                  <a:pt x="191" y="921"/>
                  <a:pt x="216" y="909"/>
                  <a:pt x="238" y="886"/>
                </a:cubicBezTo>
                <a:cubicBezTo>
                  <a:pt x="258" y="864"/>
                  <a:pt x="280" y="820"/>
                  <a:pt x="304" y="752"/>
                </a:cubicBezTo>
                <a:lnTo>
                  <a:pt x="320" y="705"/>
                </a:lnTo>
                <a:lnTo>
                  <a:pt x="112" y="145"/>
                </a:lnTo>
                <a:cubicBezTo>
                  <a:pt x="96" y="102"/>
                  <a:pt x="83" y="76"/>
                  <a:pt x="71" y="65"/>
                </a:cubicBezTo>
                <a:cubicBezTo>
                  <a:pt x="57" y="53"/>
                  <a:pt x="38" y="47"/>
                  <a:pt x="12" y="47"/>
                </a:cubicBezTo>
                <a:lnTo>
                  <a:pt x="0" y="47"/>
                </a:lnTo>
                <a:lnTo>
                  <a:pt x="0"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8" name="Freeform 12"/>
          <p:cNvSpPr>
            <a:spLocks/>
          </p:cNvSpPr>
          <p:nvPr/>
        </p:nvSpPr>
        <p:spPr bwMode="auto">
          <a:xfrm>
            <a:off x="7847292" y="2432540"/>
            <a:ext cx="144201" cy="221428"/>
          </a:xfrm>
          <a:custGeom>
            <a:avLst/>
            <a:gdLst>
              <a:gd name="T0" fmla="*/ 446 w 487"/>
              <a:gd name="T1" fmla="*/ 15 h 729"/>
              <a:gd name="T2" fmla="*/ 446 w 487"/>
              <a:gd name="T3" fmla="*/ 236 h 729"/>
              <a:gd name="T4" fmla="*/ 400 w 487"/>
              <a:gd name="T5" fmla="*/ 236 h 729"/>
              <a:gd name="T6" fmla="*/ 223 w 487"/>
              <a:gd name="T7" fmla="*/ 44 h 729"/>
              <a:gd name="T8" fmla="*/ 142 w 487"/>
              <a:gd name="T9" fmla="*/ 74 h 729"/>
              <a:gd name="T10" fmla="*/ 109 w 487"/>
              <a:gd name="T11" fmla="*/ 151 h 729"/>
              <a:gd name="T12" fmla="*/ 154 w 487"/>
              <a:gd name="T13" fmla="*/ 233 h 729"/>
              <a:gd name="T14" fmla="*/ 235 w 487"/>
              <a:gd name="T15" fmla="*/ 266 h 729"/>
              <a:gd name="T16" fmla="*/ 404 w 487"/>
              <a:gd name="T17" fmla="*/ 339 h 729"/>
              <a:gd name="T18" fmla="*/ 487 w 487"/>
              <a:gd name="T19" fmla="*/ 504 h 729"/>
              <a:gd name="T20" fmla="*/ 415 w 487"/>
              <a:gd name="T21" fmla="*/ 674 h 729"/>
              <a:gd name="T22" fmla="*/ 259 w 487"/>
              <a:gd name="T23" fmla="*/ 729 h 729"/>
              <a:gd name="T24" fmla="*/ 159 w 487"/>
              <a:gd name="T25" fmla="*/ 709 h 729"/>
              <a:gd name="T26" fmla="*/ 90 w 487"/>
              <a:gd name="T27" fmla="*/ 672 h 729"/>
              <a:gd name="T28" fmla="*/ 71 w 487"/>
              <a:gd name="T29" fmla="*/ 666 h 729"/>
              <a:gd name="T30" fmla="*/ 43 w 487"/>
              <a:gd name="T31" fmla="*/ 713 h 729"/>
              <a:gd name="T32" fmla="*/ 0 w 487"/>
              <a:gd name="T33" fmla="*/ 713 h 729"/>
              <a:gd name="T34" fmla="*/ 0 w 487"/>
              <a:gd name="T35" fmla="*/ 456 h 729"/>
              <a:gd name="T36" fmla="*/ 43 w 487"/>
              <a:gd name="T37" fmla="*/ 456 h 729"/>
              <a:gd name="T38" fmla="*/ 99 w 487"/>
              <a:gd name="T39" fmla="*/ 594 h 729"/>
              <a:gd name="T40" fmla="*/ 167 w 487"/>
              <a:gd name="T41" fmla="*/ 655 h 729"/>
              <a:gd name="T42" fmla="*/ 258 w 487"/>
              <a:gd name="T43" fmla="*/ 680 h 729"/>
              <a:gd name="T44" fmla="*/ 349 w 487"/>
              <a:gd name="T45" fmla="*/ 641 h 729"/>
              <a:gd name="T46" fmla="*/ 381 w 487"/>
              <a:gd name="T47" fmla="*/ 556 h 729"/>
              <a:gd name="T48" fmla="*/ 319 w 487"/>
              <a:gd name="T49" fmla="*/ 448 h 729"/>
              <a:gd name="T50" fmla="*/ 185 w 487"/>
              <a:gd name="T51" fmla="*/ 394 h 729"/>
              <a:gd name="T52" fmla="*/ 74 w 487"/>
              <a:gd name="T53" fmla="*/ 339 h 729"/>
              <a:gd name="T54" fmla="*/ 8 w 487"/>
              <a:gd name="T55" fmla="*/ 191 h 729"/>
              <a:gd name="T56" fmla="*/ 70 w 487"/>
              <a:gd name="T57" fmla="*/ 49 h 729"/>
              <a:gd name="T58" fmla="*/ 212 w 487"/>
              <a:gd name="T59" fmla="*/ 0 h 729"/>
              <a:gd name="T60" fmla="*/ 356 w 487"/>
              <a:gd name="T61" fmla="*/ 41 h 729"/>
              <a:gd name="T62" fmla="*/ 378 w 487"/>
              <a:gd name="T63" fmla="*/ 49 h 729"/>
              <a:gd name="T64" fmla="*/ 400 w 487"/>
              <a:gd name="T65" fmla="*/ 15 h 729"/>
              <a:gd name="T66" fmla="*/ 446 w 487"/>
              <a:gd name="T67" fmla="*/ 1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 h="729">
                <a:moveTo>
                  <a:pt x="446" y="15"/>
                </a:moveTo>
                <a:lnTo>
                  <a:pt x="446" y="236"/>
                </a:lnTo>
                <a:lnTo>
                  <a:pt x="400" y="236"/>
                </a:lnTo>
                <a:cubicBezTo>
                  <a:pt x="376" y="108"/>
                  <a:pt x="317" y="44"/>
                  <a:pt x="223" y="44"/>
                </a:cubicBezTo>
                <a:cubicBezTo>
                  <a:pt x="190" y="44"/>
                  <a:pt x="162" y="54"/>
                  <a:pt x="142" y="74"/>
                </a:cubicBezTo>
                <a:cubicBezTo>
                  <a:pt x="120" y="95"/>
                  <a:pt x="109" y="120"/>
                  <a:pt x="109" y="151"/>
                </a:cubicBezTo>
                <a:cubicBezTo>
                  <a:pt x="109" y="185"/>
                  <a:pt x="124" y="213"/>
                  <a:pt x="154" y="233"/>
                </a:cubicBezTo>
                <a:cubicBezTo>
                  <a:pt x="169" y="243"/>
                  <a:pt x="196" y="254"/>
                  <a:pt x="235" y="266"/>
                </a:cubicBezTo>
                <a:cubicBezTo>
                  <a:pt x="319" y="293"/>
                  <a:pt x="376" y="318"/>
                  <a:pt x="404" y="339"/>
                </a:cubicBezTo>
                <a:cubicBezTo>
                  <a:pt x="459" y="381"/>
                  <a:pt x="487" y="436"/>
                  <a:pt x="487" y="504"/>
                </a:cubicBezTo>
                <a:cubicBezTo>
                  <a:pt x="487" y="573"/>
                  <a:pt x="463" y="630"/>
                  <a:pt x="415" y="674"/>
                </a:cubicBezTo>
                <a:cubicBezTo>
                  <a:pt x="375" y="710"/>
                  <a:pt x="323" y="729"/>
                  <a:pt x="259" y="729"/>
                </a:cubicBezTo>
                <a:cubicBezTo>
                  <a:pt x="223" y="729"/>
                  <a:pt x="189" y="722"/>
                  <a:pt x="159" y="709"/>
                </a:cubicBezTo>
                <a:cubicBezTo>
                  <a:pt x="146" y="704"/>
                  <a:pt x="123" y="692"/>
                  <a:pt x="90" y="672"/>
                </a:cubicBezTo>
                <a:cubicBezTo>
                  <a:pt x="82" y="668"/>
                  <a:pt x="76" y="666"/>
                  <a:pt x="71" y="666"/>
                </a:cubicBezTo>
                <a:cubicBezTo>
                  <a:pt x="61" y="666"/>
                  <a:pt x="52" y="681"/>
                  <a:pt x="43" y="713"/>
                </a:cubicBezTo>
                <a:lnTo>
                  <a:pt x="0" y="713"/>
                </a:lnTo>
                <a:lnTo>
                  <a:pt x="0" y="456"/>
                </a:lnTo>
                <a:lnTo>
                  <a:pt x="43" y="456"/>
                </a:lnTo>
                <a:cubicBezTo>
                  <a:pt x="60" y="519"/>
                  <a:pt x="79" y="565"/>
                  <a:pt x="99" y="594"/>
                </a:cubicBezTo>
                <a:cubicBezTo>
                  <a:pt x="117" y="620"/>
                  <a:pt x="140" y="640"/>
                  <a:pt x="167" y="655"/>
                </a:cubicBezTo>
                <a:cubicBezTo>
                  <a:pt x="196" y="671"/>
                  <a:pt x="226" y="680"/>
                  <a:pt x="258" y="680"/>
                </a:cubicBezTo>
                <a:cubicBezTo>
                  <a:pt x="297" y="680"/>
                  <a:pt x="327" y="667"/>
                  <a:pt x="349" y="641"/>
                </a:cubicBezTo>
                <a:cubicBezTo>
                  <a:pt x="370" y="616"/>
                  <a:pt x="381" y="588"/>
                  <a:pt x="381" y="556"/>
                </a:cubicBezTo>
                <a:cubicBezTo>
                  <a:pt x="381" y="509"/>
                  <a:pt x="360" y="474"/>
                  <a:pt x="319" y="448"/>
                </a:cubicBezTo>
                <a:cubicBezTo>
                  <a:pt x="297" y="435"/>
                  <a:pt x="252" y="417"/>
                  <a:pt x="185" y="394"/>
                </a:cubicBezTo>
                <a:cubicBezTo>
                  <a:pt x="140" y="380"/>
                  <a:pt x="103" y="361"/>
                  <a:pt x="74" y="339"/>
                </a:cubicBezTo>
                <a:cubicBezTo>
                  <a:pt x="30" y="304"/>
                  <a:pt x="8" y="255"/>
                  <a:pt x="8" y="191"/>
                </a:cubicBezTo>
                <a:cubicBezTo>
                  <a:pt x="8" y="133"/>
                  <a:pt x="28" y="85"/>
                  <a:pt x="70" y="49"/>
                </a:cubicBezTo>
                <a:cubicBezTo>
                  <a:pt x="107" y="16"/>
                  <a:pt x="155" y="0"/>
                  <a:pt x="212" y="0"/>
                </a:cubicBezTo>
                <a:cubicBezTo>
                  <a:pt x="262" y="0"/>
                  <a:pt x="310" y="14"/>
                  <a:pt x="356" y="41"/>
                </a:cubicBezTo>
                <a:cubicBezTo>
                  <a:pt x="365" y="46"/>
                  <a:pt x="373" y="49"/>
                  <a:pt x="378" y="49"/>
                </a:cubicBezTo>
                <a:cubicBezTo>
                  <a:pt x="388" y="49"/>
                  <a:pt x="395" y="38"/>
                  <a:pt x="400" y="15"/>
                </a:cubicBezTo>
                <a:lnTo>
                  <a:pt x="446" y="15"/>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19" name="Freeform 13"/>
          <p:cNvSpPr>
            <a:spLocks/>
          </p:cNvSpPr>
          <p:nvPr/>
        </p:nvSpPr>
        <p:spPr bwMode="auto">
          <a:xfrm>
            <a:off x="7996582" y="2356973"/>
            <a:ext cx="135719" cy="296995"/>
          </a:xfrm>
          <a:custGeom>
            <a:avLst/>
            <a:gdLst>
              <a:gd name="T0" fmla="*/ 238 w 464"/>
              <a:gd name="T1" fmla="*/ 315 h 977"/>
              <a:gd name="T2" fmla="*/ 238 w 464"/>
              <a:gd name="T3" fmla="*/ 735 h 977"/>
              <a:gd name="T4" fmla="*/ 249 w 464"/>
              <a:gd name="T5" fmla="*/ 854 h 977"/>
              <a:gd name="T6" fmla="*/ 321 w 464"/>
              <a:gd name="T7" fmla="*/ 913 h 977"/>
              <a:gd name="T8" fmla="*/ 393 w 464"/>
              <a:gd name="T9" fmla="*/ 862 h 977"/>
              <a:gd name="T10" fmla="*/ 413 w 464"/>
              <a:gd name="T11" fmla="*/ 742 h 977"/>
              <a:gd name="T12" fmla="*/ 413 w 464"/>
              <a:gd name="T13" fmla="*/ 722 h 977"/>
              <a:gd name="T14" fmla="*/ 464 w 464"/>
              <a:gd name="T15" fmla="*/ 722 h 977"/>
              <a:gd name="T16" fmla="*/ 464 w 464"/>
              <a:gd name="T17" fmla="*/ 750 h 977"/>
              <a:gd name="T18" fmla="*/ 420 w 464"/>
              <a:gd name="T19" fmla="*/ 917 h 977"/>
              <a:gd name="T20" fmla="*/ 285 w 464"/>
              <a:gd name="T21" fmla="*/ 977 h 977"/>
              <a:gd name="T22" fmla="*/ 153 w 464"/>
              <a:gd name="T23" fmla="*/ 925 h 977"/>
              <a:gd name="T24" fmla="*/ 114 w 464"/>
              <a:gd name="T25" fmla="*/ 833 h 977"/>
              <a:gd name="T26" fmla="*/ 110 w 464"/>
              <a:gd name="T27" fmla="*/ 735 h 977"/>
              <a:gd name="T28" fmla="*/ 110 w 464"/>
              <a:gd name="T29" fmla="*/ 315 h 977"/>
              <a:gd name="T30" fmla="*/ 0 w 464"/>
              <a:gd name="T31" fmla="*/ 315 h 977"/>
              <a:gd name="T32" fmla="*/ 0 w 464"/>
              <a:gd name="T33" fmla="*/ 272 h 977"/>
              <a:gd name="T34" fmla="*/ 143 w 464"/>
              <a:gd name="T35" fmla="*/ 189 h 977"/>
              <a:gd name="T36" fmla="*/ 194 w 464"/>
              <a:gd name="T37" fmla="*/ 0 h 977"/>
              <a:gd name="T38" fmla="*/ 238 w 464"/>
              <a:gd name="T39" fmla="*/ 0 h 977"/>
              <a:gd name="T40" fmla="*/ 238 w 464"/>
              <a:gd name="T41" fmla="*/ 263 h 977"/>
              <a:gd name="T42" fmla="*/ 442 w 464"/>
              <a:gd name="T43" fmla="*/ 263 h 977"/>
              <a:gd name="T44" fmla="*/ 442 w 464"/>
              <a:gd name="T45" fmla="*/ 315 h 977"/>
              <a:gd name="T46" fmla="*/ 238 w 464"/>
              <a:gd name="T47" fmla="*/ 31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4" h="977">
                <a:moveTo>
                  <a:pt x="238" y="315"/>
                </a:moveTo>
                <a:lnTo>
                  <a:pt x="238" y="735"/>
                </a:lnTo>
                <a:cubicBezTo>
                  <a:pt x="238" y="789"/>
                  <a:pt x="242" y="829"/>
                  <a:pt x="249" y="854"/>
                </a:cubicBezTo>
                <a:cubicBezTo>
                  <a:pt x="260" y="893"/>
                  <a:pt x="284" y="913"/>
                  <a:pt x="321" y="913"/>
                </a:cubicBezTo>
                <a:cubicBezTo>
                  <a:pt x="354" y="913"/>
                  <a:pt x="378" y="896"/>
                  <a:pt x="393" y="862"/>
                </a:cubicBezTo>
                <a:cubicBezTo>
                  <a:pt x="407" y="829"/>
                  <a:pt x="413" y="789"/>
                  <a:pt x="413" y="742"/>
                </a:cubicBezTo>
                <a:lnTo>
                  <a:pt x="413" y="722"/>
                </a:lnTo>
                <a:lnTo>
                  <a:pt x="464" y="722"/>
                </a:lnTo>
                <a:lnTo>
                  <a:pt x="464" y="750"/>
                </a:lnTo>
                <a:cubicBezTo>
                  <a:pt x="464" y="820"/>
                  <a:pt x="449" y="876"/>
                  <a:pt x="420" y="917"/>
                </a:cubicBezTo>
                <a:cubicBezTo>
                  <a:pt x="391" y="956"/>
                  <a:pt x="346" y="977"/>
                  <a:pt x="285" y="977"/>
                </a:cubicBezTo>
                <a:cubicBezTo>
                  <a:pt x="225" y="977"/>
                  <a:pt x="181" y="959"/>
                  <a:pt x="153" y="925"/>
                </a:cubicBezTo>
                <a:cubicBezTo>
                  <a:pt x="131" y="900"/>
                  <a:pt x="119" y="869"/>
                  <a:pt x="114" y="833"/>
                </a:cubicBezTo>
                <a:cubicBezTo>
                  <a:pt x="111" y="806"/>
                  <a:pt x="110" y="773"/>
                  <a:pt x="110" y="735"/>
                </a:cubicBezTo>
                <a:lnTo>
                  <a:pt x="110" y="315"/>
                </a:lnTo>
                <a:lnTo>
                  <a:pt x="0" y="315"/>
                </a:lnTo>
                <a:lnTo>
                  <a:pt x="0" y="272"/>
                </a:lnTo>
                <a:cubicBezTo>
                  <a:pt x="70" y="255"/>
                  <a:pt x="118" y="227"/>
                  <a:pt x="143" y="189"/>
                </a:cubicBezTo>
                <a:cubicBezTo>
                  <a:pt x="169" y="150"/>
                  <a:pt x="186" y="87"/>
                  <a:pt x="194" y="0"/>
                </a:cubicBezTo>
                <a:lnTo>
                  <a:pt x="238" y="0"/>
                </a:lnTo>
                <a:lnTo>
                  <a:pt x="238" y="263"/>
                </a:lnTo>
                <a:lnTo>
                  <a:pt x="442" y="263"/>
                </a:lnTo>
                <a:lnTo>
                  <a:pt x="442" y="315"/>
                </a:lnTo>
                <a:lnTo>
                  <a:pt x="238" y="315"/>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20" name="Freeform 14"/>
          <p:cNvSpPr>
            <a:spLocks noEditPoints="1"/>
          </p:cNvSpPr>
          <p:nvPr/>
        </p:nvSpPr>
        <p:spPr bwMode="auto">
          <a:xfrm>
            <a:off x="8145873" y="2430783"/>
            <a:ext cx="164559" cy="224943"/>
          </a:xfrm>
          <a:custGeom>
            <a:avLst/>
            <a:gdLst>
              <a:gd name="T0" fmla="*/ 416 w 556"/>
              <a:gd name="T1" fmla="*/ 311 h 740"/>
              <a:gd name="T2" fmla="*/ 396 w 556"/>
              <a:gd name="T3" fmla="*/ 159 h 740"/>
              <a:gd name="T4" fmla="*/ 282 w 556"/>
              <a:gd name="T5" fmla="*/ 53 h 740"/>
              <a:gd name="T6" fmla="*/ 158 w 556"/>
              <a:gd name="T7" fmla="*/ 183 h 740"/>
              <a:gd name="T8" fmla="*/ 143 w 556"/>
              <a:gd name="T9" fmla="*/ 311 h 740"/>
              <a:gd name="T10" fmla="*/ 416 w 556"/>
              <a:gd name="T11" fmla="*/ 311 h 740"/>
              <a:gd name="T12" fmla="*/ 556 w 556"/>
              <a:gd name="T13" fmla="*/ 365 h 740"/>
              <a:gd name="T14" fmla="*/ 141 w 556"/>
              <a:gd name="T15" fmla="*/ 365 h 740"/>
              <a:gd name="T16" fmla="*/ 172 w 556"/>
              <a:gd name="T17" fmla="*/ 582 h 740"/>
              <a:gd name="T18" fmla="*/ 314 w 556"/>
              <a:gd name="T19" fmla="*/ 681 h 740"/>
              <a:gd name="T20" fmla="*/ 445 w 556"/>
              <a:gd name="T21" fmla="*/ 619 h 740"/>
              <a:gd name="T22" fmla="*/ 503 w 556"/>
              <a:gd name="T23" fmla="*/ 525 h 740"/>
              <a:gd name="T24" fmla="*/ 548 w 556"/>
              <a:gd name="T25" fmla="*/ 549 h 740"/>
              <a:gd name="T26" fmla="*/ 290 w 556"/>
              <a:gd name="T27" fmla="*/ 740 h 740"/>
              <a:gd name="T28" fmla="*/ 95 w 556"/>
              <a:gd name="T29" fmla="*/ 659 h 740"/>
              <a:gd name="T30" fmla="*/ 0 w 556"/>
              <a:gd name="T31" fmla="*/ 365 h 740"/>
              <a:gd name="T32" fmla="*/ 95 w 556"/>
              <a:gd name="T33" fmla="*/ 83 h 740"/>
              <a:gd name="T34" fmla="*/ 275 w 556"/>
              <a:gd name="T35" fmla="*/ 0 h 740"/>
              <a:gd name="T36" fmla="*/ 510 w 556"/>
              <a:gd name="T37" fmla="*/ 157 h 740"/>
              <a:gd name="T38" fmla="*/ 556 w 556"/>
              <a:gd name="T39" fmla="*/ 36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740">
                <a:moveTo>
                  <a:pt x="416" y="311"/>
                </a:moveTo>
                <a:cubicBezTo>
                  <a:pt x="416" y="250"/>
                  <a:pt x="410" y="199"/>
                  <a:pt x="396" y="159"/>
                </a:cubicBezTo>
                <a:cubicBezTo>
                  <a:pt x="372" y="88"/>
                  <a:pt x="334" y="53"/>
                  <a:pt x="282" y="53"/>
                </a:cubicBezTo>
                <a:cubicBezTo>
                  <a:pt x="224" y="53"/>
                  <a:pt x="183" y="96"/>
                  <a:pt x="158" y="183"/>
                </a:cubicBezTo>
                <a:cubicBezTo>
                  <a:pt x="148" y="218"/>
                  <a:pt x="143" y="261"/>
                  <a:pt x="143" y="311"/>
                </a:cubicBezTo>
                <a:lnTo>
                  <a:pt x="416" y="311"/>
                </a:lnTo>
                <a:close/>
                <a:moveTo>
                  <a:pt x="556" y="365"/>
                </a:moveTo>
                <a:lnTo>
                  <a:pt x="141" y="365"/>
                </a:lnTo>
                <a:cubicBezTo>
                  <a:pt x="142" y="463"/>
                  <a:pt x="152" y="535"/>
                  <a:pt x="172" y="582"/>
                </a:cubicBezTo>
                <a:cubicBezTo>
                  <a:pt x="199" y="648"/>
                  <a:pt x="247" y="681"/>
                  <a:pt x="314" y="681"/>
                </a:cubicBezTo>
                <a:cubicBezTo>
                  <a:pt x="366" y="681"/>
                  <a:pt x="410" y="660"/>
                  <a:pt x="445" y="619"/>
                </a:cubicBezTo>
                <a:cubicBezTo>
                  <a:pt x="464" y="596"/>
                  <a:pt x="484" y="565"/>
                  <a:pt x="503" y="525"/>
                </a:cubicBezTo>
                <a:lnTo>
                  <a:pt x="548" y="549"/>
                </a:lnTo>
                <a:cubicBezTo>
                  <a:pt x="484" y="676"/>
                  <a:pt x="398" y="740"/>
                  <a:pt x="290" y="740"/>
                </a:cubicBezTo>
                <a:cubicBezTo>
                  <a:pt x="211" y="740"/>
                  <a:pt x="145" y="713"/>
                  <a:pt x="95" y="659"/>
                </a:cubicBezTo>
                <a:cubicBezTo>
                  <a:pt x="31" y="591"/>
                  <a:pt x="0" y="493"/>
                  <a:pt x="0" y="365"/>
                </a:cubicBezTo>
                <a:cubicBezTo>
                  <a:pt x="0" y="248"/>
                  <a:pt x="31" y="154"/>
                  <a:pt x="95" y="83"/>
                </a:cubicBezTo>
                <a:cubicBezTo>
                  <a:pt x="144" y="27"/>
                  <a:pt x="204" y="0"/>
                  <a:pt x="275" y="0"/>
                </a:cubicBezTo>
                <a:cubicBezTo>
                  <a:pt x="379" y="0"/>
                  <a:pt x="457" y="52"/>
                  <a:pt x="510" y="157"/>
                </a:cubicBezTo>
                <a:cubicBezTo>
                  <a:pt x="538" y="212"/>
                  <a:pt x="553" y="282"/>
                  <a:pt x="556" y="365"/>
                </a:cubicBez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21" name="Freeform 15"/>
          <p:cNvSpPr>
            <a:spLocks/>
          </p:cNvSpPr>
          <p:nvPr/>
        </p:nvSpPr>
        <p:spPr bwMode="auto">
          <a:xfrm>
            <a:off x="8324004" y="2432539"/>
            <a:ext cx="308760" cy="217914"/>
          </a:xfrm>
          <a:custGeom>
            <a:avLst/>
            <a:gdLst>
              <a:gd name="T0" fmla="*/ 826 w 1048"/>
              <a:gd name="T1" fmla="*/ 713 h 713"/>
              <a:gd name="T2" fmla="*/ 826 w 1048"/>
              <a:gd name="T3" fmla="*/ 286 h 713"/>
              <a:gd name="T4" fmla="*/ 807 w 1048"/>
              <a:gd name="T5" fmla="*/ 116 h 713"/>
              <a:gd name="T6" fmla="*/ 729 w 1048"/>
              <a:gd name="T7" fmla="*/ 65 h 713"/>
              <a:gd name="T8" fmla="*/ 626 w 1048"/>
              <a:gd name="T9" fmla="*/ 137 h 713"/>
              <a:gd name="T10" fmla="*/ 598 w 1048"/>
              <a:gd name="T11" fmla="*/ 223 h 713"/>
              <a:gd name="T12" fmla="*/ 592 w 1048"/>
              <a:gd name="T13" fmla="*/ 353 h 713"/>
              <a:gd name="T14" fmla="*/ 592 w 1048"/>
              <a:gd name="T15" fmla="*/ 543 h 713"/>
              <a:gd name="T16" fmla="*/ 611 w 1048"/>
              <a:gd name="T17" fmla="*/ 648 h 713"/>
              <a:gd name="T18" fmla="*/ 669 w 1048"/>
              <a:gd name="T19" fmla="*/ 666 h 713"/>
              <a:gd name="T20" fmla="*/ 691 w 1048"/>
              <a:gd name="T21" fmla="*/ 666 h 713"/>
              <a:gd name="T22" fmla="*/ 691 w 1048"/>
              <a:gd name="T23" fmla="*/ 713 h 713"/>
              <a:gd name="T24" fmla="*/ 464 w 1048"/>
              <a:gd name="T25" fmla="*/ 713 h 713"/>
              <a:gd name="T26" fmla="*/ 464 w 1048"/>
              <a:gd name="T27" fmla="*/ 310 h 713"/>
              <a:gd name="T28" fmla="*/ 460 w 1048"/>
              <a:gd name="T29" fmla="*/ 175 h 713"/>
              <a:gd name="T30" fmla="*/ 364 w 1048"/>
              <a:gd name="T31" fmla="*/ 65 h 713"/>
              <a:gd name="T32" fmla="*/ 263 w 1048"/>
              <a:gd name="T33" fmla="*/ 139 h 713"/>
              <a:gd name="T34" fmla="*/ 238 w 1048"/>
              <a:gd name="T35" fmla="*/ 213 h 713"/>
              <a:gd name="T36" fmla="*/ 230 w 1048"/>
              <a:gd name="T37" fmla="*/ 353 h 713"/>
              <a:gd name="T38" fmla="*/ 230 w 1048"/>
              <a:gd name="T39" fmla="*/ 543 h 713"/>
              <a:gd name="T40" fmla="*/ 247 w 1048"/>
              <a:gd name="T41" fmla="*/ 648 h 713"/>
              <a:gd name="T42" fmla="*/ 307 w 1048"/>
              <a:gd name="T43" fmla="*/ 666 h 713"/>
              <a:gd name="T44" fmla="*/ 329 w 1048"/>
              <a:gd name="T45" fmla="*/ 666 h 713"/>
              <a:gd name="T46" fmla="*/ 329 w 1048"/>
              <a:gd name="T47" fmla="*/ 713 h 713"/>
              <a:gd name="T48" fmla="*/ 0 w 1048"/>
              <a:gd name="T49" fmla="*/ 713 h 713"/>
              <a:gd name="T50" fmla="*/ 0 w 1048"/>
              <a:gd name="T51" fmla="*/ 666 h 713"/>
              <a:gd name="T52" fmla="*/ 25 w 1048"/>
              <a:gd name="T53" fmla="*/ 666 h 713"/>
              <a:gd name="T54" fmla="*/ 83 w 1048"/>
              <a:gd name="T55" fmla="*/ 648 h 713"/>
              <a:gd name="T56" fmla="*/ 102 w 1048"/>
              <a:gd name="T57" fmla="*/ 543 h 713"/>
              <a:gd name="T58" fmla="*/ 102 w 1048"/>
              <a:gd name="T59" fmla="*/ 183 h 713"/>
              <a:gd name="T60" fmla="*/ 83 w 1048"/>
              <a:gd name="T61" fmla="*/ 80 h 713"/>
              <a:gd name="T62" fmla="*/ 25 w 1048"/>
              <a:gd name="T63" fmla="*/ 62 h 713"/>
              <a:gd name="T64" fmla="*/ 8 w 1048"/>
              <a:gd name="T65" fmla="*/ 62 h 713"/>
              <a:gd name="T66" fmla="*/ 8 w 1048"/>
              <a:gd name="T67" fmla="*/ 15 h 713"/>
              <a:gd name="T68" fmla="*/ 220 w 1048"/>
              <a:gd name="T69" fmla="*/ 5 h 713"/>
              <a:gd name="T70" fmla="*/ 220 w 1048"/>
              <a:gd name="T71" fmla="*/ 128 h 713"/>
              <a:gd name="T72" fmla="*/ 262 w 1048"/>
              <a:gd name="T73" fmla="*/ 62 h 713"/>
              <a:gd name="T74" fmla="*/ 398 w 1048"/>
              <a:gd name="T75" fmla="*/ 0 h 713"/>
              <a:gd name="T76" fmla="*/ 575 w 1048"/>
              <a:gd name="T77" fmla="*/ 138 h 713"/>
              <a:gd name="T78" fmla="*/ 763 w 1048"/>
              <a:gd name="T79" fmla="*/ 0 h 713"/>
              <a:gd name="T80" fmla="*/ 916 w 1048"/>
              <a:gd name="T81" fmla="*/ 80 h 713"/>
              <a:gd name="T82" fmla="*/ 949 w 1048"/>
              <a:gd name="T83" fmla="*/ 175 h 713"/>
              <a:gd name="T84" fmla="*/ 954 w 1048"/>
              <a:gd name="T85" fmla="*/ 269 h 713"/>
              <a:gd name="T86" fmla="*/ 954 w 1048"/>
              <a:gd name="T87" fmla="*/ 543 h 713"/>
              <a:gd name="T88" fmla="*/ 973 w 1048"/>
              <a:gd name="T89" fmla="*/ 648 h 713"/>
              <a:gd name="T90" fmla="*/ 1031 w 1048"/>
              <a:gd name="T91" fmla="*/ 666 h 713"/>
              <a:gd name="T92" fmla="*/ 1048 w 1048"/>
              <a:gd name="T93" fmla="*/ 666 h 713"/>
              <a:gd name="T94" fmla="*/ 1048 w 1048"/>
              <a:gd name="T95" fmla="*/ 713 h 713"/>
              <a:gd name="T96" fmla="*/ 826 w 1048"/>
              <a:gd name="T9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8" h="713">
                <a:moveTo>
                  <a:pt x="826" y="713"/>
                </a:moveTo>
                <a:lnTo>
                  <a:pt x="826" y="286"/>
                </a:lnTo>
                <a:cubicBezTo>
                  <a:pt x="826" y="198"/>
                  <a:pt x="820" y="141"/>
                  <a:pt x="807" y="116"/>
                </a:cubicBezTo>
                <a:cubicBezTo>
                  <a:pt x="791" y="82"/>
                  <a:pt x="764" y="65"/>
                  <a:pt x="729" y="65"/>
                </a:cubicBezTo>
                <a:cubicBezTo>
                  <a:pt x="686" y="65"/>
                  <a:pt x="652" y="89"/>
                  <a:pt x="626" y="137"/>
                </a:cubicBezTo>
                <a:cubicBezTo>
                  <a:pt x="611" y="163"/>
                  <a:pt x="602" y="192"/>
                  <a:pt x="598" y="223"/>
                </a:cubicBezTo>
                <a:cubicBezTo>
                  <a:pt x="594" y="245"/>
                  <a:pt x="592" y="289"/>
                  <a:pt x="592" y="353"/>
                </a:cubicBezTo>
                <a:lnTo>
                  <a:pt x="592" y="543"/>
                </a:lnTo>
                <a:cubicBezTo>
                  <a:pt x="592" y="599"/>
                  <a:pt x="599" y="633"/>
                  <a:pt x="611" y="648"/>
                </a:cubicBezTo>
                <a:cubicBezTo>
                  <a:pt x="621" y="660"/>
                  <a:pt x="641" y="666"/>
                  <a:pt x="669" y="666"/>
                </a:cubicBezTo>
                <a:lnTo>
                  <a:pt x="691" y="666"/>
                </a:lnTo>
                <a:lnTo>
                  <a:pt x="691" y="713"/>
                </a:lnTo>
                <a:lnTo>
                  <a:pt x="464" y="713"/>
                </a:lnTo>
                <a:lnTo>
                  <a:pt x="464" y="310"/>
                </a:lnTo>
                <a:cubicBezTo>
                  <a:pt x="464" y="241"/>
                  <a:pt x="463" y="196"/>
                  <a:pt x="460" y="175"/>
                </a:cubicBezTo>
                <a:cubicBezTo>
                  <a:pt x="449" y="102"/>
                  <a:pt x="418" y="65"/>
                  <a:pt x="364" y="65"/>
                </a:cubicBezTo>
                <a:cubicBezTo>
                  <a:pt x="321" y="65"/>
                  <a:pt x="287" y="90"/>
                  <a:pt x="263" y="139"/>
                </a:cubicBezTo>
                <a:cubicBezTo>
                  <a:pt x="250" y="162"/>
                  <a:pt x="242" y="187"/>
                  <a:pt x="238" y="213"/>
                </a:cubicBezTo>
                <a:cubicBezTo>
                  <a:pt x="233" y="240"/>
                  <a:pt x="230" y="287"/>
                  <a:pt x="230" y="353"/>
                </a:cubicBezTo>
                <a:lnTo>
                  <a:pt x="230" y="543"/>
                </a:lnTo>
                <a:cubicBezTo>
                  <a:pt x="230" y="600"/>
                  <a:pt x="236" y="634"/>
                  <a:pt x="247" y="648"/>
                </a:cubicBezTo>
                <a:cubicBezTo>
                  <a:pt x="258" y="660"/>
                  <a:pt x="278" y="666"/>
                  <a:pt x="307" y="666"/>
                </a:cubicBezTo>
                <a:lnTo>
                  <a:pt x="329" y="666"/>
                </a:lnTo>
                <a:lnTo>
                  <a:pt x="329" y="713"/>
                </a:lnTo>
                <a:lnTo>
                  <a:pt x="0" y="713"/>
                </a:lnTo>
                <a:lnTo>
                  <a:pt x="0" y="666"/>
                </a:lnTo>
                <a:lnTo>
                  <a:pt x="25" y="666"/>
                </a:lnTo>
                <a:cubicBezTo>
                  <a:pt x="52" y="666"/>
                  <a:pt x="72" y="660"/>
                  <a:pt x="83" y="648"/>
                </a:cubicBezTo>
                <a:cubicBezTo>
                  <a:pt x="95" y="633"/>
                  <a:pt x="102" y="599"/>
                  <a:pt x="102" y="543"/>
                </a:cubicBezTo>
                <a:lnTo>
                  <a:pt x="102" y="183"/>
                </a:lnTo>
                <a:cubicBezTo>
                  <a:pt x="102" y="129"/>
                  <a:pt x="95" y="95"/>
                  <a:pt x="83" y="80"/>
                </a:cubicBezTo>
                <a:cubicBezTo>
                  <a:pt x="72" y="68"/>
                  <a:pt x="52" y="62"/>
                  <a:pt x="25" y="62"/>
                </a:cubicBezTo>
                <a:lnTo>
                  <a:pt x="8" y="62"/>
                </a:lnTo>
                <a:lnTo>
                  <a:pt x="8" y="15"/>
                </a:lnTo>
                <a:lnTo>
                  <a:pt x="220" y="5"/>
                </a:lnTo>
                <a:lnTo>
                  <a:pt x="220" y="128"/>
                </a:lnTo>
                <a:cubicBezTo>
                  <a:pt x="230" y="103"/>
                  <a:pt x="244" y="81"/>
                  <a:pt x="262" y="62"/>
                </a:cubicBezTo>
                <a:cubicBezTo>
                  <a:pt x="300" y="21"/>
                  <a:pt x="345" y="0"/>
                  <a:pt x="398" y="0"/>
                </a:cubicBezTo>
                <a:cubicBezTo>
                  <a:pt x="480" y="0"/>
                  <a:pt x="539" y="46"/>
                  <a:pt x="575" y="138"/>
                </a:cubicBezTo>
                <a:cubicBezTo>
                  <a:pt x="620" y="46"/>
                  <a:pt x="682" y="0"/>
                  <a:pt x="763" y="0"/>
                </a:cubicBezTo>
                <a:cubicBezTo>
                  <a:pt x="831" y="0"/>
                  <a:pt x="882" y="27"/>
                  <a:pt x="916" y="80"/>
                </a:cubicBezTo>
                <a:cubicBezTo>
                  <a:pt x="934" y="108"/>
                  <a:pt x="945" y="139"/>
                  <a:pt x="949" y="175"/>
                </a:cubicBezTo>
                <a:cubicBezTo>
                  <a:pt x="952" y="203"/>
                  <a:pt x="954" y="235"/>
                  <a:pt x="954" y="269"/>
                </a:cubicBezTo>
                <a:lnTo>
                  <a:pt x="954" y="543"/>
                </a:lnTo>
                <a:cubicBezTo>
                  <a:pt x="954" y="599"/>
                  <a:pt x="960" y="633"/>
                  <a:pt x="973" y="648"/>
                </a:cubicBezTo>
                <a:cubicBezTo>
                  <a:pt x="983" y="660"/>
                  <a:pt x="1002" y="666"/>
                  <a:pt x="1031" y="666"/>
                </a:cubicBezTo>
                <a:lnTo>
                  <a:pt x="1048" y="666"/>
                </a:lnTo>
                <a:lnTo>
                  <a:pt x="1048" y="713"/>
                </a:lnTo>
                <a:lnTo>
                  <a:pt x="826" y="713"/>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22" name="Freeform 16"/>
          <p:cNvSpPr>
            <a:spLocks/>
          </p:cNvSpPr>
          <p:nvPr/>
        </p:nvSpPr>
        <p:spPr bwMode="auto">
          <a:xfrm>
            <a:off x="8653122" y="2432540"/>
            <a:ext cx="142504" cy="221428"/>
          </a:xfrm>
          <a:custGeom>
            <a:avLst/>
            <a:gdLst>
              <a:gd name="T0" fmla="*/ 446 w 487"/>
              <a:gd name="T1" fmla="*/ 15 h 729"/>
              <a:gd name="T2" fmla="*/ 446 w 487"/>
              <a:gd name="T3" fmla="*/ 236 h 729"/>
              <a:gd name="T4" fmla="*/ 400 w 487"/>
              <a:gd name="T5" fmla="*/ 236 h 729"/>
              <a:gd name="T6" fmla="*/ 223 w 487"/>
              <a:gd name="T7" fmla="*/ 44 h 729"/>
              <a:gd name="T8" fmla="*/ 142 w 487"/>
              <a:gd name="T9" fmla="*/ 74 h 729"/>
              <a:gd name="T10" fmla="*/ 109 w 487"/>
              <a:gd name="T11" fmla="*/ 151 h 729"/>
              <a:gd name="T12" fmla="*/ 154 w 487"/>
              <a:gd name="T13" fmla="*/ 233 h 729"/>
              <a:gd name="T14" fmla="*/ 235 w 487"/>
              <a:gd name="T15" fmla="*/ 266 h 729"/>
              <a:gd name="T16" fmla="*/ 404 w 487"/>
              <a:gd name="T17" fmla="*/ 339 h 729"/>
              <a:gd name="T18" fmla="*/ 487 w 487"/>
              <a:gd name="T19" fmla="*/ 504 h 729"/>
              <a:gd name="T20" fmla="*/ 415 w 487"/>
              <a:gd name="T21" fmla="*/ 674 h 729"/>
              <a:gd name="T22" fmla="*/ 260 w 487"/>
              <a:gd name="T23" fmla="*/ 729 h 729"/>
              <a:gd name="T24" fmla="*/ 159 w 487"/>
              <a:gd name="T25" fmla="*/ 709 h 729"/>
              <a:gd name="T26" fmla="*/ 90 w 487"/>
              <a:gd name="T27" fmla="*/ 672 h 729"/>
              <a:gd name="T28" fmla="*/ 71 w 487"/>
              <a:gd name="T29" fmla="*/ 666 h 729"/>
              <a:gd name="T30" fmla="*/ 43 w 487"/>
              <a:gd name="T31" fmla="*/ 713 h 729"/>
              <a:gd name="T32" fmla="*/ 0 w 487"/>
              <a:gd name="T33" fmla="*/ 713 h 729"/>
              <a:gd name="T34" fmla="*/ 0 w 487"/>
              <a:gd name="T35" fmla="*/ 456 h 729"/>
              <a:gd name="T36" fmla="*/ 43 w 487"/>
              <a:gd name="T37" fmla="*/ 456 h 729"/>
              <a:gd name="T38" fmla="*/ 100 w 487"/>
              <a:gd name="T39" fmla="*/ 594 h 729"/>
              <a:gd name="T40" fmla="*/ 167 w 487"/>
              <a:gd name="T41" fmla="*/ 655 h 729"/>
              <a:gd name="T42" fmla="*/ 258 w 487"/>
              <a:gd name="T43" fmla="*/ 680 h 729"/>
              <a:gd name="T44" fmla="*/ 349 w 487"/>
              <a:gd name="T45" fmla="*/ 641 h 729"/>
              <a:gd name="T46" fmla="*/ 381 w 487"/>
              <a:gd name="T47" fmla="*/ 556 h 729"/>
              <a:gd name="T48" fmla="*/ 319 w 487"/>
              <a:gd name="T49" fmla="*/ 448 h 729"/>
              <a:gd name="T50" fmla="*/ 185 w 487"/>
              <a:gd name="T51" fmla="*/ 394 h 729"/>
              <a:gd name="T52" fmla="*/ 74 w 487"/>
              <a:gd name="T53" fmla="*/ 339 h 729"/>
              <a:gd name="T54" fmla="*/ 8 w 487"/>
              <a:gd name="T55" fmla="*/ 191 h 729"/>
              <a:gd name="T56" fmla="*/ 70 w 487"/>
              <a:gd name="T57" fmla="*/ 49 h 729"/>
              <a:gd name="T58" fmla="*/ 212 w 487"/>
              <a:gd name="T59" fmla="*/ 0 h 729"/>
              <a:gd name="T60" fmla="*/ 356 w 487"/>
              <a:gd name="T61" fmla="*/ 41 h 729"/>
              <a:gd name="T62" fmla="*/ 378 w 487"/>
              <a:gd name="T63" fmla="*/ 49 h 729"/>
              <a:gd name="T64" fmla="*/ 400 w 487"/>
              <a:gd name="T65" fmla="*/ 15 h 729"/>
              <a:gd name="T66" fmla="*/ 446 w 487"/>
              <a:gd name="T67" fmla="*/ 1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 h="729">
                <a:moveTo>
                  <a:pt x="446" y="15"/>
                </a:moveTo>
                <a:lnTo>
                  <a:pt x="446" y="236"/>
                </a:lnTo>
                <a:lnTo>
                  <a:pt x="400" y="236"/>
                </a:lnTo>
                <a:cubicBezTo>
                  <a:pt x="376" y="108"/>
                  <a:pt x="317" y="44"/>
                  <a:pt x="223" y="44"/>
                </a:cubicBezTo>
                <a:cubicBezTo>
                  <a:pt x="190" y="44"/>
                  <a:pt x="163" y="54"/>
                  <a:pt x="142" y="74"/>
                </a:cubicBezTo>
                <a:cubicBezTo>
                  <a:pt x="120" y="95"/>
                  <a:pt x="109" y="120"/>
                  <a:pt x="109" y="151"/>
                </a:cubicBezTo>
                <a:cubicBezTo>
                  <a:pt x="109" y="185"/>
                  <a:pt x="124" y="213"/>
                  <a:pt x="154" y="233"/>
                </a:cubicBezTo>
                <a:cubicBezTo>
                  <a:pt x="169" y="243"/>
                  <a:pt x="196" y="254"/>
                  <a:pt x="235" y="266"/>
                </a:cubicBezTo>
                <a:cubicBezTo>
                  <a:pt x="320" y="293"/>
                  <a:pt x="376" y="318"/>
                  <a:pt x="404" y="339"/>
                </a:cubicBezTo>
                <a:cubicBezTo>
                  <a:pt x="459" y="381"/>
                  <a:pt x="487" y="436"/>
                  <a:pt x="487" y="504"/>
                </a:cubicBezTo>
                <a:cubicBezTo>
                  <a:pt x="487" y="573"/>
                  <a:pt x="463" y="630"/>
                  <a:pt x="415" y="674"/>
                </a:cubicBezTo>
                <a:cubicBezTo>
                  <a:pt x="375" y="710"/>
                  <a:pt x="323" y="729"/>
                  <a:pt x="260" y="729"/>
                </a:cubicBezTo>
                <a:cubicBezTo>
                  <a:pt x="223" y="729"/>
                  <a:pt x="189" y="722"/>
                  <a:pt x="159" y="709"/>
                </a:cubicBezTo>
                <a:cubicBezTo>
                  <a:pt x="146" y="704"/>
                  <a:pt x="124" y="692"/>
                  <a:pt x="90" y="672"/>
                </a:cubicBezTo>
                <a:cubicBezTo>
                  <a:pt x="83" y="668"/>
                  <a:pt x="76" y="666"/>
                  <a:pt x="71" y="666"/>
                </a:cubicBezTo>
                <a:cubicBezTo>
                  <a:pt x="61" y="666"/>
                  <a:pt x="52" y="681"/>
                  <a:pt x="43" y="713"/>
                </a:cubicBezTo>
                <a:lnTo>
                  <a:pt x="0" y="713"/>
                </a:lnTo>
                <a:lnTo>
                  <a:pt x="0" y="456"/>
                </a:lnTo>
                <a:lnTo>
                  <a:pt x="43" y="456"/>
                </a:lnTo>
                <a:cubicBezTo>
                  <a:pt x="61" y="519"/>
                  <a:pt x="79" y="565"/>
                  <a:pt x="100" y="594"/>
                </a:cubicBezTo>
                <a:cubicBezTo>
                  <a:pt x="117" y="620"/>
                  <a:pt x="140" y="640"/>
                  <a:pt x="167" y="655"/>
                </a:cubicBezTo>
                <a:cubicBezTo>
                  <a:pt x="196" y="671"/>
                  <a:pt x="227" y="680"/>
                  <a:pt x="258" y="680"/>
                </a:cubicBezTo>
                <a:cubicBezTo>
                  <a:pt x="297" y="680"/>
                  <a:pt x="327" y="667"/>
                  <a:pt x="349" y="641"/>
                </a:cubicBezTo>
                <a:cubicBezTo>
                  <a:pt x="371" y="616"/>
                  <a:pt x="381" y="588"/>
                  <a:pt x="381" y="556"/>
                </a:cubicBezTo>
                <a:cubicBezTo>
                  <a:pt x="381" y="509"/>
                  <a:pt x="360" y="474"/>
                  <a:pt x="319" y="448"/>
                </a:cubicBezTo>
                <a:cubicBezTo>
                  <a:pt x="297" y="435"/>
                  <a:pt x="252" y="417"/>
                  <a:pt x="185" y="394"/>
                </a:cubicBezTo>
                <a:cubicBezTo>
                  <a:pt x="140" y="380"/>
                  <a:pt x="103" y="361"/>
                  <a:pt x="74" y="339"/>
                </a:cubicBezTo>
                <a:cubicBezTo>
                  <a:pt x="30" y="304"/>
                  <a:pt x="8" y="255"/>
                  <a:pt x="8" y="191"/>
                </a:cubicBezTo>
                <a:cubicBezTo>
                  <a:pt x="8" y="133"/>
                  <a:pt x="28" y="85"/>
                  <a:pt x="70" y="49"/>
                </a:cubicBezTo>
                <a:cubicBezTo>
                  <a:pt x="108" y="16"/>
                  <a:pt x="155" y="0"/>
                  <a:pt x="212" y="0"/>
                </a:cubicBezTo>
                <a:cubicBezTo>
                  <a:pt x="262" y="0"/>
                  <a:pt x="310" y="14"/>
                  <a:pt x="356" y="41"/>
                </a:cubicBezTo>
                <a:cubicBezTo>
                  <a:pt x="365" y="46"/>
                  <a:pt x="373" y="49"/>
                  <a:pt x="378" y="49"/>
                </a:cubicBezTo>
                <a:cubicBezTo>
                  <a:pt x="388" y="49"/>
                  <a:pt x="396" y="38"/>
                  <a:pt x="400" y="15"/>
                </a:cubicBezTo>
                <a:lnTo>
                  <a:pt x="446" y="15"/>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sp>
        <p:nvSpPr>
          <p:cNvPr id="23" name="Rectangle 17"/>
          <p:cNvSpPr>
            <a:spLocks noChangeArrowheads="1"/>
          </p:cNvSpPr>
          <p:nvPr/>
        </p:nvSpPr>
        <p:spPr bwMode="auto">
          <a:xfrm>
            <a:off x="8843129" y="2478231"/>
            <a:ext cx="62770" cy="63266"/>
          </a:xfrm>
          <a:prstGeom prst="rect">
            <a:avLst/>
          </a:prstGeom>
          <a:solidFill>
            <a:srgbClr val="E20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755933"/>
            <a:endParaRPr lang="de-DE" sz="1200" dirty="0">
              <a:solidFill>
                <a:srgbClr val="646464"/>
              </a:solidFill>
              <a:latin typeface="Arial"/>
              <a:ea typeface="微软雅黑" panose="020B0503020204020204" pitchFamily="34" charset="-122"/>
            </a:endParaRPr>
          </a:p>
        </p:txBody>
      </p:sp>
      <p:pic>
        <p:nvPicPr>
          <p:cNvPr id="24" name="Picture 2" descr="Logo"/>
          <p:cNvPicPr>
            <a:picLocks noChangeAspect="1" noChangeArrowheads="1"/>
          </p:cNvPicPr>
          <p:nvPr/>
        </p:nvPicPr>
        <p:blipFill>
          <a:blip r:embed="rId4" cstate="print"/>
          <a:srcRect/>
          <a:stretch>
            <a:fillRect/>
          </a:stretch>
        </p:blipFill>
        <p:spPr bwMode="auto">
          <a:xfrm>
            <a:off x="4268015" y="2059123"/>
            <a:ext cx="749452" cy="776262"/>
          </a:xfrm>
          <a:prstGeom prst="rect">
            <a:avLst/>
          </a:prstGeom>
          <a:noFill/>
        </p:spPr>
      </p:pic>
      <p:sp>
        <p:nvSpPr>
          <p:cNvPr id="25" name="Rechteck 27"/>
          <p:cNvSpPr>
            <a:spLocks noChangeArrowheads="1"/>
          </p:cNvSpPr>
          <p:nvPr/>
        </p:nvSpPr>
        <p:spPr bwMode="auto">
          <a:xfrm>
            <a:off x="5593531" y="2235973"/>
            <a:ext cx="716471" cy="552253"/>
          </a:xfrm>
          <a:prstGeom prst="rect">
            <a:avLst/>
          </a:prstGeom>
          <a:noFill/>
          <a:ln w="9525">
            <a:noFill/>
            <a:miter lim="800000"/>
            <a:headEnd/>
            <a:tailEnd/>
          </a:ln>
        </p:spPr>
        <p:txBody>
          <a:bodyPr wrap="square" lIns="81000" tIns="54000" rIns="81000" bIns="54000" anchor="ctr" anchorCtr="0">
            <a:spAutoFit/>
          </a:bodyPr>
          <a:lstStyle/>
          <a:p>
            <a:pPr algn="ctr" defTabSz="342900" eaLnBrk="0" hangingPunct="0">
              <a:lnSpc>
                <a:spcPct val="90000"/>
              </a:lnSpc>
              <a:buClr>
                <a:srgbClr val="E20074"/>
              </a:buClr>
              <a:buSzPct val="75000"/>
              <a:tabLst>
                <a:tab pos="342900" algn="l"/>
              </a:tabLst>
            </a:pPr>
            <a:r>
              <a:rPr lang="en-US" sz="3200" b="1" spc="-15" dirty="0">
                <a:solidFill>
                  <a:srgbClr val="FFFFFF"/>
                </a:solidFill>
                <a:effectLst>
                  <a:glow rad="25400">
                    <a:schemeClr val="accent5">
                      <a:lumMod val="20000"/>
                      <a:lumOff val="80000"/>
                      <a:alpha val="39000"/>
                    </a:schemeClr>
                  </a:glow>
                </a:effectLst>
                <a:latin typeface="Arial"/>
                <a:ea typeface="微软雅黑" panose="020B0503020204020204" pitchFamily="34" charset="-122"/>
              </a:rPr>
              <a:t>+</a:t>
            </a:r>
            <a:endParaRPr lang="de-DE" sz="3200" b="1" spc="-15" dirty="0">
              <a:solidFill>
                <a:srgbClr val="FFFFFF"/>
              </a:solidFill>
              <a:effectLst>
                <a:glow rad="25400">
                  <a:schemeClr val="accent5">
                    <a:lumMod val="20000"/>
                    <a:lumOff val="80000"/>
                    <a:alpha val="39000"/>
                  </a:schemeClr>
                </a:glow>
              </a:effectLst>
              <a:latin typeface="Arial"/>
              <a:ea typeface="微软雅黑" panose="020B0503020204020204" pitchFamily="34" charset="-122"/>
            </a:endParaRPr>
          </a:p>
        </p:txBody>
      </p:sp>
    </p:spTree>
    <p:extLst>
      <p:ext uri="{BB962C8B-B14F-4D97-AF65-F5344CB8AC3E}">
        <p14:creationId xmlns:p14="http://schemas.microsoft.com/office/powerpoint/2010/main" val="440437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9500081" y="1916959"/>
            <a:ext cx="1447168" cy="2880987"/>
          </a:xfrm>
          <a:prstGeom prst="roundRect">
            <a:avLst>
              <a:gd name="adj" fmla="val 5780"/>
            </a:avLst>
          </a:prstGeom>
          <a:solidFill>
            <a:srgbClr val="1EB3EB"/>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endParaRPr lang="zh-CN" altLang="en-US" sz="1600" dirty="0">
              <a:solidFill>
                <a:prstClr val="white"/>
              </a:solidFill>
              <a:latin typeface="Arial"/>
              <a:ea typeface="微软雅黑" pitchFamily="34" charset="-122"/>
            </a:endParaRPr>
          </a:p>
        </p:txBody>
      </p:sp>
      <p:sp>
        <p:nvSpPr>
          <p:cNvPr id="5" name="圆角矩形 4"/>
          <p:cNvSpPr/>
          <p:nvPr/>
        </p:nvSpPr>
        <p:spPr>
          <a:xfrm>
            <a:off x="703395" y="3208180"/>
            <a:ext cx="6821876" cy="1589764"/>
          </a:xfrm>
          <a:prstGeom prst="roundRect">
            <a:avLst>
              <a:gd name="adj" fmla="val 5780"/>
            </a:avLst>
          </a:prstGeom>
          <a:solidFill>
            <a:srgbClr val="1EB3EB"/>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endParaRPr lang="zh-CN" altLang="en-US" sz="1600" dirty="0">
              <a:solidFill>
                <a:prstClr val="white"/>
              </a:solidFill>
              <a:latin typeface="Arial"/>
              <a:ea typeface="微软雅黑" pitchFamily="34" charset="-122"/>
            </a:endParaRPr>
          </a:p>
        </p:txBody>
      </p:sp>
      <p:sp>
        <p:nvSpPr>
          <p:cNvPr id="6" name="圆角矩形 5"/>
          <p:cNvSpPr/>
          <p:nvPr/>
        </p:nvSpPr>
        <p:spPr>
          <a:xfrm>
            <a:off x="703397" y="1916959"/>
            <a:ext cx="8419227" cy="781844"/>
          </a:xfrm>
          <a:prstGeom prst="roundRect">
            <a:avLst>
              <a:gd name="adj" fmla="val 5780"/>
            </a:avLst>
          </a:prstGeom>
          <a:solidFill>
            <a:srgbClr val="1EB3EB"/>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endParaRPr lang="zh-CN" altLang="en-US" sz="1600" dirty="0">
              <a:solidFill>
                <a:prstClr val="white"/>
              </a:solidFill>
              <a:latin typeface="Arial"/>
              <a:ea typeface="微软雅黑" pitchFamily="34" charset="-122"/>
            </a:endParaRPr>
          </a:p>
        </p:txBody>
      </p:sp>
      <p:sp>
        <p:nvSpPr>
          <p:cNvPr id="7" name="圆角矩形 6"/>
          <p:cNvSpPr/>
          <p:nvPr/>
        </p:nvSpPr>
        <p:spPr>
          <a:xfrm>
            <a:off x="1661141" y="3501500"/>
            <a:ext cx="1622691"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smtClean="0">
                <a:solidFill>
                  <a:prstClr val="black"/>
                </a:solidFill>
                <a:latin typeface="Arial"/>
                <a:ea typeface="微软雅黑" pitchFamily="34" charset="-122"/>
              </a:rPr>
              <a:t>HIVE</a:t>
            </a:r>
            <a:endParaRPr lang="zh-CN" altLang="en-US" sz="1600" dirty="0">
              <a:solidFill>
                <a:prstClr val="black"/>
              </a:solidFill>
              <a:latin typeface="Arial"/>
              <a:ea typeface="微软雅黑" pitchFamily="34" charset="-122"/>
            </a:endParaRPr>
          </a:p>
        </p:txBody>
      </p:sp>
      <p:sp>
        <p:nvSpPr>
          <p:cNvPr id="8" name="圆角矩形 7"/>
          <p:cNvSpPr/>
          <p:nvPr/>
        </p:nvSpPr>
        <p:spPr>
          <a:xfrm>
            <a:off x="1661141" y="4269806"/>
            <a:ext cx="5624046"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HDFS/</a:t>
            </a:r>
            <a:r>
              <a:rPr lang="en-US" altLang="zh-CN" sz="1600" dirty="0" err="1">
                <a:solidFill>
                  <a:prstClr val="black"/>
                </a:solidFill>
                <a:latin typeface="Arial"/>
                <a:ea typeface="微软雅黑" pitchFamily="34" charset="-122"/>
              </a:rPr>
              <a:t>HBase</a:t>
            </a:r>
            <a:endParaRPr lang="zh-CN" altLang="en-US" sz="1600" dirty="0">
              <a:solidFill>
                <a:prstClr val="black"/>
              </a:solidFill>
              <a:latin typeface="Arial"/>
              <a:ea typeface="微软雅黑" pitchFamily="34" charset="-122"/>
            </a:endParaRPr>
          </a:p>
        </p:txBody>
      </p:sp>
      <p:sp>
        <p:nvSpPr>
          <p:cNvPr id="9" name="圆角矩形 8"/>
          <p:cNvSpPr/>
          <p:nvPr/>
        </p:nvSpPr>
        <p:spPr>
          <a:xfrm>
            <a:off x="3278072" y="3501500"/>
            <a:ext cx="1009613"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M/R</a:t>
            </a:r>
            <a:endParaRPr lang="zh-CN" altLang="en-US" sz="1600" dirty="0">
              <a:solidFill>
                <a:prstClr val="black"/>
              </a:solidFill>
              <a:latin typeface="Arial"/>
              <a:ea typeface="微软雅黑" pitchFamily="34" charset="-122"/>
            </a:endParaRPr>
          </a:p>
        </p:txBody>
      </p:sp>
      <p:sp>
        <p:nvSpPr>
          <p:cNvPr id="10" name="圆角矩形 9"/>
          <p:cNvSpPr/>
          <p:nvPr/>
        </p:nvSpPr>
        <p:spPr>
          <a:xfrm>
            <a:off x="4281926" y="3501500"/>
            <a:ext cx="1238171"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Spark</a:t>
            </a:r>
            <a:endParaRPr lang="zh-CN" altLang="en-US" sz="1600" dirty="0">
              <a:solidFill>
                <a:prstClr val="black"/>
              </a:solidFill>
              <a:latin typeface="Arial"/>
              <a:ea typeface="微软雅黑" pitchFamily="34" charset="-122"/>
            </a:endParaRPr>
          </a:p>
        </p:txBody>
      </p:sp>
      <p:sp>
        <p:nvSpPr>
          <p:cNvPr id="11" name="圆角矩形 10"/>
          <p:cNvSpPr/>
          <p:nvPr/>
        </p:nvSpPr>
        <p:spPr>
          <a:xfrm>
            <a:off x="2357435" y="2003717"/>
            <a:ext cx="1147265" cy="61935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Porter</a:t>
            </a:r>
            <a:endParaRPr lang="zh-CN" altLang="en-US" sz="1600" dirty="0">
              <a:solidFill>
                <a:prstClr val="black"/>
              </a:solidFill>
              <a:latin typeface="Arial"/>
              <a:ea typeface="微软雅黑" pitchFamily="34" charset="-122"/>
            </a:endParaRPr>
          </a:p>
        </p:txBody>
      </p:sp>
      <p:sp>
        <p:nvSpPr>
          <p:cNvPr id="12" name="圆角矩形 11"/>
          <p:cNvSpPr/>
          <p:nvPr/>
        </p:nvSpPr>
        <p:spPr>
          <a:xfrm>
            <a:off x="4536284" y="2027504"/>
            <a:ext cx="1225189" cy="57887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Miner</a:t>
            </a:r>
            <a:endParaRPr lang="zh-CN" altLang="en-US" sz="1600" dirty="0">
              <a:solidFill>
                <a:prstClr val="black"/>
              </a:solidFill>
              <a:latin typeface="Arial"/>
              <a:ea typeface="微软雅黑" pitchFamily="34" charset="-122"/>
            </a:endParaRPr>
          </a:p>
        </p:txBody>
      </p:sp>
      <p:sp>
        <p:nvSpPr>
          <p:cNvPr id="13" name="TextBox 12"/>
          <p:cNvSpPr txBox="1"/>
          <p:nvPr/>
        </p:nvSpPr>
        <p:spPr>
          <a:xfrm>
            <a:off x="527681" y="2100032"/>
            <a:ext cx="1354488" cy="392874"/>
          </a:xfrm>
          <a:prstGeom prst="rect">
            <a:avLst/>
          </a:prstGeom>
          <a:noFill/>
        </p:spPr>
        <p:txBody>
          <a:bodyPr wrap="square" lIns="145181" tIns="72589" rIns="145181" bIns="72589" rtlCol="0">
            <a:spAutoFit/>
          </a:bodyPr>
          <a:lstStyle/>
          <a:p>
            <a:pPr algn="ctr" defTabSz="1079525">
              <a:defRPr/>
            </a:pPr>
            <a:r>
              <a:rPr lang="en-US" altLang="zh-CN" sz="1600" kern="0" dirty="0" err="1">
                <a:solidFill>
                  <a:srgbClr val="000000"/>
                </a:solidFill>
                <a:latin typeface="Arial"/>
                <a:ea typeface="微软雅黑" pitchFamily="34" charset="-122"/>
              </a:rPr>
              <a:t>DataFarm</a:t>
            </a:r>
            <a:endParaRPr lang="zh-CN" altLang="en-US" sz="1600" kern="0" dirty="0">
              <a:solidFill>
                <a:srgbClr val="000000"/>
              </a:solidFill>
              <a:latin typeface="Arial"/>
              <a:ea typeface="微软雅黑" pitchFamily="34" charset="-122"/>
            </a:endParaRPr>
          </a:p>
        </p:txBody>
      </p:sp>
      <p:sp>
        <p:nvSpPr>
          <p:cNvPr id="14" name="TextBox 13"/>
          <p:cNvSpPr txBox="1"/>
          <p:nvPr/>
        </p:nvSpPr>
        <p:spPr>
          <a:xfrm>
            <a:off x="623338" y="3856018"/>
            <a:ext cx="1117859" cy="392874"/>
          </a:xfrm>
          <a:prstGeom prst="rect">
            <a:avLst/>
          </a:prstGeom>
          <a:noFill/>
        </p:spPr>
        <p:txBody>
          <a:bodyPr wrap="square" lIns="145181" tIns="72589" rIns="145181" bIns="72589" rtlCol="0">
            <a:spAutoFit/>
          </a:bodyPr>
          <a:lstStyle/>
          <a:p>
            <a:pPr algn="ctr" defTabSz="1079525">
              <a:defRPr/>
            </a:pPr>
            <a:r>
              <a:rPr lang="en-US" altLang="zh-CN" sz="1600" kern="0" dirty="0" err="1">
                <a:solidFill>
                  <a:srgbClr val="000000"/>
                </a:solidFill>
                <a:latin typeface="Arial"/>
                <a:ea typeface="微软雅黑" pitchFamily="34" charset="-122"/>
              </a:rPr>
              <a:t>Hadoop</a:t>
            </a:r>
            <a:endParaRPr lang="zh-CN" altLang="en-US" sz="1600" kern="0" dirty="0">
              <a:solidFill>
                <a:srgbClr val="000000"/>
              </a:solidFill>
              <a:latin typeface="Arial"/>
              <a:ea typeface="微软雅黑" pitchFamily="34" charset="-122"/>
            </a:endParaRPr>
          </a:p>
        </p:txBody>
      </p:sp>
      <p:sp>
        <p:nvSpPr>
          <p:cNvPr id="15" name="圆角矩形 14"/>
          <p:cNvSpPr/>
          <p:nvPr/>
        </p:nvSpPr>
        <p:spPr>
          <a:xfrm>
            <a:off x="5514337" y="3501500"/>
            <a:ext cx="1008345"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Storm</a:t>
            </a:r>
            <a:endParaRPr lang="zh-CN" altLang="en-US" sz="1600" dirty="0">
              <a:solidFill>
                <a:prstClr val="black"/>
              </a:solidFill>
              <a:latin typeface="Arial"/>
              <a:ea typeface="微软雅黑" pitchFamily="34" charset="-122"/>
            </a:endParaRPr>
          </a:p>
        </p:txBody>
      </p:sp>
      <p:sp>
        <p:nvSpPr>
          <p:cNvPr id="16" name="圆角矩形 15"/>
          <p:cNvSpPr/>
          <p:nvPr/>
        </p:nvSpPr>
        <p:spPr>
          <a:xfrm>
            <a:off x="6516925" y="3501500"/>
            <a:ext cx="773431"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err="1">
                <a:solidFill>
                  <a:prstClr val="black"/>
                </a:solidFill>
                <a:latin typeface="Arial"/>
                <a:ea typeface="微软雅黑" pitchFamily="34" charset="-122"/>
              </a:rPr>
              <a:t>Solr</a:t>
            </a:r>
            <a:endParaRPr lang="zh-CN" altLang="en-US" sz="1600" dirty="0">
              <a:solidFill>
                <a:prstClr val="black"/>
              </a:solidFill>
              <a:latin typeface="Arial"/>
              <a:ea typeface="微软雅黑" pitchFamily="34" charset="-122"/>
            </a:endParaRPr>
          </a:p>
        </p:txBody>
      </p:sp>
      <p:sp>
        <p:nvSpPr>
          <p:cNvPr id="17" name="圆角矩形 16"/>
          <p:cNvSpPr/>
          <p:nvPr/>
        </p:nvSpPr>
        <p:spPr>
          <a:xfrm>
            <a:off x="9682083" y="2561698"/>
            <a:ext cx="1073100" cy="432100"/>
          </a:xfrm>
          <a:prstGeom prst="roundRect">
            <a:avLst>
              <a:gd name="adj" fmla="val 1679"/>
            </a:avLst>
          </a:prstGeom>
          <a:solidFill>
            <a:srgbClr val="92D050"/>
          </a:solidFill>
          <a:ln>
            <a:solidFill>
              <a:schemeClr val="tx1"/>
            </a:solidFill>
          </a:ln>
          <a:effectLst/>
        </p:spPr>
        <p:txBody>
          <a:bodyPr wrap="square" lIns="0" tIns="0" rIns="0" bIns="0" rtlCol="0" anchor="ctr">
            <a:noAutofit/>
          </a:bodyPr>
          <a:lstStyle/>
          <a:p>
            <a:pPr algn="ctr" defTabSz="1451710" eaLnBrk="0" hangingPunct="0">
              <a:buClr>
                <a:srgbClr val="FABE00"/>
              </a:buClr>
            </a:pPr>
            <a:r>
              <a:rPr lang="en-US" altLang="zh-CN" sz="1467" dirty="0">
                <a:solidFill>
                  <a:prstClr val="black"/>
                </a:solidFill>
                <a:latin typeface="Arial"/>
                <a:ea typeface="微软雅黑" pitchFamily="34" charset="-122"/>
                <a:cs typeface="Arial" pitchFamily="34" charset="0"/>
              </a:rPr>
              <a:t>System mgmt</a:t>
            </a:r>
            <a:endParaRPr lang="zh-CN" altLang="en-US" sz="1467" dirty="0">
              <a:solidFill>
                <a:prstClr val="black"/>
              </a:solidFill>
              <a:latin typeface="Arial"/>
              <a:ea typeface="微软雅黑" pitchFamily="34" charset="-122"/>
              <a:cs typeface="Arial" pitchFamily="34" charset="0"/>
            </a:endParaRPr>
          </a:p>
        </p:txBody>
      </p:sp>
      <p:sp>
        <p:nvSpPr>
          <p:cNvPr id="18" name="圆角矩形 17"/>
          <p:cNvSpPr/>
          <p:nvPr/>
        </p:nvSpPr>
        <p:spPr>
          <a:xfrm>
            <a:off x="6766577" y="2035237"/>
            <a:ext cx="1020468" cy="56262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Farmer</a:t>
            </a:r>
            <a:endParaRPr lang="zh-CN" altLang="en-US" sz="1600" dirty="0">
              <a:solidFill>
                <a:prstClr val="black"/>
              </a:solidFill>
              <a:latin typeface="Arial"/>
              <a:ea typeface="微软雅黑" pitchFamily="34" charset="-122"/>
            </a:endParaRPr>
          </a:p>
        </p:txBody>
      </p:sp>
      <p:sp>
        <p:nvSpPr>
          <p:cNvPr id="20" name="圆角矩形 19"/>
          <p:cNvSpPr/>
          <p:nvPr/>
        </p:nvSpPr>
        <p:spPr>
          <a:xfrm>
            <a:off x="9675936" y="3224203"/>
            <a:ext cx="1079246" cy="432100"/>
          </a:xfrm>
          <a:prstGeom prst="roundRect">
            <a:avLst>
              <a:gd name="adj" fmla="val 1679"/>
            </a:avLst>
          </a:prstGeom>
          <a:solidFill>
            <a:srgbClr val="92D050"/>
          </a:solidFill>
          <a:ln>
            <a:solidFill>
              <a:schemeClr val="tx1"/>
            </a:solidFill>
          </a:ln>
          <a:effectLst/>
        </p:spPr>
        <p:txBody>
          <a:bodyPr wrap="square" lIns="0" tIns="0" rIns="0" bIns="0" rtlCol="0" anchor="ctr">
            <a:noAutofit/>
          </a:bodyPr>
          <a:lstStyle/>
          <a:p>
            <a:pPr algn="ctr" defTabSz="1451710" eaLnBrk="0" hangingPunct="0">
              <a:buClr>
                <a:srgbClr val="FABE00"/>
              </a:buClr>
            </a:pPr>
            <a:r>
              <a:rPr lang="en-US" altLang="zh-CN" sz="1467" dirty="0">
                <a:solidFill>
                  <a:prstClr val="black"/>
                </a:solidFill>
                <a:latin typeface="Arial"/>
                <a:ea typeface="微软雅黑" pitchFamily="34" charset="-122"/>
                <a:cs typeface="Arial" pitchFamily="34" charset="0"/>
              </a:rPr>
              <a:t>Service governance</a:t>
            </a:r>
            <a:endParaRPr lang="zh-CN" altLang="en-US" sz="1467" dirty="0">
              <a:solidFill>
                <a:prstClr val="black"/>
              </a:solidFill>
              <a:latin typeface="Arial"/>
              <a:ea typeface="微软雅黑" pitchFamily="34" charset="-122"/>
              <a:cs typeface="Arial" pitchFamily="34" charset="0"/>
            </a:endParaRPr>
          </a:p>
        </p:txBody>
      </p:sp>
      <p:sp>
        <p:nvSpPr>
          <p:cNvPr id="21" name="TextBox 20"/>
          <p:cNvSpPr txBox="1"/>
          <p:nvPr/>
        </p:nvSpPr>
        <p:spPr>
          <a:xfrm>
            <a:off x="9544745" y="2113817"/>
            <a:ext cx="1354488" cy="392874"/>
          </a:xfrm>
          <a:prstGeom prst="rect">
            <a:avLst/>
          </a:prstGeom>
          <a:noFill/>
        </p:spPr>
        <p:txBody>
          <a:bodyPr wrap="square" lIns="145181" tIns="72589" rIns="145181" bIns="72589" rtlCol="0">
            <a:spAutoFit/>
          </a:bodyPr>
          <a:lstStyle/>
          <a:p>
            <a:pPr algn="ctr" defTabSz="1079525">
              <a:defRPr/>
            </a:pPr>
            <a:r>
              <a:rPr lang="en-US" altLang="zh-CN" sz="1600" kern="0" dirty="0">
                <a:solidFill>
                  <a:srgbClr val="000000"/>
                </a:solidFill>
                <a:latin typeface="Arial"/>
                <a:ea typeface="微软雅黑" pitchFamily="34" charset="-122"/>
              </a:rPr>
              <a:t>Manager</a:t>
            </a:r>
            <a:endParaRPr lang="zh-CN" altLang="en-US" sz="1600" kern="0" dirty="0">
              <a:solidFill>
                <a:srgbClr val="000000"/>
              </a:solidFill>
              <a:latin typeface="Arial"/>
              <a:ea typeface="微软雅黑" pitchFamily="34" charset="-122"/>
            </a:endParaRPr>
          </a:p>
        </p:txBody>
      </p:sp>
      <p:sp>
        <p:nvSpPr>
          <p:cNvPr id="22" name="上下箭头 21"/>
          <p:cNvSpPr/>
          <p:nvPr/>
        </p:nvSpPr>
        <p:spPr>
          <a:xfrm>
            <a:off x="4609078" y="2733237"/>
            <a:ext cx="212757" cy="336115"/>
          </a:xfrm>
          <a:prstGeom prst="upDownArrow">
            <a:avLst/>
          </a:prstGeom>
          <a:solidFill>
            <a:srgbClr val="F8F8F8"/>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zh-CN" altLang="en-US" sz="2668" dirty="0">
              <a:solidFill>
                <a:srgbClr val="000000"/>
              </a:solidFill>
              <a:latin typeface="Arial"/>
              <a:ea typeface="微软雅黑" pitchFamily="34" charset="-122"/>
              <a:cs typeface="Arial" pitchFamily="34" charset="0"/>
            </a:endParaRPr>
          </a:p>
        </p:txBody>
      </p:sp>
      <p:sp>
        <p:nvSpPr>
          <p:cNvPr id="23" name="TextBox 22"/>
          <p:cNvSpPr txBox="1"/>
          <p:nvPr/>
        </p:nvSpPr>
        <p:spPr>
          <a:xfrm>
            <a:off x="4749290" y="2650105"/>
            <a:ext cx="2438964" cy="389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ct val="50000"/>
              </a:spcBef>
            </a:pPr>
            <a:r>
              <a:rPr lang="en-US" altLang="zh-CN" sz="1467" dirty="0">
                <a:solidFill>
                  <a:schemeClr val="tx1"/>
                </a:solidFill>
                <a:latin typeface="Arial"/>
                <a:ea typeface="微软雅黑" pitchFamily="34" charset="-122"/>
              </a:rPr>
              <a:t>Hadoop API</a:t>
            </a:r>
            <a:endParaRPr lang="zh-CN" altLang="en-US" sz="1467" dirty="0">
              <a:solidFill>
                <a:schemeClr val="tx1"/>
              </a:solidFill>
              <a:latin typeface="Arial"/>
              <a:ea typeface="微软雅黑" pitchFamily="34" charset="-122"/>
            </a:endParaRPr>
          </a:p>
        </p:txBody>
      </p:sp>
      <p:sp>
        <p:nvSpPr>
          <p:cNvPr id="24" name="左右箭头 23"/>
          <p:cNvSpPr/>
          <p:nvPr/>
        </p:nvSpPr>
        <p:spPr>
          <a:xfrm>
            <a:off x="8064758" y="3284192"/>
            <a:ext cx="389557" cy="206960"/>
          </a:xfrm>
          <a:prstGeom prst="leftRightArrow">
            <a:avLst/>
          </a:prstGeom>
          <a:solidFill>
            <a:srgbClr val="F8F8F8"/>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zh-CN" altLang="en-US" sz="2668" dirty="0">
              <a:solidFill>
                <a:srgbClr val="000000"/>
              </a:solidFill>
              <a:latin typeface="Arial"/>
              <a:ea typeface="微软雅黑" pitchFamily="34" charset="-122"/>
              <a:cs typeface="Arial" pitchFamily="34" charset="0"/>
            </a:endParaRPr>
          </a:p>
        </p:txBody>
      </p:sp>
      <p:sp>
        <p:nvSpPr>
          <p:cNvPr id="25" name="TextBox 24"/>
          <p:cNvSpPr txBox="1"/>
          <p:nvPr/>
        </p:nvSpPr>
        <p:spPr>
          <a:xfrm>
            <a:off x="8210311" y="2650105"/>
            <a:ext cx="1178892" cy="389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ct val="50000"/>
              </a:spcBef>
            </a:pPr>
            <a:r>
              <a:rPr lang="en-US" altLang="zh-CN" sz="1467" dirty="0">
                <a:solidFill>
                  <a:schemeClr val="tx1"/>
                </a:solidFill>
                <a:latin typeface="Arial"/>
                <a:ea typeface="微软雅黑" pitchFamily="34" charset="-122"/>
              </a:rPr>
              <a:t>Plug-in API</a:t>
            </a:r>
            <a:endParaRPr lang="zh-CN" altLang="en-US" sz="1467" dirty="0">
              <a:solidFill>
                <a:schemeClr val="tx1"/>
              </a:solidFill>
              <a:latin typeface="Arial"/>
              <a:ea typeface="微软雅黑" pitchFamily="34" charset="-122"/>
            </a:endParaRPr>
          </a:p>
        </p:txBody>
      </p:sp>
      <p:sp>
        <p:nvSpPr>
          <p:cNvPr id="26" name="TextBox 25"/>
          <p:cNvSpPr txBox="1"/>
          <p:nvPr/>
        </p:nvSpPr>
        <p:spPr>
          <a:xfrm>
            <a:off x="4763001" y="1471784"/>
            <a:ext cx="2438964" cy="389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ct val="50000"/>
              </a:spcBef>
            </a:pPr>
            <a:r>
              <a:rPr lang="en-US" altLang="zh-CN" sz="1467" dirty="0" err="1">
                <a:solidFill>
                  <a:schemeClr val="tx1"/>
                </a:solidFill>
                <a:latin typeface="Arial"/>
                <a:ea typeface="微软雅黑" pitchFamily="34" charset="-122"/>
              </a:rPr>
              <a:t>OpenAPI</a:t>
            </a:r>
            <a:r>
              <a:rPr lang="en-US" altLang="zh-CN" sz="1467" dirty="0">
                <a:solidFill>
                  <a:schemeClr val="tx1"/>
                </a:solidFill>
                <a:latin typeface="Arial"/>
                <a:ea typeface="微软雅黑" pitchFamily="34" charset="-122"/>
              </a:rPr>
              <a:t>/SDK</a:t>
            </a:r>
            <a:endParaRPr lang="zh-CN" altLang="en-US" sz="1467" dirty="0">
              <a:solidFill>
                <a:schemeClr val="tx1"/>
              </a:solidFill>
              <a:latin typeface="Arial"/>
              <a:ea typeface="微软雅黑" pitchFamily="34" charset="-122"/>
            </a:endParaRPr>
          </a:p>
        </p:txBody>
      </p:sp>
      <p:sp>
        <p:nvSpPr>
          <p:cNvPr id="27" name="上下箭头 26"/>
          <p:cNvSpPr/>
          <p:nvPr/>
        </p:nvSpPr>
        <p:spPr>
          <a:xfrm>
            <a:off x="4578164" y="1509412"/>
            <a:ext cx="270996" cy="359530"/>
          </a:xfrm>
          <a:prstGeom prst="upDownArrow">
            <a:avLst/>
          </a:prstGeom>
          <a:solidFill>
            <a:srgbClr val="F8F8F8"/>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zh-CN" altLang="en-US" sz="2668" dirty="0">
              <a:solidFill>
                <a:srgbClr val="000000"/>
              </a:solidFill>
              <a:latin typeface="Arial"/>
              <a:ea typeface="微软雅黑" pitchFamily="34" charset="-122"/>
              <a:cs typeface="Arial" pitchFamily="34" charset="0"/>
            </a:endParaRPr>
          </a:p>
        </p:txBody>
      </p:sp>
      <p:sp>
        <p:nvSpPr>
          <p:cNvPr id="28" name="圆角矩形 27"/>
          <p:cNvSpPr/>
          <p:nvPr/>
        </p:nvSpPr>
        <p:spPr>
          <a:xfrm>
            <a:off x="737272" y="1148696"/>
            <a:ext cx="10306010" cy="373370"/>
          </a:xfrm>
          <a:prstGeom prst="roundRect">
            <a:avLst>
              <a:gd name="adj" fmla="val 5780"/>
            </a:avLst>
          </a:prstGeom>
          <a:solidFill>
            <a:srgbClr val="1EB3EB"/>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srgbClr val="000000"/>
                </a:solidFill>
                <a:latin typeface="Arial"/>
                <a:ea typeface="微软雅黑" pitchFamily="34" charset="-122"/>
              </a:rPr>
              <a:t>Application service layer</a:t>
            </a:r>
            <a:endParaRPr lang="zh-CN" altLang="en-US" sz="1600" dirty="0">
              <a:solidFill>
                <a:srgbClr val="000000"/>
              </a:solidFill>
              <a:latin typeface="Arial"/>
              <a:ea typeface="微软雅黑" pitchFamily="34" charset="-122"/>
            </a:endParaRPr>
          </a:p>
        </p:txBody>
      </p:sp>
      <p:sp>
        <p:nvSpPr>
          <p:cNvPr id="29" name="上下箭头 28"/>
          <p:cNvSpPr/>
          <p:nvPr/>
        </p:nvSpPr>
        <p:spPr>
          <a:xfrm>
            <a:off x="10052039" y="1522066"/>
            <a:ext cx="270996" cy="394892"/>
          </a:xfrm>
          <a:prstGeom prst="upDownArrow">
            <a:avLst/>
          </a:prstGeom>
          <a:solidFill>
            <a:srgbClr val="F8F8F8"/>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zh-CN" altLang="en-US" sz="2668" dirty="0">
              <a:solidFill>
                <a:srgbClr val="000000"/>
              </a:solidFill>
              <a:latin typeface="Arial"/>
              <a:ea typeface="微软雅黑" pitchFamily="34" charset="-122"/>
              <a:cs typeface="Arial" pitchFamily="34" charset="0"/>
            </a:endParaRPr>
          </a:p>
        </p:txBody>
      </p:sp>
      <p:sp>
        <p:nvSpPr>
          <p:cNvPr id="30" name="TextBox 29"/>
          <p:cNvSpPr txBox="1"/>
          <p:nvPr/>
        </p:nvSpPr>
        <p:spPr>
          <a:xfrm>
            <a:off x="8184707" y="1468726"/>
            <a:ext cx="2138328" cy="389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ct val="50000"/>
              </a:spcBef>
            </a:pPr>
            <a:r>
              <a:rPr lang="en-US" altLang="zh-CN" sz="1467" dirty="0">
                <a:solidFill>
                  <a:schemeClr val="tx1"/>
                </a:solidFill>
                <a:latin typeface="Arial"/>
                <a:ea typeface="微软雅黑" pitchFamily="34" charset="-122"/>
              </a:rPr>
              <a:t>REST/SNMP/</a:t>
            </a:r>
            <a:r>
              <a:rPr lang="en-US" altLang="zh-CN" sz="1467" dirty="0" err="1">
                <a:solidFill>
                  <a:schemeClr val="tx1"/>
                </a:solidFill>
                <a:latin typeface="Arial"/>
                <a:ea typeface="微软雅黑" pitchFamily="34" charset="-122"/>
              </a:rPr>
              <a:t>Syslog</a:t>
            </a:r>
            <a:endParaRPr lang="zh-CN" altLang="en-US" sz="1467" dirty="0">
              <a:solidFill>
                <a:schemeClr val="tx1"/>
              </a:solidFill>
              <a:latin typeface="Arial"/>
              <a:ea typeface="微软雅黑" pitchFamily="34" charset="-122"/>
            </a:endParaRPr>
          </a:p>
        </p:txBody>
      </p:sp>
      <p:sp>
        <p:nvSpPr>
          <p:cNvPr id="32" name="TextBox 31"/>
          <p:cNvSpPr txBox="1"/>
          <p:nvPr/>
        </p:nvSpPr>
        <p:spPr>
          <a:xfrm>
            <a:off x="1721759" y="2074588"/>
            <a:ext cx="618208" cy="310846"/>
          </a:xfrm>
          <a:prstGeom prst="rect">
            <a:avLst/>
          </a:prstGeom>
          <a:noFill/>
        </p:spPr>
        <p:txBody>
          <a:bodyPr wrap="square" lIns="145181" tIns="72589" rIns="145181" bIns="72589" rtlCol="0">
            <a:spAutoFit/>
          </a:bodyPr>
          <a:lstStyle/>
          <a:p>
            <a:pPr algn="ctr" defTabSz="1079525">
              <a:defRPr/>
            </a:pPr>
            <a:r>
              <a:rPr lang="en-US" altLang="zh-CN" sz="1067" kern="0" dirty="0">
                <a:solidFill>
                  <a:srgbClr val="000000"/>
                </a:solidFill>
                <a:latin typeface="Arial"/>
                <a:ea typeface="微软雅黑" pitchFamily="34" charset="-122"/>
              </a:rPr>
              <a:t>Data</a:t>
            </a:r>
            <a:endParaRPr lang="zh-CN" altLang="en-US" sz="1067" kern="0" dirty="0">
              <a:solidFill>
                <a:srgbClr val="000000"/>
              </a:solidFill>
              <a:latin typeface="Arial"/>
              <a:ea typeface="微软雅黑" pitchFamily="34" charset="-122"/>
            </a:endParaRPr>
          </a:p>
        </p:txBody>
      </p:sp>
      <p:sp>
        <p:nvSpPr>
          <p:cNvPr id="34" name="TextBox 33"/>
          <p:cNvSpPr txBox="1"/>
          <p:nvPr/>
        </p:nvSpPr>
        <p:spPr>
          <a:xfrm>
            <a:off x="3470049" y="2063457"/>
            <a:ext cx="1139029" cy="310846"/>
          </a:xfrm>
          <a:prstGeom prst="rect">
            <a:avLst/>
          </a:prstGeom>
          <a:noFill/>
        </p:spPr>
        <p:txBody>
          <a:bodyPr wrap="square" lIns="145181" tIns="72589" rIns="145181" bIns="72589" rtlCol="0">
            <a:spAutoFit/>
          </a:bodyPr>
          <a:lstStyle/>
          <a:p>
            <a:pPr algn="ctr" defTabSz="1079525">
              <a:defRPr/>
            </a:pPr>
            <a:r>
              <a:rPr lang="en-US" altLang="zh-CN" sz="1067" kern="0" dirty="0">
                <a:solidFill>
                  <a:srgbClr val="000000"/>
                </a:solidFill>
                <a:latin typeface="Arial"/>
                <a:ea typeface="微软雅黑" pitchFamily="34" charset="-122"/>
              </a:rPr>
              <a:t>Information</a:t>
            </a:r>
            <a:endParaRPr lang="zh-CN" altLang="en-US" sz="1067" kern="0" dirty="0">
              <a:solidFill>
                <a:srgbClr val="000000"/>
              </a:solidFill>
              <a:latin typeface="Arial"/>
              <a:ea typeface="微软雅黑" pitchFamily="34" charset="-122"/>
            </a:endParaRPr>
          </a:p>
        </p:txBody>
      </p:sp>
      <p:sp>
        <p:nvSpPr>
          <p:cNvPr id="36" name="TextBox 35"/>
          <p:cNvSpPr txBox="1"/>
          <p:nvPr/>
        </p:nvSpPr>
        <p:spPr>
          <a:xfrm>
            <a:off x="5685735" y="2044554"/>
            <a:ext cx="1139029" cy="310846"/>
          </a:xfrm>
          <a:prstGeom prst="rect">
            <a:avLst/>
          </a:prstGeom>
          <a:noFill/>
        </p:spPr>
        <p:txBody>
          <a:bodyPr wrap="square" lIns="145181" tIns="72589" rIns="145181" bIns="72589" rtlCol="0">
            <a:spAutoFit/>
          </a:bodyPr>
          <a:lstStyle/>
          <a:p>
            <a:pPr algn="ctr" defTabSz="1079525">
              <a:defRPr/>
            </a:pPr>
            <a:r>
              <a:rPr lang="en-US" altLang="zh-CN" sz="1067" kern="0" dirty="0">
                <a:solidFill>
                  <a:srgbClr val="000000"/>
                </a:solidFill>
                <a:latin typeface="Arial"/>
                <a:ea typeface="微软雅黑" pitchFamily="34" charset="-122"/>
              </a:rPr>
              <a:t>Knowledge</a:t>
            </a:r>
            <a:endParaRPr lang="zh-CN" altLang="en-US" sz="1067" kern="0" dirty="0">
              <a:solidFill>
                <a:srgbClr val="000000"/>
              </a:solidFill>
              <a:latin typeface="Arial"/>
              <a:ea typeface="微软雅黑" pitchFamily="34" charset="-122"/>
            </a:endParaRPr>
          </a:p>
        </p:txBody>
      </p:sp>
      <p:sp>
        <p:nvSpPr>
          <p:cNvPr id="38" name="TextBox 37"/>
          <p:cNvSpPr txBox="1"/>
          <p:nvPr/>
        </p:nvSpPr>
        <p:spPr>
          <a:xfrm>
            <a:off x="7880122" y="2071352"/>
            <a:ext cx="834158" cy="310846"/>
          </a:xfrm>
          <a:prstGeom prst="rect">
            <a:avLst/>
          </a:prstGeom>
          <a:noFill/>
        </p:spPr>
        <p:txBody>
          <a:bodyPr wrap="square" lIns="145181" tIns="72589" rIns="145181" bIns="72589" rtlCol="0">
            <a:spAutoFit/>
          </a:bodyPr>
          <a:lstStyle/>
          <a:p>
            <a:pPr algn="ctr" defTabSz="1079525">
              <a:defRPr/>
            </a:pPr>
            <a:r>
              <a:rPr lang="en-US" altLang="zh-CN" sz="1067" kern="0" dirty="0">
                <a:solidFill>
                  <a:srgbClr val="000000"/>
                </a:solidFill>
                <a:latin typeface="Arial"/>
                <a:ea typeface="微软雅黑" pitchFamily="34" charset="-122"/>
              </a:rPr>
              <a:t>Wisdom</a:t>
            </a:r>
            <a:endParaRPr lang="zh-CN" altLang="en-US" sz="1067" kern="0" dirty="0">
              <a:solidFill>
                <a:srgbClr val="000000"/>
              </a:solidFill>
              <a:latin typeface="Arial"/>
              <a:ea typeface="微软雅黑" pitchFamily="34" charset="-122"/>
            </a:endParaRPr>
          </a:p>
        </p:txBody>
      </p:sp>
      <p:sp>
        <p:nvSpPr>
          <p:cNvPr id="39" name="圆角矩形 38"/>
          <p:cNvSpPr/>
          <p:nvPr/>
        </p:nvSpPr>
        <p:spPr>
          <a:xfrm>
            <a:off x="1647256" y="3885669"/>
            <a:ext cx="5637932" cy="3840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prstClr val="black"/>
                </a:solidFill>
                <a:latin typeface="Arial"/>
                <a:ea typeface="微软雅黑" pitchFamily="34" charset="-122"/>
              </a:rPr>
              <a:t>Yarn/ ZooKeeper </a:t>
            </a:r>
            <a:endParaRPr lang="zh-CN" altLang="en-US" sz="1600" dirty="0">
              <a:solidFill>
                <a:prstClr val="black"/>
              </a:solidFill>
              <a:latin typeface="Arial"/>
              <a:ea typeface="微软雅黑" pitchFamily="34" charset="-122"/>
            </a:endParaRPr>
          </a:p>
        </p:txBody>
      </p:sp>
      <p:sp>
        <p:nvSpPr>
          <p:cNvPr id="41" name="Rectangle 2"/>
          <p:cNvSpPr>
            <a:spLocks noGrp="1" noChangeArrowheads="1"/>
          </p:cNvSpPr>
          <p:nvPr>
            <p:ph type="title" idx="4294967295"/>
          </p:nvPr>
        </p:nvSpPr>
        <p:spPr>
          <a:xfrm>
            <a:off x="264939" y="477466"/>
            <a:ext cx="10330666" cy="534992"/>
          </a:xfrm>
          <a:prstGeom prst="rect">
            <a:avLst/>
          </a:prstGeom>
        </p:spPr>
        <p:txBody>
          <a:bodyPr/>
          <a:lstStyle/>
          <a:p>
            <a:pPr algn="l" defTabSz="1068953">
              <a:defRPr/>
            </a:pPr>
            <a:r>
              <a:rPr lang="en-US" altLang="zh-CN" sz="2801" b="1" dirty="0">
                <a:solidFill>
                  <a:srgbClr val="C00000"/>
                </a:solidFill>
                <a:latin typeface="Arial"/>
                <a:cs typeface="+mn-cs"/>
              </a:rPr>
              <a:t>Huawei Big Data Platform Architecture</a:t>
            </a:r>
          </a:p>
        </p:txBody>
      </p:sp>
      <p:sp>
        <p:nvSpPr>
          <p:cNvPr id="42" name="圆角矩形 41"/>
          <p:cNvSpPr/>
          <p:nvPr/>
        </p:nvSpPr>
        <p:spPr>
          <a:xfrm>
            <a:off x="9686010" y="3933648"/>
            <a:ext cx="1079246" cy="432100"/>
          </a:xfrm>
          <a:prstGeom prst="roundRect">
            <a:avLst>
              <a:gd name="adj" fmla="val 1679"/>
            </a:avLst>
          </a:prstGeom>
          <a:solidFill>
            <a:srgbClr val="92D050"/>
          </a:solidFill>
          <a:ln>
            <a:solidFill>
              <a:schemeClr val="tx1"/>
            </a:solidFill>
          </a:ln>
          <a:effectLst/>
        </p:spPr>
        <p:txBody>
          <a:bodyPr wrap="square" lIns="0" tIns="0" rIns="0" bIns="0" rtlCol="0" anchor="ctr">
            <a:noAutofit/>
          </a:bodyPr>
          <a:lstStyle/>
          <a:p>
            <a:pPr algn="ctr" defTabSz="1451710" eaLnBrk="0" hangingPunct="0">
              <a:buClr>
                <a:srgbClr val="FABE00"/>
              </a:buClr>
            </a:pPr>
            <a:r>
              <a:rPr lang="en-US" altLang="zh-CN" sz="1467" dirty="0">
                <a:solidFill>
                  <a:prstClr val="black"/>
                </a:solidFill>
                <a:latin typeface="Arial"/>
                <a:ea typeface="微软雅黑" pitchFamily="34" charset="-122"/>
                <a:cs typeface="Arial" pitchFamily="34" charset="0"/>
              </a:rPr>
              <a:t>Security mgmt</a:t>
            </a:r>
            <a:endParaRPr lang="zh-CN" altLang="en-US" sz="1467" dirty="0">
              <a:solidFill>
                <a:prstClr val="black"/>
              </a:solidFill>
              <a:latin typeface="Arial"/>
              <a:ea typeface="微软雅黑" pitchFamily="34" charset="-122"/>
              <a:cs typeface="Arial" pitchFamily="34" charset="0"/>
            </a:endParaRPr>
          </a:p>
        </p:txBody>
      </p:sp>
      <p:sp>
        <p:nvSpPr>
          <p:cNvPr id="43" name="圆角矩形 42"/>
          <p:cNvSpPr/>
          <p:nvPr/>
        </p:nvSpPr>
        <p:spPr>
          <a:xfrm>
            <a:off x="7826180" y="3158629"/>
            <a:ext cx="1248428" cy="1639316"/>
          </a:xfrm>
          <a:prstGeom prst="roundRect">
            <a:avLst>
              <a:gd name="adj" fmla="val 5780"/>
            </a:avLst>
          </a:prstGeom>
          <a:solidFill>
            <a:srgbClr val="1EB3EB"/>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45181" tIns="72589" rIns="145181" bIns="72589" rtlCol="0" anchor="ctr"/>
          <a:lstStyle/>
          <a:p>
            <a:pPr algn="ctr" defTabSz="1451710"/>
            <a:r>
              <a:rPr lang="en-US" altLang="zh-CN" sz="1600" dirty="0">
                <a:solidFill>
                  <a:schemeClr val="tx1"/>
                </a:solidFill>
                <a:latin typeface="Arial"/>
                <a:ea typeface="微软雅黑" pitchFamily="34" charset="-122"/>
              </a:rPr>
              <a:t>MPP DB</a:t>
            </a:r>
            <a:endParaRPr lang="zh-CN" altLang="en-US" sz="1600" dirty="0">
              <a:solidFill>
                <a:schemeClr val="tx1"/>
              </a:solidFill>
              <a:latin typeface="Arial"/>
              <a:ea typeface="微软雅黑" pitchFamily="34" charset="-122"/>
            </a:endParaRPr>
          </a:p>
        </p:txBody>
      </p:sp>
      <p:cxnSp>
        <p:nvCxnSpPr>
          <p:cNvPr id="48" name="直接连接符 47"/>
          <p:cNvCxnSpPr/>
          <p:nvPr/>
        </p:nvCxnSpPr>
        <p:spPr bwMode="auto">
          <a:xfrm>
            <a:off x="1776107" y="2362686"/>
            <a:ext cx="528122"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0" name="直接连接符 49"/>
          <p:cNvCxnSpPr/>
          <p:nvPr/>
        </p:nvCxnSpPr>
        <p:spPr bwMode="auto">
          <a:xfrm>
            <a:off x="3552715" y="2362686"/>
            <a:ext cx="960222"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直接连接符 50"/>
          <p:cNvCxnSpPr/>
          <p:nvPr/>
        </p:nvCxnSpPr>
        <p:spPr bwMode="auto">
          <a:xfrm>
            <a:off x="5761473" y="2385434"/>
            <a:ext cx="960222"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直接连接符 51"/>
          <p:cNvCxnSpPr/>
          <p:nvPr/>
        </p:nvCxnSpPr>
        <p:spPr bwMode="auto">
          <a:xfrm>
            <a:off x="7778163" y="2385434"/>
            <a:ext cx="960222"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664676" y="4983134"/>
            <a:ext cx="10707667" cy="1385316"/>
          </a:xfrm>
          <a:prstGeom prst="rect">
            <a:avLst/>
          </a:prstGeom>
          <a:noFill/>
          <a:ln w="25400" cap="flat" cmpd="sng" algn="ctr">
            <a:noFill/>
            <a:prstDash val="solid"/>
          </a:ln>
          <a:effectLst/>
        </p:spPr>
        <p:txBody>
          <a:bodyPr wrap="square" rtlCol="0">
            <a:spAutoFit/>
          </a:bodyPr>
          <a:lstStyle/>
          <a:p>
            <a:pPr marL="285750" indent="-285750">
              <a:spcBef>
                <a:spcPct val="50000"/>
              </a:spcBef>
              <a:buSzPct val="100000"/>
              <a:buFont typeface="Wingdings" panose="05000000000000000000" pitchFamily="2" charset="2"/>
              <a:buChar char="l"/>
              <a:defRPr/>
            </a:pPr>
            <a:r>
              <a:rPr lang="en-US" altLang="zh-CN" sz="1400" kern="0" dirty="0">
                <a:latin typeface="Arial"/>
                <a:ea typeface="微软雅黑" pitchFamily="34" charset="-122"/>
              </a:rPr>
              <a:t>The Hadoop layer provides Big Data processing environments and delivers enhancements based on open source software.</a:t>
            </a:r>
          </a:p>
          <a:p>
            <a:pPr marL="285750" indent="-285750">
              <a:spcBef>
                <a:spcPct val="50000"/>
              </a:spcBef>
              <a:buSzPct val="100000"/>
              <a:buFont typeface="Wingdings" panose="05000000000000000000" pitchFamily="2" charset="2"/>
              <a:buChar char="l"/>
              <a:defRPr/>
            </a:pPr>
            <a:r>
              <a:rPr lang="en-US" altLang="zh-CN" sz="1400" kern="0" dirty="0">
                <a:latin typeface="Arial"/>
                <a:ea typeface="微软雅黑" pitchFamily="34" charset="-122"/>
              </a:rPr>
              <a:t>The </a:t>
            </a:r>
            <a:r>
              <a:rPr lang="en-US" altLang="zh-CN" sz="1400" kern="0" dirty="0" err="1">
                <a:latin typeface="Arial"/>
                <a:ea typeface="微软雅黑" pitchFamily="34" charset="-122"/>
              </a:rPr>
              <a:t>DataFarm</a:t>
            </a:r>
            <a:r>
              <a:rPr lang="en-US" altLang="zh-CN" sz="1400" kern="0" dirty="0">
                <a:latin typeface="Arial"/>
                <a:ea typeface="微软雅黑" pitchFamily="34" charset="-122"/>
              </a:rPr>
              <a:t> layer provides end-to-end data insight, builds the data supply chain from data, to information, knowledge, and wisdom. </a:t>
            </a:r>
            <a:r>
              <a:rPr lang="en-US" altLang="zh-CN" sz="1400" kern="0" dirty="0" err="1">
                <a:latin typeface="Arial"/>
                <a:ea typeface="微软雅黑" pitchFamily="34" charset="-122"/>
              </a:rPr>
              <a:t>DataFarm</a:t>
            </a:r>
            <a:r>
              <a:rPr lang="en-US" altLang="zh-CN" sz="1400" kern="0" dirty="0">
                <a:latin typeface="Arial"/>
                <a:ea typeface="微软雅黑" pitchFamily="34" charset="-122"/>
              </a:rPr>
              <a:t> includes Porter for data integration, Miner for data mining services, and Farmer for data service frameworks.</a:t>
            </a:r>
          </a:p>
          <a:p>
            <a:pPr marL="285750" indent="-285750">
              <a:spcBef>
                <a:spcPct val="50000"/>
              </a:spcBef>
              <a:buSzPct val="100000"/>
              <a:buFont typeface="Wingdings" panose="05000000000000000000" pitchFamily="2" charset="2"/>
              <a:buChar char="l"/>
              <a:defRPr/>
            </a:pPr>
            <a:r>
              <a:rPr lang="en-US" altLang="zh-CN" sz="1400" kern="0" dirty="0">
                <a:latin typeface="Arial"/>
                <a:ea typeface="微软雅黑" pitchFamily="34" charset="-122"/>
              </a:rPr>
              <a:t>FusionInsight Manager is a distributed management framework. The system administrator can control the distributed cluster from a single access point, including system management, data security management, and data governance.</a:t>
            </a:r>
          </a:p>
        </p:txBody>
      </p:sp>
      <p:sp>
        <p:nvSpPr>
          <p:cNvPr id="54" name="左右箭头 53"/>
          <p:cNvSpPr/>
          <p:nvPr/>
        </p:nvSpPr>
        <p:spPr>
          <a:xfrm>
            <a:off x="9122624" y="3453484"/>
            <a:ext cx="389557" cy="186310"/>
          </a:xfrm>
          <a:prstGeom prst="leftRightArrow">
            <a:avLst/>
          </a:prstGeom>
          <a:solidFill>
            <a:srgbClr val="F8F8F8"/>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zh-CN" altLang="en-US" sz="2668" dirty="0">
              <a:latin typeface="Arial"/>
              <a:ea typeface="微软雅黑" pitchFamily="34" charset="-122"/>
              <a:cs typeface="Arial" pitchFamily="34" charset="0"/>
            </a:endParaRPr>
          </a:p>
        </p:txBody>
      </p:sp>
    </p:spTree>
    <p:extLst>
      <p:ext uri="{BB962C8B-B14F-4D97-AF65-F5344CB8AC3E}">
        <p14:creationId xmlns:p14="http://schemas.microsoft.com/office/powerpoint/2010/main" val="1588706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bwMode="auto">
          <a:xfrm>
            <a:off x="1677541" y="5525779"/>
            <a:ext cx="9146117" cy="602121"/>
          </a:xfrm>
          <a:prstGeom prst="rect">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0021" tIns="0" rIns="90021" bIns="0" numCol="1" spcCol="0" rtlCol="0" fromWordArt="0" anchor="ctr" anchorCtr="0" forceAA="0" compatLnSpc="1">
            <a:prstTxWarp prst="textNoShape">
              <a:avLst/>
            </a:prstTxWarp>
            <a:noAutofit/>
          </a:bodyPr>
          <a:lstStyle/>
          <a:p>
            <a:pPr marL="285807" indent="-285807" algn="ctr" defTabSz="443965" fontAlgn="base">
              <a:spcBef>
                <a:spcPct val="0"/>
              </a:spcBef>
              <a:spcAft>
                <a:spcPct val="0"/>
              </a:spcAft>
              <a:defRPr/>
            </a:pPr>
            <a:r>
              <a:rPr lang="en-US" altLang="zh-CN" sz="2000" kern="0" dirty="0">
                <a:solidFill>
                  <a:schemeClr val="bg1"/>
                </a:solidFill>
                <a:latin typeface="Arial"/>
                <a:ea typeface="微软雅黑" pitchFamily="34" charset="-122"/>
                <a:sym typeface="Lucida Grande"/>
              </a:rPr>
              <a:t>Huawei announces Big Data as one of the four strategic directions into the future and plans to invest thousands of R&amp;D talents in this field. </a:t>
            </a:r>
            <a:endParaRPr lang="zh-CN" altLang="en-US" sz="2000" kern="0" dirty="0">
              <a:solidFill>
                <a:schemeClr val="bg1"/>
              </a:solidFill>
              <a:latin typeface="Arial"/>
              <a:ea typeface="微软雅黑" pitchFamily="34" charset="-122"/>
              <a:sym typeface="Lucida Grande"/>
            </a:endParaRPr>
          </a:p>
        </p:txBody>
      </p:sp>
      <p:sp>
        <p:nvSpPr>
          <p:cNvPr id="2" name="标题 1"/>
          <p:cNvSpPr>
            <a:spLocks noGrp="1"/>
          </p:cNvSpPr>
          <p:nvPr>
            <p:ph type="title" idx="4294967295"/>
          </p:nvPr>
        </p:nvSpPr>
        <p:spPr>
          <a:xfrm>
            <a:off x="331482" y="494601"/>
            <a:ext cx="9870561" cy="558929"/>
          </a:xfrm>
          <a:prstGeom prst="rect">
            <a:avLst/>
          </a:prstGeom>
        </p:spPr>
        <p:txBody>
          <a:bodyPr>
            <a:noAutofit/>
          </a:bodyPr>
          <a:lstStyle/>
          <a:p>
            <a:pPr algn="l" defTabSz="685937">
              <a:defRPr/>
            </a:pPr>
            <a:r>
              <a:rPr lang="en-US" altLang="zh-CN" sz="2801" b="1" dirty="0">
                <a:solidFill>
                  <a:srgbClr val="C00000"/>
                </a:solidFill>
                <a:latin typeface="Arial"/>
                <a:ea typeface="微软雅黑" pitchFamily="34" charset="-122"/>
                <a:cs typeface="Arial"/>
              </a:rPr>
              <a:t>Huawei Builds Up Professional R&amp;D Teams Globally</a:t>
            </a:r>
            <a:endParaRPr lang="zh-CN" altLang="en-US" sz="2801" b="1" dirty="0">
              <a:solidFill>
                <a:srgbClr val="C00000"/>
              </a:solidFill>
              <a:latin typeface="Arial"/>
              <a:ea typeface="微软雅黑" pitchFamily="34" charset="-122"/>
              <a:cs typeface="Arial"/>
            </a:endParaRPr>
          </a:p>
        </p:txBody>
      </p:sp>
      <p:sp>
        <p:nvSpPr>
          <p:cNvPr id="22" name="矩形 21"/>
          <p:cNvSpPr/>
          <p:nvPr/>
        </p:nvSpPr>
        <p:spPr bwMode="auto">
          <a:xfrm>
            <a:off x="5424696" y="196757"/>
            <a:ext cx="6770303" cy="34781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0021" tIns="0" rIns="90021" bIns="0" numCol="1" spcCol="0" rtlCol="0" fromWordArt="0" anchor="ctr" anchorCtr="0" forceAA="0" compatLnSpc="1">
            <a:prstTxWarp prst="textNoShape">
              <a:avLst/>
            </a:prstTxWarp>
            <a:noAutofit/>
          </a:bodyPr>
          <a:lstStyle/>
          <a:p>
            <a:pPr marL="285807" indent="-285807" algn="ctr" defTabSz="443965" fontAlgn="base">
              <a:spcBef>
                <a:spcPct val="0"/>
              </a:spcBef>
              <a:spcAft>
                <a:spcPct val="0"/>
              </a:spcAft>
              <a:defRPr/>
            </a:pPr>
            <a:r>
              <a:rPr lang="en-US" altLang="zh-CN" sz="2000" kern="0" dirty="0">
                <a:solidFill>
                  <a:srgbClr val="FFFFFF"/>
                </a:solidFill>
                <a:latin typeface="Arial"/>
                <a:ea typeface="微软雅黑" pitchFamily="34" charset="-122"/>
                <a:sym typeface="Lucida Grande"/>
              </a:rPr>
              <a:t>Key point: Highlight Huawei's global layout, excellent resources, and best practices.</a:t>
            </a:r>
            <a:endParaRPr lang="zh-CN" altLang="en-US" sz="2000" kern="0" dirty="0">
              <a:solidFill>
                <a:srgbClr val="FFFFFF"/>
              </a:solidFill>
              <a:latin typeface="Arial"/>
              <a:ea typeface="微软雅黑" pitchFamily="34" charset="-122"/>
              <a:sym typeface="Lucida Grande"/>
            </a:endParaRPr>
          </a:p>
        </p:txBody>
      </p:sp>
      <p:grpSp>
        <p:nvGrpSpPr>
          <p:cNvPr id="23" name="组合 44"/>
          <p:cNvGrpSpPr/>
          <p:nvPr/>
        </p:nvGrpSpPr>
        <p:grpSpPr>
          <a:xfrm>
            <a:off x="726485" y="980562"/>
            <a:ext cx="10733237" cy="4465456"/>
            <a:chOff x="315087" y="744821"/>
            <a:chExt cx="11674483" cy="5349270"/>
          </a:xfrm>
        </p:grpSpPr>
        <p:grpSp>
          <p:nvGrpSpPr>
            <p:cNvPr id="24" name="Group 44"/>
            <p:cNvGrpSpPr>
              <a:grpSpLocks/>
            </p:cNvGrpSpPr>
            <p:nvPr/>
          </p:nvGrpSpPr>
          <p:grpSpPr bwMode="auto">
            <a:xfrm>
              <a:off x="315087" y="744821"/>
              <a:ext cx="11399127" cy="5349270"/>
              <a:chOff x="56" y="1006"/>
              <a:chExt cx="5634" cy="3048"/>
            </a:xfrm>
          </p:grpSpPr>
          <p:sp>
            <p:nvSpPr>
              <p:cNvPr id="41" name="Freeform 4"/>
              <p:cNvSpPr>
                <a:spLocks noChangeAspect="1" noEditPoints="1"/>
              </p:cNvSpPr>
              <p:nvPr/>
            </p:nvSpPr>
            <p:spPr bwMode="auto">
              <a:xfrm>
                <a:off x="2489" y="1006"/>
                <a:ext cx="3201" cy="2883"/>
              </a:xfrm>
              <a:custGeom>
                <a:avLst/>
                <a:gdLst>
                  <a:gd name="T0" fmla="*/ 2927 w 3062"/>
                  <a:gd name="T1" fmla="*/ 2669 h 2758"/>
                  <a:gd name="T2" fmla="*/ 2865 w 3062"/>
                  <a:gd name="T3" fmla="*/ 2545 h 2758"/>
                  <a:gd name="T4" fmla="*/ 2974 w 3062"/>
                  <a:gd name="T5" fmla="*/ 2469 h 2758"/>
                  <a:gd name="T6" fmla="*/ 2938 w 3062"/>
                  <a:gd name="T7" fmla="*/ 2350 h 2758"/>
                  <a:gd name="T8" fmla="*/ 3985 w 3062"/>
                  <a:gd name="T9" fmla="*/ 576 h 2758"/>
                  <a:gd name="T10" fmla="*/ 3375 w 3062"/>
                  <a:gd name="T11" fmla="*/ 391 h 2758"/>
                  <a:gd name="T12" fmla="*/ 3024 w 3062"/>
                  <a:gd name="T13" fmla="*/ 327 h 2758"/>
                  <a:gd name="T14" fmla="*/ 2742 w 3062"/>
                  <a:gd name="T15" fmla="*/ 197 h 2758"/>
                  <a:gd name="T16" fmla="*/ 2021 w 3062"/>
                  <a:gd name="T17" fmla="*/ 410 h 2758"/>
                  <a:gd name="T18" fmla="*/ 1795 w 3062"/>
                  <a:gd name="T19" fmla="*/ 597 h 2758"/>
                  <a:gd name="T20" fmla="*/ 1326 w 3062"/>
                  <a:gd name="T21" fmla="*/ 717 h 2758"/>
                  <a:gd name="T22" fmla="*/ 1150 w 3062"/>
                  <a:gd name="T23" fmla="*/ 862 h 2758"/>
                  <a:gd name="T24" fmla="*/ 1061 w 3062"/>
                  <a:gd name="T25" fmla="*/ 576 h 2758"/>
                  <a:gd name="T26" fmla="*/ 685 w 3062"/>
                  <a:gd name="T27" fmla="*/ 660 h 2758"/>
                  <a:gd name="T28" fmla="*/ 603 w 3062"/>
                  <a:gd name="T29" fmla="*/ 1085 h 2758"/>
                  <a:gd name="T30" fmla="*/ 731 w 3062"/>
                  <a:gd name="T31" fmla="*/ 1017 h 2758"/>
                  <a:gd name="T32" fmla="*/ 960 w 3062"/>
                  <a:gd name="T33" fmla="*/ 1044 h 2758"/>
                  <a:gd name="T34" fmla="*/ 704 w 3062"/>
                  <a:gd name="T35" fmla="*/ 1279 h 2758"/>
                  <a:gd name="T36" fmla="*/ 551 w 3062"/>
                  <a:gd name="T37" fmla="*/ 1286 h 2758"/>
                  <a:gd name="T38" fmla="*/ 308 w 3062"/>
                  <a:gd name="T39" fmla="*/ 1508 h 2758"/>
                  <a:gd name="T40" fmla="*/ 223 w 3062"/>
                  <a:gd name="T41" fmla="*/ 1803 h 2758"/>
                  <a:gd name="T42" fmla="*/ 693 w 3062"/>
                  <a:gd name="T43" fmla="*/ 1794 h 2758"/>
                  <a:gd name="T44" fmla="*/ 778 w 3062"/>
                  <a:gd name="T45" fmla="*/ 1717 h 2758"/>
                  <a:gd name="T46" fmla="*/ 1020 w 3062"/>
                  <a:gd name="T47" fmla="*/ 1814 h 2758"/>
                  <a:gd name="T48" fmla="*/ 728 w 3062"/>
                  <a:gd name="T49" fmla="*/ 1956 h 2758"/>
                  <a:gd name="T50" fmla="*/ 259 w 3062"/>
                  <a:gd name="T51" fmla="*/ 1846 h 2758"/>
                  <a:gd name="T52" fmla="*/ 44 w 3062"/>
                  <a:gd name="T53" fmla="*/ 2417 h 2758"/>
                  <a:gd name="T54" fmla="*/ 534 w 3062"/>
                  <a:gd name="T55" fmla="*/ 2561 h 2758"/>
                  <a:gd name="T56" fmla="*/ 660 w 3062"/>
                  <a:gd name="T57" fmla="*/ 3139 h 2758"/>
                  <a:gd name="T58" fmla="*/ 1143 w 3062"/>
                  <a:gd name="T59" fmla="*/ 3039 h 2758"/>
                  <a:gd name="T60" fmla="*/ 1438 w 3062"/>
                  <a:gd name="T61" fmla="*/ 2415 h 2758"/>
                  <a:gd name="T62" fmla="*/ 1227 w 3062"/>
                  <a:gd name="T63" fmla="*/ 2233 h 2758"/>
                  <a:gd name="T64" fmla="*/ 1443 w 3062"/>
                  <a:gd name="T65" fmla="*/ 2093 h 2758"/>
                  <a:gd name="T66" fmla="*/ 1892 w 3062"/>
                  <a:gd name="T67" fmla="*/ 2178 h 2758"/>
                  <a:gd name="T68" fmla="*/ 2358 w 3062"/>
                  <a:gd name="T69" fmla="*/ 2286 h 2758"/>
                  <a:gd name="T70" fmla="*/ 2523 w 3062"/>
                  <a:gd name="T71" fmla="*/ 2376 h 2758"/>
                  <a:gd name="T72" fmla="*/ 2834 w 3062"/>
                  <a:gd name="T73" fmla="*/ 2141 h 2758"/>
                  <a:gd name="T74" fmla="*/ 2944 w 3062"/>
                  <a:gd name="T75" fmla="*/ 1717 h 2758"/>
                  <a:gd name="T76" fmla="*/ 3157 w 3062"/>
                  <a:gd name="T77" fmla="*/ 1661 h 2758"/>
                  <a:gd name="T78" fmla="*/ 3516 w 3062"/>
                  <a:gd name="T79" fmla="*/ 1085 h 2758"/>
                  <a:gd name="T80" fmla="*/ 3686 w 3062"/>
                  <a:gd name="T81" fmla="*/ 1163 h 2758"/>
                  <a:gd name="T82" fmla="*/ 3968 w 3062"/>
                  <a:gd name="T83" fmla="*/ 1074 h 2758"/>
                  <a:gd name="T84" fmla="*/ 1179 w 3062"/>
                  <a:gd name="T85" fmla="*/ 1696 h 2758"/>
                  <a:gd name="T86" fmla="*/ 1185 w 3062"/>
                  <a:gd name="T87" fmla="*/ 1590 h 2758"/>
                  <a:gd name="T88" fmla="*/ 1337 w 3062"/>
                  <a:gd name="T89" fmla="*/ 1713 h 2758"/>
                  <a:gd name="T90" fmla="*/ 1557 w 3062"/>
                  <a:gd name="T91" fmla="*/ 358 h 2758"/>
                  <a:gd name="T92" fmla="*/ 1476 w 3062"/>
                  <a:gd name="T93" fmla="*/ 343 h 2758"/>
                  <a:gd name="T94" fmla="*/ 163 w 3062"/>
                  <a:gd name="T95" fmla="*/ 1343 h 2758"/>
                  <a:gd name="T96" fmla="*/ 2474 w 3062"/>
                  <a:gd name="T97" fmla="*/ 2649 h 2758"/>
                  <a:gd name="T98" fmla="*/ 1405 w 3062"/>
                  <a:gd name="T99" fmla="*/ 2919 h 2758"/>
                  <a:gd name="T100" fmla="*/ 283 w 3062"/>
                  <a:gd name="T101" fmla="*/ 1415 h 2758"/>
                  <a:gd name="T102" fmla="*/ 281 w 3062"/>
                  <a:gd name="T103" fmla="*/ 1148 h 2758"/>
                  <a:gd name="T104" fmla="*/ 4067 w 3062"/>
                  <a:gd name="T105" fmla="*/ 3599 h 2758"/>
                  <a:gd name="T106" fmla="*/ 3930 w 3062"/>
                  <a:gd name="T107" fmla="*/ 3760 h 2758"/>
                  <a:gd name="T108" fmla="*/ 3151 w 3062"/>
                  <a:gd name="T109" fmla="*/ 1900 h 2758"/>
                  <a:gd name="T110" fmla="*/ 3320 w 3062"/>
                  <a:gd name="T111" fmla="*/ 2820 h 2758"/>
                  <a:gd name="T112" fmla="*/ 3164 w 3062"/>
                  <a:gd name="T113" fmla="*/ 2655 h 2758"/>
                  <a:gd name="T114" fmla="*/ 3252 w 3062"/>
                  <a:gd name="T115" fmla="*/ 2916 h 2758"/>
                  <a:gd name="T116" fmla="*/ 2801 w 3062"/>
                  <a:gd name="T117" fmla="*/ 3338 h 2758"/>
                  <a:gd name="T118" fmla="*/ 3471 w 3062"/>
                  <a:gd name="T119" fmla="*/ 3534 h 2758"/>
                  <a:gd name="T120" fmla="*/ 3377 w 3062"/>
                  <a:gd name="T121" fmla="*/ 1300 h 2758"/>
                  <a:gd name="T122" fmla="*/ 3394 w 3062"/>
                  <a:gd name="T123" fmla="*/ 1671 h 2758"/>
                  <a:gd name="T124" fmla="*/ 3285 w 3062"/>
                  <a:gd name="T125" fmla="*/ 1854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62"/>
                  <a:gd name="T190" fmla="*/ 0 h 2758"/>
                  <a:gd name="T191" fmla="*/ 3062 w 3062"/>
                  <a:gd name="T192" fmla="*/ 2758 h 27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81C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583">
                  <a:defRPr/>
                </a:pPr>
                <a:endParaRPr lang="zh-CN" altLang="en-US" sz="1000" kern="0">
                  <a:latin typeface="Arial"/>
                  <a:ea typeface="微软雅黑" pitchFamily="34" charset="-122"/>
                </a:endParaRPr>
              </a:p>
            </p:txBody>
          </p:sp>
          <p:sp>
            <p:nvSpPr>
              <p:cNvPr id="42"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1"/>
                  <a:gd name="T187" fmla="*/ 0 h 3018"/>
                  <a:gd name="T188" fmla="*/ 2211 w 2211"/>
                  <a:gd name="T189" fmla="*/ 3018 h 30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81C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583">
                  <a:defRPr/>
                </a:pPr>
                <a:endParaRPr lang="zh-CN" altLang="en-US" sz="1000" kern="0">
                  <a:latin typeface="Arial"/>
                  <a:ea typeface="微软雅黑" pitchFamily="34" charset="-122"/>
                </a:endParaRPr>
              </a:p>
            </p:txBody>
          </p:sp>
          <p:sp>
            <p:nvSpPr>
              <p:cNvPr id="43"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81C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583">
                  <a:defRPr/>
                </a:pPr>
                <a:endParaRPr lang="zh-CN" altLang="en-US" sz="1000" kern="0">
                  <a:latin typeface="Arial"/>
                  <a:ea typeface="微软雅黑" pitchFamily="34" charset="-122"/>
                </a:endParaRPr>
              </a:p>
            </p:txBody>
          </p:sp>
        </p:grpSp>
        <p:pic>
          <p:nvPicPr>
            <p:cNvPr id="25" name="Picture 257" descr="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6697" y="2798924"/>
              <a:ext cx="65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3" descr="r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1946" y="2376016"/>
              <a:ext cx="652462" cy="5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bwMode="auto">
            <a:xfrm>
              <a:off x="8845670" y="1405923"/>
              <a:ext cx="2540502" cy="846625"/>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Xi'an Research Center:</a:t>
              </a:r>
            </a:p>
            <a:p>
              <a:pPr lvl="0">
                <a:defRPr/>
              </a:pPr>
              <a:r>
                <a:rPr lang="en-US" altLang="zh-CN" sz="1050" b="1" kern="0" dirty="0">
                  <a:solidFill>
                    <a:schemeClr val="bg1"/>
                  </a:solidFill>
                  <a:latin typeface="Arial"/>
                  <a:ea typeface="微软雅黑" pitchFamily="34" charset="-122"/>
                </a:rPr>
                <a:t>Hadoop products </a:t>
              </a:r>
            </a:p>
            <a:p>
              <a:pPr lvl="0">
                <a:defRPr/>
              </a:pPr>
              <a:r>
                <a:rPr lang="en-US" altLang="zh-CN" sz="1050" b="1" kern="0" dirty="0">
                  <a:solidFill>
                    <a:schemeClr val="bg1"/>
                  </a:solidFill>
                  <a:latin typeface="Arial"/>
                  <a:ea typeface="微软雅黑" pitchFamily="34" charset="-122"/>
                </a:rPr>
                <a:t>ELK/MPP DB </a:t>
              </a:r>
            </a:p>
          </p:txBody>
        </p:sp>
        <p:pic>
          <p:nvPicPr>
            <p:cNvPr id="28" name="Picture 263" descr="r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51528" y="3140359"/>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bwMode="auto">
            <a:xfrm>
              <a:off x="9157749" y="3734460"/>
              <a:ext cx="2730237" cy="1241406"/>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Shenzhen Research Center/Hong Kong:</a:t>
              </a:r>
            </a:p>
            <a:p>
              <a:pPr lvl="0">
                <a:defRPr/>
              </a:pPr>
              <a:r>
                <a:rPr lang="en-US" altLang="zh-CN" sz="1050" b="1" kern="0" dirty="0">
                  <a:solidFill>
                    <a:schemeClr val="bg1"/>
                  </a:solidFill>
                  <a:latin typeface="Arial"/>
                  <a:ea typeface="微软雅黑" pitchFamily="34" charset="-122"/>
                </a:rPr>
                <a:t>Big Data insight platform </a:t>
              </a:r>
            </a:p>
            <a:p>
              <a:pPr lvl="0">
                <a:defRPr/>
              </a:pPr>
              <a:r>
                <a:rPr lang="en-US" altLang="zh-CN" sz="1050" b="1" kern="0" dirty="0">
                  <a:solidFill>
                    <a:schemeClr val="bg1"/>
                  </a:solidFill>
                  <a:latin typeface="Arial"/>
                  <a:ea typeface="微软雅黑" pitchFamily="34" charset="-122"/>
                </a:rPr>
                <a:t>Big Data solution </a:t>
              </a:r>
            </a:p>
            <a:p>
              <a:pPr lvl="0">
                <a:defRPr/>
              </a:pPr>
              <a:r>
                <a:rPr lang="en-US" altLang="zh-CN" sz="1050" b="1" kern="0" dirty="0">
                  <a:solidFill>
                    <a:schemeClr val="bg1"/>
                  </a:solidFill>
                  <a:latin typeface="Arial"/>
                  <a:ea typeface="微软雅黑" pitchFamily="34" charset="-122"/>
                </a:rPr>
                <a:t>Data mining algorithm</a:t>
              </a:r>
            </a:p>
          </p:txBody>
        </p:sp>
        <p:sp>
          <p:nvSpPr>
            <p:cNvPr id="30" name="矩形 29"/>
            <p:cNvSpPr/>
            <p:nvPr/>
          </p:nvSpPr>
          <p:spPr bwMode="auto">
            <a:xfrm>
              <a:off x="6266029" y="3975690"/>
              <a:ext cx="2612815" cy="1006995"/>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India Research Center:</a:t>
              </a:r>
            </a:p>
            <a:p>
              <a:pPr lvl="0">
                <a:defRPr/>
              </a:pPr>
              <a:r>
                <a:rPr lang="en-US" altLang="zh-CN" sz="1050" b="1" kern="0" dirty="0">
                  <a:solidFill>
                    <a:schemeClr val="bg1"/>
                  </a:solidFill>
                  <a:latin typeface="Arial"/>
                  <a:ea typeface="微软雅黑" pitchFamily="34" charset="-122"/>
                </a:rPr>
                <a:t>Hadoop </a:t>
              </a:r>
            </a:p>
            <a:p>
              <a:pPr lvl="0">
                <a:defRPr/>
              </a:pPr>
              <a:r>
                <a:rPr lang="en-US" altLang="zh-CN" sz="1050" b="1" kern="0" dirty="0">
                  <a:solidFill>
                    <a:schemeClr val="bg1"/>
                  </a:solidFill>
                  <a:latin typeface="Arial"/>
                  <a:ea typeface="微软雅黑" pitchFamily="34" charset="-122"/>
                </a:rPr>
                <a:t>Data visualization </a:t>
              </a:r>
            </a:p>
            <a:p>
              <a:pPr lvl="0">
                <a:defRPr/>
              </a:pPr>
              <a:r>
                <a:rPr lang="en-US" altLang="zh-CN" sz="1050" b="1" kern="0" dirty="0">
                  <a:solidFill>
                    <a:schemeClr val="bg1"/>
                  </a:solidFill>
                  <a:latin typeface="Arial"/>
                  <a:ea typeface="微软雅黑" pitchFamily="34" charset="-122"/>
                </a:rPr>
                <a:t>MOLAP </a:t>
              </a:r>
            </a:p>
          </p:txBody>
        </p:sp>
        <p:pic>
          <p:nvPicPr>
            <p:cNvPr id="31" name="Picture 257" descr="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1490" y="3373775"/>
              <a:ext cx="65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57" descr="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3449" y="2124058"/>
              <a:ext cx="65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bwMode="auto">
            <a:xfrm>
              <a:off x="525008" y="3287472"/>
              <a:ext cx="2961797" cy="1226251"/>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US Research Center: </a:t>
              </a:r>
            </a:p>
            <a:p>
              <a:pPr lvl="0">
                <a:defRPr/>
              </a:pPr>
              <a:r>
                <a:rPr lang="en-US" altLang="zh-CN" sz="1050" b="1" kern="0" dirty="0">
                  <a:solidFill>
                    <a:schemeClr val="bg1"/>
                  </a:solidFill>
                  <a:latin typeface="Arial"/>
                  <a:ea typeface="微软雅黑" pitchFamily="34" charset="-122"/>
                </a:rPr>
                <a:t>Spark </a:t>
              </a:r>
            </a:p>
            <a:p>
              <a:pPr lvl="0">
                <a:defRPr/>
              </a:pPr>
              <a:r>
                <a:rPr lang="en-US" altLang="zh-CN" sz="1050" b="1" kern="0" dirty="0">
                  <a:solidFill>
                    <a:schemeClr val="bg1"/>
                  </a:solidFill>
                  <a:latin typeface="Arial"/>
                  <a:ea typeface="微软雅黑" pitchFamily="34" charset="-122"/>
                </a:rPr>
                <a:t>ELK/MPP DB </a:t>
              </a:r>
            </a:p>
            <a:p>
              <a:pPr lvl="0">
                <a:defRPr/>
              </a:pPr>
              <a:r>
                <a:rPr lang="en-US" altLang="zh-CN" sz="1050" b="1" kern="0" dirty="0">
                  <a:solidFill>
                    <a:schemeClr val="bg1"/>
                  </a:solidFill>
                  <a:latin typeface="Arial"/>
                  <a:ea typeface="微软雅黑" pitchFamily="34" charset="-122"/>
                </a:rPr>
                <a:t>Big Data acceleration </a:t>
              </a:r>
            </a:p>
          </p:txBody>
        </p:sp>
        <p:sp>
          <p:nvSpPr>
            <p:cNvPr id="34" name="矩形 33"/>
            <p:cNvSpPr/>
            <p:nvPr/>
          </p:nvSpPr>
          <p:spPr bwMode="auto">
            <a:xfrm>
              <a:off x="5251626" y="2670953"/>
              <a:ext cx="2715189" cy="985446"/>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European Research Center: </a:t>
              </a:r>
            </a:p>
            <a:p>
              <a:pPr lvl="0">
                <a:defRPr/>
              </a:pPr>
              <a:r>
                <a:rPr lang="en-US" altLang="zh-CN" sz="1050" b="1" kern="0" dirty="0">
                  <a:solidFill>
                    <a:schemeClr val="bg1"/>
                  </a:solidFill>
                  <a:latin typeface="Arial"/>
                  <a:ea typeface="微软雅黑" pitchFamily="34" charset="-122"/>
                </a:rPr>
                <a:t>Distributed memory DB </a:t>
              </a:r>
            </a:p>
            <a:p>
              <a:pPr lvl="0">
                <a:defRPr/>
              </a:pPr>
              <a:r>
                <a:rPr lang="en-US" altLang="zh-CN" sz="1050" b="1" kern="0" dirty="0">
                  <a:solidFill>
                    <a:schemeClr val="bg1"/>
                  </a:solidFill>
                  <a:latin typeface="Arial"/>
                  <a:ea typeface="微软雅黑" pitchFamily="34" charset="-122"/>
                </a:rPr>
                <a:t>Distributed computing algorithm </a:t>
              </a:r>
            </a:p>
          </p:txBody>
        </p:sp>
        <p:pic>
          <p:nvPicPr>
            <p:cNvPr id="35" name="Picture 263" descr="r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52384" y="2971579"/>
              <a:ext cx="652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p:cNvSpPr/>
            <p:nvPr/>
          </p:nvSpPr>
          <p:spPr bwMode="auto">
            <a:xfrm>
              <a:off x="9620253" y="2466879"/>
              <a:ext cx="2369317" cy="975189"/>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Hangzhou Research Center: </a:t>
              </a:r>
            </a:p>
            <a:p>
              <a:pPr lvl="0">
                <a:defRPr/>
              </a:pPr>
              <a:r>
                <a:rPr lang="en-US" altLang="zh-CN" sz="1050" b="1" kern="0" dirty="0">
                  <a:solidFill>
                    <a:schemeClr val="bg1"/>
                  </a:solidFill>
                  <a:latin typeface="Arial"/>
                  <a:ea typeface="微软雅黑" pitchFamily="34" charset="-122"/>
                </a:rPr>
                <a:t>Hadoop &amp; Spark </a:t>
              </a:r>
              <a:br>
                <a:rPr lang="en-US" altLang="zh-CN" sz="1050" b="1" kern="0" dirty="0">
                  <a:solidFill>
                    <a:schemeClr val="bg1"/>
                  </a:solidFill>
                  <a:latin typeface="Arial"/>
                  <a:ea typeface="微软雅黑" pitchFamily="34" charset="-122"/>
                </a:rPr>
              </a:br>
              <a:r>
                <a:rPr lang="en-US" altLang="zh-CN" sz="1050" b="1" kern="0" dirty="0">
                  <a:solidFill>
                    <a:schemeClr val="bg1"/>
                  </a:solidFill>
                  <a:latin typeface="Arial"/>
                  <a:ea typeface="微软雅黑" pitchFamily="34" charset="-122"/>
                </a:rPr>
                <a:t>Stream computing </a:t>
              </a:r>
            </a:p>
          </p:txBody>
        </p:sp>
        <p:pic>
          <p:nvPicPr>
            <p:cNvPr id="37" name="Picture 257" descr="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7468" y="2156082"/>
              <a:ext cx="652463" cy="5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bwMode="auto">
            <a:xfrm>
              <a:off x="2737468" y="1064663"/>
              <a:ext cx="2961797" cy="1059395"/>
            </a:xfrm>
            <a:prstGeom prst="rect">
              <a:avLst/>
            </a:prstGeom>
            <a:solidFill>
              <a:schemeClr val="tx2">
                <a:lumMod val="60000"/>
                <a:lumOff val="40000"/>
                <a:alpha val="61000"/>
              </a:schemeClr>
            </a:solidFill>
            <a:ln w="9525" cap="flat" cmpd="sng" algn="ctr">
              <a:noFill/>
              <a:prstDash val="solid"/>
              <a:round/>
              <a:headEnd type="none" w="med" len="med"/>
              <a:tailEnd type="none" w="med" len="med"/>
            </a:ln>
            <a:effectLst/>
            <a:extLst/>
          </p:spPr>
          <p:txBody>
            <a:bodyPr vert="horz" wrap="square" lIns="91461" tIns="45731" rIns="91461" bIns="45731" numCol="1" rtlCol="0" anchor="ctr" anchorCtr="0" compatLnSpc="1">
              <a:prstTxWarp prst="textNoShape">
                <a:avLst/>
              </a:prstTxWarp>
            </a:bodyPr>
            <a:lstStyle/>
            <a:p>
              <a:pPr lvl="0">
                <a:defRPr/>
              </a:pPr>
              <a:r>
                <a:rPr lang="en-US" altLang="zh-CN" sz="1050" b="1" kern="0" dirty="0">
                  <a:solidFill>
                    <a:schemeClr val="bg1"/>
                  </a:solidFill>
                  <a:latin typeface="Arial"/>
                  <a:ea typeface="微软雅黑" pitchFamily="34" charset="-122"/>
                </a:rPr>
                <a:t>Canada Research Center: </a:t>
              </a:r>
            </a:p>
            <a:p>
              <a:pPr lvl="0">
                <a:defRPr/>
              </a:pPr>
              <a:r>
                <a:rPr lang="en-US" altLang="zh-CN" sz="1050" b="1" kern="0" dirty="0">
                  <a:solidFill>
                    <a:schemeClr val="bg1"/>
                  </a:solidFill>
                  <a:latin typeface="Arial"/>
                  <a:ea typeface="微软雅黑" pitchFamily="34" charset="-122"/>
                </a:rPr>
                <a:t>Yarn/large-scale scheduling</a:t>
              </a:r>
              <a:br>
                <a:rPr lang="en-US" altLang="zh-CN" sz="1050" b="1" kern="0" dirty="0">
                  <a:solidFill>
                    <a:schemeClr val="bg1"/>
                  </a:solidFill>
                  <a:latin typeface="Arial"/>
                  <a:ea typeface="微软雅黑" pitchFamily="34" charset="-122"/>
                </a:rPr>
              </a:br>
              <a:r>
                <a:rPr lang="en-US" altLang="zh-CN" sz="1050" b="1" kern="0" dirty="0">
                  <a:solidFill>
                    <a:schemeClr val="bg1"/>
                  </a:solidFill>
                  <a:latin typeface="Arial"/>
                  <a:ea typeface="微软雅黑" pitchFamily="34" charset="-122"/>
                </a:rPr>
                <a:t>Hardware acceleration</a:t>
              </a:r>
            </a:p>
            <a:p>
              <a:pPr lvl="0">
                <a:defRPr/>
              </a:pPr>
              <a:r>
                <a:rPr lang="en-US" altLang="zh-CN" sz="1050" b="1" kern="0" dirty="0">
                  <a:solidFill>
                    <a:schemeClr val="bg1"/>
                  </a:solidFill>
                  <a:latin typeface="Arial"/>
                  <a:ea typeface="微软雅黑" pitchFamily="34" charset="-122"/>
                </a:rPr>
                <a:t>Finance Big Data analysis </a:t>
              </a:r>
            </a:p>
          </p:txBody>
        </p:sp>
      </p:grpSp>
    </p:spTree>
    <p:extLst>
      <p:ext uri="{BB962C8B-B14F-4D97-AF65-F5344CB8AC3E}">
        <p14:creationId xmlns:p14="http://schemas.microsoft.com/office/powerpoint/2010/main" val="2505126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4642" y="190872"/>
            <a:ext cx="11421603" cy="772887"/>
          </a:xfrm>
        </p:spPr>
        <p:txBody>
          <a:bodyPr/>
          <a:lstStyle/>
          <a:p>
            <a:r>
              <a:rPr lang="en-US" altLang="zh-CN" dirty="0" smtClean="0">
                <a:latin typeface="Arial" pitchFamily="34" charset="0"/>
                <a:cs typeface="Arial" pitchFamily="34" charset="0"/>
              </a:rPr>
              <a:t>Euler : </a:t>
            </a:r>
            <a:r>
              <a:rPr lang="en-US" altLang="zh-CN" sz="2800" b="0" dirty="0">
                <a:latin typeface="Arial" pitchFamily="34" charset="0"/>
                <a:cs typeface="Arial" pitchFamily="34" charset="0"/>
              </a:rPr>
              <a:t>Core Software Infrastructure of “Device--Pipe--Cloud” </a:t>
            </a:r>
            <a:endParaRPr lang="zh-CN" altLang="en-US" sz="4000" b="0" dirty="0">
              <a:latin typeface="Arial" pitchFamily="34" charset="0"/>
              <a:cs typeface="Arial" pitchFamily="34" charset="0"/>
            </a:endParaRPr>
          </a:p>
        </p:txBody>
      </p:sp>
      <p:grpSp>
        <p:nvGrpSpPr>
          <p:cNvPr id="90" name="组合 89"/>
          <p:cNvGrpSpPr/>
          <p:nvPr/>
        </p:nvGrpSpPr>
        <p:grpSpPr>
          <a:xfrm>
            <a:off x="789883" y="889066"/>
            <a:ext cx="10275428" cy="4825220"/>
            <a:chOff x="773572" y="1169180"/>
            <a:chExt cx="10275428" cy="4825220"/>
          </a:xfrm>
        </p:grpSpPr>
        <p:sp>
          <p:nvSpPr>
            <p:cNvPr id="127" name="Freeform 6"/>
            <p:cNvSpPr>
              <a:spLocks/>
            </p:cNvSpPr>
            <p:nvPr/>
          </p:nvSpPr>
          <p:spPr bwMode="auto">
            <a:xfrm>
              <a:off x="7244080" y="1538512"/>
              <a:ext cx="3632454" cy="133566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a:buClr>
                  <a:srgbClr val="CC9900"/>
                </a:buClr>
                <a:defRPr/>
              </a:pPr>
              <a:endParaRPr lang="zh-CN" altLang="en-US" sz="900" kern="0" dirty="0">
                <a:solidFill>
                  <a:srgbClr val="000000"/>
                </a:solidFill>
                <a:cs typeface="Arial" pitchFamily="34" charset="0"/>
              </a:endParaRPr>
            </a:p>
          </p:txBody>
        </p:sp>
        <p:grpSp>
          <p:nvGrpSpPr>
            <p:cNvPr id="3" name="组合 186"/>
            <p:cNvGrpSpPr/>
            <p:nvPr/>
          </p:nvGrpSpPr>
          <p:grpSpPr>
            <a:xfrm>
              <a:off x="2903162" y="1762524"/>
              <a:ext cx="840313" cy="903207"/>
              <a:chOff x="2256013" y="1478772"/>
              <a:chExt cx="1039753" cy="920650"/>
            </a:xfrm>
          </p:grpSpPr>
          <p:sp>
            <p:nvSpPr>
              <p:cNvPr id="131" name="Oval 327"/>
              <p:cNvSpPr>
                <a:spLocks noChangeArrowheads="1"/>
              </p:cNvSpPr>
              <p:nvPr/>
            </p:nvSpPr>
            <p:spPr bwMode="auto">
              <a:xfrm>
                <a:off x="2420568" y="1478772"/>
                <a:ext cx="736741" cy="733606"/>
              </a:xfrm>
              <a:prstGeom prst="ellipse">
                <a:avLst/>
              </a:prstGeom>
              <a:solidFill>
                <a:srgbClr val="808080">
                  <a:lumMod val="20000"/>
                  <a:lumOff val="80000"/>
                </a:srgbClr>
              </a:solidFill>
              <a:ln w="31750" algn="ctr">
                <a:solidFill>
                  <a:srgbClr val="99CCFF">
                    <a:lumMod val="90000"/>
                  </a:srgbClr>
                </a:solidFill>
                <a:round/>
                <a:headEnd/>
                <a:tailEnd/>
              </a:ln>
            </p:spPr>
            <p:txBody>
              <a:bodyPr wrap="none" lIns="90000" tIns="46800" rIns="90000" bIns="46800" anchor="ctr"/>
              <a:lstStyle/>
              <a:p>
                <a:pPr algn="ctr">
                  <a:defRPr/>
                </a:pPr>
                <a:endParaRPr lang="zh-CN" altLang="en-US" sz="900" kern="0">
                  <a:solidFill>
                    <a:srgbClr val="000000"/>
                  </a:solidFill>
                  <a:cs typeface="Arial" pitchFamily="34" charset="0"/>
                </a:endParaRPr>
              </a:p>
            </p:txBody>
          </p:sp>
          <p:pic>
            <p:nvPicPr>
              <p:cNvPr id="132" name="Picture 68" descr="ivy2副本 拷贝"/>
              <p:cNvPicPr>
                <a:picLocks noChangeAspect="1" noChangeArrowheads="1"/>
              </p:cNvPicPr>
              <p:nvPr/>
            </p:nvPicPr>
            <p:blipFill>
              <a:blip r:embed="rId3" cstate="print"/>
              <a:srcRect/>
              <a:stretch>
                <a:fillRect/>
              </a:stretch>
            </p:blipFill>
            <p:spPr bwMode="auto">
              <a:xfrm>
                <a:off x="2625057" y="1629553"/>
                <a:ext cx="308909" cy="471190"/>
              </a:xfrm>
              <a:prstGeom prst="rect">
                <a:avLst/>
              </a:prstGeom>
              <a:solidFill>
                <a:srgbClr val="E6E6E6"/>
              </a:solidFill>
              <a:ln w="31750" algn="ctr">
                <a:noFill/>
                <a:round/>
                <a:headEnd/>
                <a:tailEnd/>
              </a:ln>
            </p:spPr>
          </p:pic>
          <p:sp>
            <p:nvSpPr>
              <p:cNvPr id="133" name="TextBox 138"/>
              <p:cNvSpPr txBox="1">
                <a:spLocks noChangeArrowheads="1"/>
              </p:cNvSpPr>
              <p:nvPr/>
            </p:nvSpPr>
            <p:spPr bwMode="auto">
              <a:xfrm>
                <a:off x="2256013" y="2226876"/>
                <a:ext cx="1039753" cy="172546"/>
              </a:xfrm>
              <a:prstGeom prst="rect">
                <a:avLst/>
              </a:prstGeom>
              <a:noFill/>
              <a:ln w="9525">
                <a:noFill/>
                <a:miter lim="800000"/>
                <a:headEnd/>
                <a:tailEnd/>
              </a:ln>
            </p:spPr>
            <p:txBody>
              <a:bodyPr wrap="none" lIns="91449" tIns="0" rIns="91449" bIns="0">
                <a:spAutoFit/>
              </a:bodyPr>
              <a:lstStyle/>
              <a:p>
                <a:pPr algn="ctr"/>
                <a:r>
                  <a:rPr lang="en-US" altLang="zh-CN" sz="1100" dirty="0">
                    <a:solidFill>
                      <a:srgbClr val="000000"/>
                    </a:solidFill>
                    <a:cs typeface="Arial" pitchFamily="34" charset="0"/>
                  </a:rPr>
                  <a:t>Enterprise</a:t>
                </a:r>
              </a:p>
            </p:txBody>
          </p:sp>
        </p:grpSp>
        <p:grpSp>
          <p:nvGrpSpPr>
            <p:cNvPr id="5" name="组合 187"/>
            <p:cNvGrpSpPr/>
            <p:nvPr/>
          </p:nvGrpSpPr>
          <p:grpSpPr>
            <a:xfrm>
              <a:off x="2352149" y="1762523"/>
              <a:ext cx="604412" cy="903470"/>
              <a:chOff x="1331830" y="1564858"/>
              <a:chExt cx="722238" cy="922374"/>
            </a:xfrm>
          </p:grpSpPr>
          <p:grpSp>
            <p:nvGrpSpPr>
              <p:cNvPr id="6" name="组合 155"/>
              <p:cNvGrpSpPr>
                <a:grpSpLocks/>
              </p:cNvGrpSpPr>
              <p:nvPr/>
            </p:nvGrpSpPr>
            <p:grpSpPr bwMode="auto">
              <a:xfrm>
                <a:off x="1331830" y="1564858"/>
                <a:ext cx="722238" cy="720558"/>
                <a:chOff x="3583368" y="5069826"/>
                <a:chExt cx="716528" cy="716059"/>
              </a:xfrm>
            </p:grpSpPr>
            <p:sp>
              <p:nvSpPr>
                <p:cNvPr id="137" name="Oval 328"/>
                <p:cNvSpPr>
                  <a:spLocks noChangeArrowheads="1"/>
                </p:cNvSpPr>
                <p:nvPr/>
              </p:nvSpPr>
              <p:spPr bwMode="auto">
                <a:xfrm>
                  <a:off x="3583954" y="5043801"/>
                  <a:ext cx="716601" cy="741466"/>
                </a:xfrm>
                <a:prstGeom prst="ellipse">
                  <a:avLst/>
                </a:prstGeom>
                <a:solidFill>
                  <a:srgbClr val="808080">
                    <a:lumMod val="20000"/>
                    <a:lumOff val="80000"/>
                  </a:srgbClr>
                </a:solidFill>
                <a:ln w="31750" algn="ctr">
                  <a:solidFill>
                    <a:srgbClr val="99CCFF">
                      <a:lumMod val="90000"/>
                    </a:srgbClr>
                  </a:solidFill>
                  <a:round/>
                  <a:headEnd/>
                  <a:tailEnd/>
                </a:ln>
              </p:spPr>
              <p:txBody>
                <a:bodyPr wrap="none" lIns="90000" tIns="46800" rIns="90000" bIns="46800" anchor="ctr"/>
                <a:lstStyle/>
                <a:p>
                  <a:pPr algn="ctr">
                    <a:defRPr/>
                  </a:pPr>
                  <a:endParaRPr lang="zh-CN" altLang="en-US" sz="900" kern="0">
                    <a:solidFill>
                      <a:srgbClr val="000000"/>
                    </a:solidFill>
                    <a:cs typeface="Arial" pitchFamily="34" charset="0"/>
                  </a:endParaRPr>
                </a:p>
              </p:txBody>
            </p:sp>
            <p:grpSp>
              <p:nvGrpSpPr>
                <p:cNvPr id="7" name="Group 294"/>
                <p:cNvGrpSpPr>
                  <a:grpSpLocks/>
                </p:cNvGrpSpPr>
                <p:nvPr/>
              </p:nvGrpSpPr>
              <p:grpSpPr bwMode="auto">
                <a:xfrm>
                  <a:off x="3657515" y="5123570"/>
                  <a:ext cx="591376" cy="603444"/>
                  <a:chOff x="2155" y="3057"/>
                  <a:chExt cx="375" cy="382"/>
                </a:xfrm>
              </p:grpSpPr>
              <p:pic>
                <p:nvPicPr>
                  <p:cNvPr id="139" name="Picture 295" descr="旋转活塞容积式冷水水表"/>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55" y="3057"/>
                    <a:ext cx="375" cy="382"/>
                  </a:xfrm>
                  <a:prstGeom prst="rect">
                    <a:avLst/>
                  </a:prstGeom>
                  <a:noFill/>
                  <a:ln w="9525">
                    <a:noFill/>
                    <a:miter lim="800000"/>
                    <a:headEnd/>
                    <a:tailEnd/>
                  </a:ln>
                </p:spPr>
              </p:pic>
              <p:pic>
                <p:nvPicPr>
                  <p:cNvPr id="140" name="Picture 296" descr="E8004"/>
                  <p:cNvPicPr>
                    <a:picLocks noChangeAspect="1" noChangeArrowheads="1"/>
                  </p:cNvPicPr>
                  <p:nvPr/>
                </p:nvPicPr>
                <p:blipFill>
                  <a:blip r:embed="rId5" cstate="print"/>
                  <a:srcRect/>
                  <a:stretch>
                    <a:fillRect/>
                  </a:stretch>
                </p:blipFill>
                <p:spPr bwMode="auto">
                  <a:xfrm rot="1815386">
                    <a:off x="2346" y="3116"/>
                    <a:ext cx="128" cy="57"/>
                  </a:xfrm>
                  <a:prstGeom prst="rect">
                    <a:avLst/>
                  </a:prstGeom>
                  <a:noFill/>
                  <a:ln w="9525">
                    <a:noFill/>
                    <a:miter lim="800000"/>
                    <a:headEnd/>
                    <a:tailEnd/>
                  </a:ln>
                </p:spPr>
              </p:pic>
            </p:grpSp>
          </p:grpSp>
          <p:sp>
            <p:nvSpPr>
              <p:cNvPr id="136" name="TextBox 139"/>
              <p:cNvSpPr txBox="1">
                <a:spLocks noChangeArrowheads="1"/>
              </p:cNvSpPr>
              <p:nvPr/>
            </p:nvSpPr>
            <p:spPr bwMode="auto">
              <a:xfrm>
                <a:off x="1453650" y="2314413"/>
                <a:ext cx="500351" cy="172819"/>
              </a:xfrm>
              <a:prstGeom prst="rect">
                <a:avLst/>
              </a:prstGeom>
              <a:noFill/>
              <a:ln w="9525">
                <a:noFill/>
                <a:miter lim="800000"/>
                <a:headEnd/>
                <a:tailEnd/>
              </a:ln>
            </p:spPr>
            <p:txBody>
              <a:bodyPr wrap="none" lIns="91449" tIns="0" rIns="91449" bIns="0">
                <a:spAutoFit/>
              </a:bodyPr>
              <a:lstStyle/>
              <a:p>
                <a:pPr algn="ctr"/>
                <a:r>
                  <a:rPr lang="en-US" altLang="zh-CN" sz="1100" dirty="0">
                    <a:solidFill>
                      <a:srgbClr val="000000"/>
                    </a:solidFill>
                    <a:cs typeface="Arial" pitchFamily="34" charset="0"/>
                  </a:rPr>
                  <a:t>IOT</a:t>
                </a:r>
              </a:p>
            </p:txBody>
          </p:sp>
        </p:grpSp>
        <p:grpSp>
          <p:nvGrpSpPr>
            <p:cNvPr id="8" name="组合 185"/>
            <p:cNvGrpSpPr/>
            <p:nvPr/>
          </p:nvGrpSpPr>
          <p:grpSpPr>
            <a:xfrm>
              <a:off x="3746563" y="1762524"/>
              <a:ext cx="627183" cy="914502"/>
              <a:chOff x="3402826" y="1594007"/>
              <a:chExt cx="1285018" cy="899999"/>
            </a:xfrm>
          </p:grpSpPr>
          <p:grpSp>
            <p:nvGrpSpPr>
              <p:cNvPr id="9" name="组合 156"/>
              <p:cNvGrpSpPr>
                <a:grpSpLocks/>
              </p:cNvGrpSpPr>
              <p:nvPr/>
            </p:nvGrpSpPr>
            <p:grpSpPr bwMode="auto">
              <a:xfrm>
                <a:off x="3402826" y="1594007"/>
                <a:ext cx="1212432" cy="639368"/>
                <a:chOff x="1738954" y="5117531"/>
                <a:chExt cx="1629993" cy="1026113"/>
              </a:xfrm>
            </p:grpSpPr>
            <p:sp>
              <p:nvSpPr>
                <p:cNvPr id="145" name="Freeform 298"/>
                <p:cNvSpPr>
                  <a:spLocks/>
                </p:cNvSpPr>
                <p:nvPr/>
              </p:nvSpPr>
              <p:spPr bwMode="auto">
                <a:xfrm>
                  <a:off x="1738544" y="5118094"/>
                  <a:ext cx="1630555" cy="988530"/>
                </a:xfrm>
                <a:custGeom>
                  <a:avLst/>
                  <a:gdLst>
                    <a:gd name="T0" fmla="*/ 6490 w 7891"/>
                    <a:gd name="T1" fmla="*/ 570 h 4741"/>
                    <a:gd name="T2" fmla="*/ 6490 w 7891"/>
                    <a:gd name="T3" fmla="*/ 253 h 4741"/>
                    <a:gd name="T4" fmla="*/ 6409 w 7891"/>
                    <a:gd name="T5" fmla="*/ 253 h 4741"/>
                    <a:gd name="T6" fmla="*/ 6409 w 7891"/>
                    <a:gd name="T7" fmla="*/ 63 h 4741"/>
                    <a:gd name="T8" fmla="*/ 7269 w 7891"/>
                    <a:gd name="T9" fmla="*/ 63 h 4741"/>
                    <a:gd name="T10" fmla="*/ 7269 w 7891"/>
                    <a:gd name="T11" fmla="*/ 253 h 4741"/>
                    <a:gd name="T12" fmla="*/ 7193 w 7891"/>
                    <a:gd name="T13" fmla="*/ 253 h 4741"/>
                    <a:gd name="T14" fmla="*/ 7193 w 7891"/>
                    <a:gd name="T15" fmla="*/ 948 h 4741"/>
                    <a:gd name="T16" fmla="*/ 7891 w 7891"/>
                    <a:gd name="T17" fmla="*/ 1308 h 4741"/>
                    <a:gd name="T18" fmla="*/ 7891 w 7891"/>
                    <a:gd name="T19" fmla="*/ 1674 h 4741"/>
                    <a:gd name="T20" fmla="*/ 7416 w 7891"/>
                    <a:gd name="T21" fmla="*/ 1667 h 4741"/>
                    <a:gd name="T22" fmla="*/ 7428 w 7891"/>
                    <a:gd name="T23" fmla="*/ 4741 h 4741"/>
                    <a:gd name="T24" fmla="*/ 389 w 7891"/>
                    <a:gd name="T25" fmla="*/ 4741 h 4741"/>
                    <a:gd name="T26" fmla="*/ 389 w 7891"/>
                    <a:gd name="T27" fmla="*/ 1707 h 4741"/>
                    <a:gd name="T28" fmla="*/ 0 w 7891"/>
                    <a:gd name="T29" fmla="*/ 1707 h 4741"/>
                    <a:gd name="T30" fmla="*/ 0 w 7891"/>
                    <a:gd name="T31" fmla="*/ 1327 h 4741"/>
                    <a:gd name="T32" fmla="*/ 5317 w 7891"/>
                    <a:gd name="T33" fmla="*/ 0 h 4741"/>
                    <a:gd name="T34" fmla="*/ 6490 w 7891"/>
                    <a:gd name="T35" fmla="*/ 570 h 4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91"/>
                    <a:gd name="T55" fmla="*/ 0 h 4741"/>
                    <a:gd name="T56" fmla="*/ 7891 w 7891"/>
                    <a:gd name="T57" fmla="*/ 4741 h 4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91" h="4741">
                      <a:moveTo>
                        <a:pt x="6490" y="570"/>
                      </a:moveTo>
                      <a:lnTo>
                        <a:pt x="6490" y="253"/>
                      </a:lnTo>
                      <a:lnTo>
                        <a:pt x="6409" y="253"/>
                      </a:lnTo>
                      <a:lnTo>
                        <a:pt x="6409" y="63"/>
                      </a:lnTo>
                      <a:lnTo>
                        <a:pt x="7269" y="63"/>
                      </a:lnTo>
                      <a:lnTo>
                        <a:pt x="7269" y="253"/>
                      </a:lnTo>
                      <a:lnTo>
                        <a:pt x="7193" y="253"/>
                      </a:lnTo>
                      <a:lnTo>
                        <a:pt x="7193" y="948"/>
                      </a:lnTo>
                      <a:lnTo>
                        <a:pt x="7891" y="1308"/>
                      </a:lnTo>
                      <a:lnTo>
                        <a:pt x="7891" y="1674"/>
                      </a:lnTo>
                      <a:lnTo>
                        <a:pt x="7416" y="1667"/>
                      </a:lnTo>
                      <a:lnTo>
                        <a:pt x="7428" y="4741"/>
                      </a:lnTo>
                      <a:lnTo>
                        <a:pt x="389" y="4741"/>
                      </a:lnTo>
                      <a:lnTo>
                        <a:pt x="389" y="1707"/>
                      </a:lnTo>
                      <a:lnTo>
                        <a:pt x="0" y="1707"/>
                      </a:lnTo>
                      <a:lnTo>
                        <a:pt x="0" y="1327"/>
                      </a:lnTo>
                      <a:lnTo>
                        <a:pt x="5317" y="0"/>
                      </a:lnTo>
                      <a:lnTo>
                        <a:pt x="6490" y="570"/>
                      </a:lnTo>
                      <a:close/>
                    </a:path>
                  </a:pathLst>
                </a:custGeom>
                <a:solidFill>
                  <a:srgbClr val="808080">
                    <a:lumMod val="20000"/>
                    <a:lumOff val="80000"/>
                    <a:alpha val="74117"/>
                  </a:srgbClr>
                </a:solidFill>
                <a:ln w="31750">
                  <a:solidFill>
                    <a:srgbClr val="99CCFF">
                      <a:lumMod val="90000"/>
                    </a:srgbClr>
                  </a:solidFill>
                  <a:prstDash val="solid"/>
                  <a:round/>
                  <a:headEnd/>
                  <a:tailEnd/>
                </a:ln>
              </p:spPr>
              <p:txBody>
                <a:bodyPr/>
                <a:lstStyle/>
                <a:p>
                  <a:pPr algn="ctr">
                    <a:defRPr/>
                  </a:pPr>
                  <a:endParaRPr lang="zh-CN" altLang="en-US" sz="900" kern="0">
                    <a:solidFill>
                      <a:srgbClr val="000000"/>
                    </a:solidFill>
                    <a:cs typeface="Arial" pitchFamily="34" charset="0"/>
                  </a:endParaRPr>
                </a:p>
              </p:txBody>
            </p:sp>
            <p:pic>
              <p:nvPicPr>
                <p:cNvPr id="146" name="Picture 300" descr="mba"/>
                <p:cNvPicPr>
                  <a:picLocks noChangeAspect="1" noChangeArrowheads="1"/>
                </p:cNvPicPr>
                <p:nvPr/>
              </p:nvPicPr>
              <p:blipFill>
                <a:blip r:embed="rId6" cstate="print"/>
                <a:srcRect/>
                <a:stretch>
                  <a:fillRect/>
                </a:stretch>
              </p:blipFill>
              <p:spPr bwMode="auto">
                <a:xfrm>
                  <a:off x="1865690" y="5695218"/>
                  <a:ext cx="404524" cy="209265"/>
                </a:xfrm>
                <a:prstGeom prst="rect">
                  <a:avLst/>
                </a:prstGeom>
                <a:noFill/>
                <a:ln w="9525">
                  <a:noFill/>
                  <a:miter lim="800000"/>
                  <a:headEnd/>
                  <a:tailEnd/>
                </a:ln>
              </p:spPr>
            </p:pic>
            <p:pic>
              <p:nvPicPr>
                <p:cNvPr id="147" name="Picture 311" descr="08-2"/>
                <p:cNvPicPr>
                  <a:picLocks noChangeAspect="1" noChangeArrowheads="1"/>
                </p:cNvPicPr>
                <p:nvPr/>
              </p:nvPicPr>
              <p:blipFill>
                <a:blip r:embed="rId7" cstate="print"/>
                <a:srcRect l="61024" t="39490" b="-2499"/>
                <a:stretch>
                  <a:fillRect/>
                </a:stretch>
              </p:blipFill>
              <p:spPr bwMode="auto">
                <a:xfrm>
                  <a:off x="2371773" y="5698735"/>
                  <a:ext cx="392213" cy="444909"/>
                </a:xfrm>
                <a:prstGeom prst="rect">
                  <a:avLst/>
                </a:prstGeom>
                <a:noFill/>
                <a:ln w="9525">
                  <a:noFill/>
                  <a:miter lim="800000"/>
                  <a:headEnd/>
                  <a:tailEnd/>
                </a:ln>
              </p:spPr>
            </p:pic>
            <p:sp>
              <p:nvSpPr>
                <p:cNvPr id="148" name="Line 314"/>
                <p:cNvSpPr>
                  <a:spLocks noChangeShapeType="1"/>
                </p:cNvSpPr>
                <p:nvPr/>
              </p:nvSpPr>
              <p:spPr bwMode="auto">
                <a:xfrm flipH="1">
                  <a:off x="2280639" y="5454398"/>
                  <a:ext cx="275316" cy="203821"/>
                </a:xfrm>
                <a:prstGeom prst="line">
                  <a:avLst/>
                </a:prstGeom>
                <a:noFill/>
                <a:ln w="9525">
                  <a:solidFill>
                    <a:srgbClr val="000000"/>
                  </a:solidFill>
                  <a:prstDash val="dash"/>
                  <a:round/>
                  <a:headEnd type="arrow" w="med" len="med"/>
                  <a:tailEnd type="triangle" w="med" len="med"/>
                </a:ln>
              </p:spPr>
              <p:txBody>
                <a:bodyPr lIns="79200" tIns="39600" rIns="79200" bIns="39600">
                  <a:spAutoFit/>
                </a:bodyPr>
                <a:lstStyle/>
                <a:p>
                  <a:pPr algn="ctr">
                    <a:defRPr/>
                  </a:pPr>
                  <a:endParaRPr lang="zh-CN" altLang="en-US" sz="900" kern="0">
                    <a:solidFill>
                      <a:srgbClr val="000000"/>
                    </a:solidFill>
                    <a:cs typeface="Arial" pitchFamily="34" charset="0"/>
                  </a:endParaRPr>
                </a:p>
              </p:txBody>
            </p:sp>
            <p:sp>
              <p:nvSpPr>
                <p:cNvPr id="149" name="Line 315"/>
                <p:cNvSpPr>
                  <a:spLocks noChangeShapeType="1"/>
                </p:cNvSpPr>
                <p:nvPr/>
              </p:nvSpPr>
              <p:spPr bwMode="auto">
                <a:xfrm>
                  <a:off x="2622117" y="5454398"/>
                  <a:ext cx="271047" cy="203821"/>
                </a:xfrm>
                <a:prstGeom prst="line">
                  <a:avLst/>
                </a:prstGeom>
                <a:noFill/>
                <a:ln w="9525">
                  <a:solidFill>
                    <a:srgbClr val="000000"/>
                  </a:solidFill>
                  <a:prstDash val="dash"/>
                  <a:round/>
                  <a:headEnd type="arrow" w="med" len="med"/>
                  <a:tailEnd type="triangle" w="med" len="med"/>
                </a:ln>
              </p:spPr>
              <p:txBody>
                <a:bodyPr lIns="79200" tIns="39600" rIns="79200" bIns="39600">
                  <a:spAutoFit/>
                </a:bodyPr>
                <a:lstStyle/>
                <a:p>
                  <a:pPr algn="ctr">
                    <a:defRPr/>
                  </a:pPr>
                  <a:endParaRPr lang="zh-CN" altLang="en-US" sz="900" kern="0">
                    <a:solidFill>
                      <a:srgbClr val="000000"/>
                    </a:solidFill>
                    <a:cs typeface="Arial" pitchFamily="34" charset="0"/>
                  </a:endParaRPr>
                </a:p>
              </p:txBody>
            </p:sp>
            <p:sp>
              <p:nvSpPr>
                <p:cNvPr id="150" name="Line 316"/>
                <p:cNvSpPr>
                  <a:spLocks noChangeShapeType="1"/>
                </p:cNvSpPr>
                <p:nvPr/>
              </p:nvSpPr>
              <p:spPr bwMode="auto">
                <a:xfrm>
                  <a:off x="2587969" y="5497711"/>
                  <a:ext cx="0" cy="203821"/>
                </a:xfrm>
                <a:prstGeom prst="line">
                  <a:avLst/>
                </a:prstGeom>
                <a:noFill/>
                <a:ln w="9525">
                  <a:solidFill>
                    <a:srgbClr val="000000"/>
                  </a:solidFill>
                  <a:prstDash val="dash"/>
                  <a:round/>
                  <a:headEnd type="arrow" w="med" len="med"/>
                  <a:tailEnd type="triangle" w="med" len="med"/>
                </a:ln>
              </p:spPr>
              <p:txBody>
                <a:bodyPr lIns="79200" tIns="39600" rIns="79200" bIns="39600">
                  <a:spAutoFit/>
                </a:bodyPr>
                <a:lstStyle/>
                <a:p>
                  <a:pPr algn="ctr">
                    <a:defRPr/>
                  </a:pPr>
                  <a:endParaRPr lang="zh-CN" altLang="en-US" sz="900" kern="0">
                    <a:solidFill>
                      <a:srgbClr val="000000"/>
                    </a:solidFill>
                    <a:cs typeface="Arial" pitchFamily="34" charset="0"/>
                  </a:endParaRPr>
                </a:p>
              </p:txBody>
            </p:sp>
            <p:pic>
              <p:nvPicPr>
                <p:cNvPr id="151" name="Picture 2" descr="C:\Users\andrew.tauhert\Documents\Prodea Systems\Business Development\Presentations\Slide Material\Graphics\Devices\vdslF.png"/>
                <p:cNvPicPr>
                  <a:picLocks noChangeAspect="1" noChangeArrowheads="1"/>
                </p:cNvPicPr>
                <p:nvPr/>
              </p:nvPicPr>
              <p:blipFill>
                <a:blip r:embed="rId8" cstate="print"/>
                <a:srcRect/>
                <a:stretch>
                  <a:fillRect/>
                </a:stretch>
              </p:blipFill>
              <p:spPr bwMode="auto">
                <a:xfrm>
                  <a:off x="2343774" y="5143512"/>
                  <a:ext cx="493712" cy="387350"/>
                </a:xfrm>
                <a:prstGeom prst="rect">
                  <a:avLst/>
                </a:prstGeom>
                <a:noFill/>
                <a:ln w="9525">
                  <a:noFill/>
                  <a:miter lim="800000"/>
                  <a:headEnd/>
                  <a:tailEnd/>
                </a:ln>
              </p:spPr>
            </p:pic>
          </p:grpSp>
          <p:pic>
            <p:nvPicPr>
              <p:cNvPr id="143" name="Picture 59"/>
              <p:cNvPicPr>
                <a:picLocks noChangeAspect="1" noChangeArrowheads="1"/>
              </p:cNvPicPr>
              <p:nvPr/>
            </p:nvPicPr>
            <p:blipFill>
              <a:blip r:embed="rId9" cstate="print"/>
              <a:srcRect/>
              <a:stretch>
                <a:fillRect/>
              </a:stretch>
            </p:blipFill>
            <p:spPr bwMode="auto">
              <a:xfrm>
                <a:off x="4184526" y="1815828"/>
                <a:ext cx="329213" cy="181227"/>
              </a:xfrm>
              <a:prstGeom prst="rect">
                <a:avLst/>
              </a:prstGeom>
              <a:noFill/>
              <a:ln w="9525">
                <a:noFill/>
                <a:miter lim="800000"/>
                <a:headEnd/>
                <a:tailEnd/>
              </a:ln>
            </p:spPr>
          </p:pic>
          <p:sp>
            <p:nvSpPr>
              <p:cNvPr id="144" name="TextBox 140"/>
              <p:cNvSpPr txBox="1">
                <a:spLocks noChangeArrowheads="1"/>
              </p:cNvSpPr>
              <p:nvPr/>
            </p:nvSpPr>
            <p:spPr bwMode="auto">
              <a:xfrm>
                <a:off x="3425960" y="2327414"/>
                <a:ext cx="1261884" cy="166592"/>
              </a:xfrm>
              <a:prstGeom prst="rect">
                <a:avLst/>
              </a:prstGeom>
              <a:noFill/>
              <a:ln w="9525">
                <a:noFill/>
                <a:miter lim="800000"/>
                <a:headEnd/>
                <a:tailEnd/>
              </a:ln>
            </p:spPr>
            <p:txBody>
              <a:bodyPr wrap="none" lIns="91449" tIns="0" rIns="91449" bIns="0">
                <a:spAutoFit/>
              </a:bodyPr>
              <a:lstStyle/>
              <a:p>
                <a:pPr algn="ctr"/>
                <a:r>
                  <a:rPr lang="en-US" altLang="zh-CN" sz="1100" dirty="0">
                    <a:solidFill>
                      <a:srgbClr val="000000"/>
                    </a:solidFill>
                    <a:cs typeface="Arial" pitchFamily="34" charset="0"/>
                  </a:rPr>
                  <a:t>Family</a:t>
                </a:r>
              </a:p>
            </p:txBody>
          </p:sp>
        </p:grpSp>
        <p:grpSp>
          <p:nvGrpSpPr>
            <p:cNvPr id="10" name="组合 181"/>
            <p:cNvGrpSpPr/>
            <p:nvPr/>
          </p:nvGrpSpPr>
          <p:grpSpPr>
            <a:xfrm>
              <a:off x="9323257" y="1872366"/>
              <a:ext cx="1071258" cy="389422"/>
              <a:chOff x="6911018" y="1030830"/>
              <a:chExt cx="1167738" cy="393586"/>
            </a:xfrm>
          </p:grpSpPr>
          <p:sp>
            <p:nvSpPr>
              <p:cNvPr id="153" name="Freeform 6"/>
              <p:cNvSpPr>
                <a:spLocks/>
              </p:cNvSpPr>
              <p:nvPr/>
            </p:nvSpPr>
            <p:spPr bwMode="auto">
              <a:xfrm>
                <a:off x="6911018" y="1030830"/>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cs typeface="Arial" pitchFamily="34" charset="0"/>
                </a:endParaRPr>
              </a:p>
            </p:txBody>
          </p:sp>
          <p:sp>
            <p:nvSpPr>
              <p:cNvPr id="154" name="Rectangle 149"/>
              <p:cNvSpPr/>
              <p:nvPr/>
            </p:nvSpPr>
            <p:spPr>
              <a:xfrm>
                <a:off x="6919780" y="1111525"/>
                <a:ext cx="1108656" cy="279280"/>
              </a:xfrm>
              <a:prstGeom prst="rect">
                <a:avLst/>
              </a:prstGeom>
            </p:spPr>
            <p:txBody>
              <a:bodyPr wrap="square" lIns="136492" tIns="68247" rIns="136492" bIns="68247" anchor="ctr">
                <a:spAutoFit/>
              </a:bodyPr>
              <a:lstStyle/>
              <a:p>
                <a:pPr algn="ctr">
                  <a:buClr>
                    <a:srgbClr val="CC9900"/>
                  </a:buClr>
                  <a:buFont typeface="Wingdings" pitchFamily="2" charset="2"/>
                  <a:buNone/>
                </a:pPr>
                <a:r>
                  <a:rPr lang="en-US" altLang="zh-CN" sz="900" b="1" dirty="0">
                    <a:solidFill>
                      <a:srgbClr val="C00000"/>
                    </a:solidFill>
                    <a:cs typeface="Arial" pitchFamily="34" charset="0"/>
                  </a:rPr>
                  <a:t>Public Cloud</a:t>
                </a:r>
                <a:endParaRPr lang="en-US" sz="900" b="1" dirty="0">
                  <a:solidFill>
                    <a:srgbClr val="C00000"/>
                  </a:solidFill>
                  <a:cs typeface="Arial" pitchFamily="34" charset="0"/>
                </a:endParaRPr>
              </a:p>
            </p:txBody>
          </p:sp>
        </p:grpSp>
        <p:grpSp>
          <p:nvGrpSpPr>
            <p:cNvPr id="11" name="组合 180"/>
            <p:cNvGrpSpPr/>
            <p:nvPr/>
          </p:nvGrpSpPr>
          <p:grpSpPr>
            <a:xfrm>
              <a:off x="8455237" y="2332969"/>
              <a:ext cx="1076479" cy="389423"/>
              <a:chOff x="6173047" y="2387545"/>
              <a:chExt cx="1173430" cy="393586"/>
            </a:xfrm>
          </p:grpSpPr>
          <p:sp>
            <p:nvSpPr>
              <p:cNvPr id="156" name="Freeform 6"/>
              <p:cNvSpPr>
                <a:spLocks/>
              </p:cNvSpPr>
              <p:nvPr/>
            </p:nvSpPr>
            <p:spPr bwMode="auto">
              <a:xfrm>
                <a:off x="6173047" y="238754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cs typeface="Arial" pitchFamily="34" charset="0"/>
                </a:endParaRPr>
              </a:p>
            </p:txBody>
          </p:sp>
          <p:sp>
            <p:nvSpPr>
              <p:cNvPr id="157" name="Rectangle 142"/>
              <p:cNvSpPr/>
              <p:nvPr/>
            </p:nvSpPr>
            <p:spPr>
              <a:xfrm>
                <a:off x="6175289" y="2483123"/>
                <a:ext cx="1171188" cy="279280"/>
              </a:xfrm>
              <a:prstGeom prst="rect">
                <a:avLst/>
              </a:prstGeom>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cs typeface="Arial" pitchFamily="34" charset="0"/>
                  </a:rPr>
                  <a:t>CloudEDGE</a:t>
                </a:r>
                <a:endParaRPr lang="en-US" sz="900" b="1" dirty="0">
                  <a:solidFill>
                    <a:srgbClr val="C00000"/>
                  </a:solidFill>
                  <a:cs typeface="Arial" pitchFamily="34" charset="0"/>
                </a:endParaRPr>
              </a:p>
            </p:txBody>
          </p:sp>
        </p:grpSp>
        <p:grpSp>
          <p:nvGrpSpPr>
            <p:cNvPr id="12" name="组合 182"/>
            <p:cNvGrpSpPr/>
            <p:nvPr/>
          </p:nvGrpSpPr>
          <p:grpSpPr>
            <a:xfrm>
              <a:off x="9579763" y="2332969"/>
              <a:ext cx="1081379" cy="389423"/>
              <a:chOff x="4103268" y="1015945"/>
              <a:chExt cx="1178771" cy="393586"/>
            </a:xfrm>
          </p:grpSpPr>
          <p:sp>
            <p:nvSpPr>
              <p:cNvPr id="159" name="Freeform 6"/>
              <p:cNvSpPr>
                <a:spLocks/>
              </p:cNvSpPr>
              <p:nvPr/>
            </p:nvSpPr>
            <p:spPr bwMode="auto">
              <a:xfrm>
                <a:off x="4103268" y="101594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cs typeface="Arial" pitchFamily="34" charset="0"/>
                </a:endParaRPr>
              </a:p>
            </p:txBody>
          </p:sp>
          <p:sp>
            <p:nvSpPr>
              <p:cNvPr id="160" name="Rectangle 136"/>
              <p:cNvSpPr/>
              <p:nvPr/>
            </p:nvSpPr>
            <p:spPr>
              <a:xfrm>
                <a:off x="4168428" y="1111524"/>
                <a:ext cx="1113611" cy="279280"/>
              </a:xfrm>
              <a:prstGeom prst="rect">
                <a:avLst/>
              </a:prstGeom>
            </p:spPr>
            <p:txBody>
              <a:bodyPr wrap="square" lIns="136492" tIns="68247" rIns="136492" bIns="68247" anchor="ctr">
                <a:spAutoFit/>
              </a:bodyPr>
              <a:lstStyle/>
              <a:p>
                <a:pPr algn="ctr">
                  <a:buClr>
                    <a:srgbClr val="CC9900"/>
                  </a:buClr>
                  <a:buFont typeface="Wingdings" pitchFamily="2" charset="2"/>
                  <a:buNone/>
                </a:pPr>
                <a:r>
                  <a:rPr lang="en-US" altLang="zh-CN" sz="900" b="1" dirty="0">
                    <a:solidFill>
                      <a:srgbClr val="C00000"/>
                    </a:solidFill>
                    <a:cs typeface="Arial" pitchFamily="34" charset="0"/>
                  </a:rPr>
                  <a:t>Telco OS</a:t>
                </a:r>
              </a:p>
            </p:txBody>
          </p:sp>
        </p:grpSp>
        <p:grpSp>
          <p:nvGrpSpPr>
            <p:cNvPr id="13" name="组合 184"/>
            <p:cNvGrpSpPr/>
            <p:nvPr/>
          </p:nvGrpSpPr>
          <p:grpSpPr>
            <a:xfrm>
              <a:off x="7314533" y="2332969"/>
              <a:ext cx="1114711" cy="389423"/>
              <a:chOff x="5149183" y="2478985"/>
              <a:chExt cx="1215106" cy="393586"/>
            </a:xfrm>
          </p:grpSpPr>
          <p:sp>
            <p:nvSpPr>
              <p:cNvPr id="162" name="Freeform 6"/>
              <p:cNvSpPr>
                <a:spLocks/>
              </p:cNvSpPr>
              <p:nvPr/>
            </p:nvSpPr>
            <p:spPr bwMode="auto">
              <a:xfrm>
                <a:off x="5196549" y="247898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cs typeface="Arial" pitchFamily="34" charset="0"/>
                </a:endParaRPr>
              </a:p>
            </p:txBody>
          </p:sp>
          <p:sp>
            <p:nvSpPr>
              <p:cNvPr id="163" name="Rectangle 134"/>
              <p:cNvSpPr/>
              <p:nvPr/>
            </p:nvSpPr>
            <p:spPr>
              <a:xfrm>
                <a:off x="5149183" y="2574565"/>
                <a:ext cx="1215106" cy="279280"/>
              </a:xfrm>
              <a:prstGeom prst="rect">
                <a:avLst/>
              </a:prstGeom>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cs typeface="Arial" pitchFamily="34" charset="0"/>
                  </a:rPr>
                  <a:t>CloudBB</a:t>
                </a:r>
                <a:endParaRPr lang="en-US" altLang="zh-CN" sz="900" b="1" dirty="0">
                  <a:solidFill>
                    <a:srgbClr val="C00000"/>
                  </a:solidFill>
                  <a:cs typeface="Arial" pitchFamily="34" charset="0"/>
                </a:endParaRPr>
              </a:p>
            </p:txBody>
          </p:sp>
        </p:grpSp>
        <p:grpSp>
          <p:nvGrpSpPr>
            <p:cNvPr id="14" name="组合 183"/>
            <p:cNvGrpSpPr/>
            <p:nvPr/>
          </p:nvGrpSpPr>
          <p:grpSpPr>
            <a:xfrm>
              <a:off x="8077460" y="1866627"/>
              <a:ext cx="1159250" cy="398425"/>
              <a:chOff x="5698747" y="1893769"/>
              <a:chExt cx="1263655" cy="402684"/>
            </a:xfrm>
          </p:grpSpPr>
          <p:sp>
            <p:nvSpPr>
              <p:cNvPr id="165" name="Freeform 6"/>
              <p:cNvSpPr>
                <a:spLocks/>
              </p:cNvSpPr>
              <p:nvPr/>
            </p:nvSpPr>
            <p:spPr bwMode="auto">
              <a:xfrm>
                <a:off x="5725031" y="1893769"/>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cs typeface="Arial" pitchFamily="34" charset="0"/>
                </a:endParaRPr>
              </a:p>
            </p:txBody>
          </p:sp>
          <p:sp>
            <p:nvSpPr>
              <p:cNvPr id="166" name="Rectangle 138"/>
              <p:cNvSpPr/>
              <p:nvPr/>
            </p:nvSpPr>
            <p:spPr>
              <a:xfrm>
                <a:off x="5698747" y="2017173"/>
                <a:ext cx="1263655" cy="279280"/>
              </a:xfrm>
              <a:prstGeom prst="rect">
                <a:avLst/>
              </a:prstGeom>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cs typeface="Arial" pitchFamily="34" charset="0"/>
                  </a:rPr>
                  <a:t>CloudDSL</a:t>
                </a:r>
                <a:r>
                  <a:rPr lang="en-US" altLang="zh-CN" sz="900" b="1" dirty="0">
                    <a:solidFill>
                      <a:srgbClr val="C00000"/>
                    </a:solidFill>
                    <a:cs typeface="Arial" pitchFamily="34" charset="0"/>
                  </a:rPr>
                  <a:t>/OLT</a:t>
                </a:r>
              </a:p>
            </p:txBody>
          </p:sp>
        </p:grpSp>
        <p:grpSp>
          <p:nvGrpSpPr>
            <p:cNvPr id="15" name="组合 188"/>
            <p:cNvGrpSpPr/>
            <p:nvPr/>
          </p:nvGrpSpPr>
          <p:grpSpPr>
            <a:xfrm>
              <a:off x="4369584" y="1762524"/>
              <a:ext cx="760163" cy="903207"/>
              <a:chOff x="2323094" y="1478772"/>
              <a:chExt cx="905583" cy="920650"/>
            </a:xfrm>
          </p:grpSpPr>
          <p:sp>
            <p:nvSpPr>
              <p:cNvPr id="168" name="Oval 327"/>
              <p:cNvSpPr>
                <a:spLocks noChangeArrowheads="1"/>
              </p:cNvSpPr>
              <p:nvPr/>
            </p:nvSpPr>
            <p:spPr bwMode="auto">
              <a:xfrm>
                <a:off x="2420568" y="1478772"/>
                <a:ext cx="736741" cy="733606"/>
              </a:xfrm>
              <a:prstGeom prst="ellipse">
                <a:avLst/>
              </a:prstGeom>
              <a:solidFill>
                <a:srgbClr val="808080">
                  <a:lumMod val="20000"/>
                  <a:lumOff val="80000"/>
                </a:srgbClr>
              </a:solidFill>
              <a:ln w="31750" algn="ctr">
                <a:solidFill>
                  <a:srgbClr val="99CCFF">
                    <a:lumMod val="90000"/>
                  </a:srgbClr>
                </a:solidFill>
                <a:round/>
                <a:headEnd/>
                <a:tailEnd/>
              </a:ln>
            </p:spPr>
            <p:txBody>
              <a:bodyPr wrap="none" lIns="90000" tIns="46800" rIns="90000" bIns="46800" anchor="ctr"/>
              <a:lstStyle/>
              <a:p>
                <a:pPr algn="ctr">
                  <a:defRPr/>
                </a:pPr>
                <a:endParaRPr lang="zh-CN" altLang="en-US" sz="900" kern="0">
                  <a:solidFill>
                    <a:srgbClr val="000000"/>
                  </a:solidFill>
                  <a:cs typeface="Arial" pitchFamily="34" charset="0"/>
                </a:endParaRPr>
              </a:p>
            </p:txBody>
          </p:sp>
          <p:pic>
            <p:nvPicPr>
              <p:cNvPr id="169" name="Picture 68" descr="ivy2副本 拷贝"/>
              <p:cNvPicPr>
                <a:picLocks noChangeAspect="1" noChangeArrowheads="1"/>
              </p:cNvPicPr>
              <p:nvPr/>
            </p:nvPicPr>
            <p:blipFill>
              <a:blip r:embed="rId3" cstate="print"/>
              <a:srcRect/>
              <a:stretch>
                <a:fillRect/>
              </a:stretch>
            </p:blipFill>
            <p:spPr bwMode="auto">
              <a:xfrm>
                <a:off x="2625057" y="1629553"/>
                <a:ext cx="308909" cy="471190"/>
              </a:xfrm>
              <a:prstGeom prst="rect">
                <a:avLst/>
              </a:prstGeom>
              <a:solidFill>
                <a:srgbClr val="E6E6E6"/>
              </a:solidFill>
              <a:ln w="31750" algn="ctr">
                <a:noFill/>
                <a:round/>
                <a:headEnd/>
                <a:tailEnd/>
              </a:ln>
            </p:spPr>
          </p:pic>
          <p:sp>
            <p:nvSpPr>
              <p:cNvPr id="170" name="TextBox 138"/>
              <p:cNvSpPr txBox="1">
                <a:spLocks noChangeArrowheads="1"/>
              </p:cNvSpPr>
              <p:nvPr/>
            </p:nvSpPr>
            <p:spPr bwMode="auto">
              <a:xfrm>
                <a:off x="2323094" y="2226876"/>
                <a:ext cx="905583" cy="172546"/>
              </a:xfrm>
              <a:prstGeom prst="rect">
                <a:avLst/>
              </a:prstGeom>
              <a:noFill/>
              <a:ln w="9525">
                <a:noFill/>
                <a:miter lim="800000"/>
                <a:headEnd/>
                <a:tailEnd/>
              </a:ln>
            </p:spPr>
            <p:txBody>
              <a:bodyPr wrap="none" lIns="91449" tIns="0" rIns="91449" bIns="0">
                <a:spAutoFit/>
              </a:bodyPr>
              <a:lstStyle/>
              <a:p>
                <a:pPr algn="ctr"/>
                <a:r>
                  <a:rPr lang="en-US" altLang="zh-CN" sz="1100" dirty="0">
                    <a:solidFill>
                      <a:srgbClr val="000000"/>
                    </a:solidFill>
                    <a:cs typeface="Arial" pitchFamily="34" charset="0"/>
                  </a:rPr>
                  <a:t>Personal</a:t>
                </a:r>
              </a:p>
            </p:txBody>
          </p:sp>
        </p:grpSp>
        <p:sp>
          <p:nvSpPr>
            <p:cNvPr id="171" name="TextBox 170"/>
            <p:cNvSpPr txBox="1"/>
            <p:nvPr/>
          </p:nvSpPr>
          <p:spPr>
            <a:xfrm>
              <a:off x="773572" y="2374172"/>
              <a:ext cx="1572610" cy="307777"/>
            </a:xfrm>
            <a:prstGeom prst="rect">
              <a:avLst/>
            </a:prstGeom>
            <a:noFill/>
          </p:spPr>
          <p:txBody>
            <a:bodyPr wrap="none" rtlCol="0">
              <a:spAutoFit/>
            </a:bodyPr>
            <a:lstStyle/>
            <a:p>
              <a:r>
                <a:rPr lang="en-US" altLang="zh-CN" sz="1400" b="1" dirty="0">
                  <a:solidFill>
                    <a:srgbClr val="0070C0"/>
                  </a:solidFill>
                  <a:cs typeface="Arial" pitchFamily="34" charset="0"/>
                </a:rPr>
                <a:t>Business &amp; APP</a:t>
              </a:r>
              <a:endParaRPr lang="zh-CN" altLang="en-US" sz="1400" b="1" dirty="0">
                <a:solidFill>
                  <a:srgbClr val="0070C0"/>
                </a:solidFill>
                <a:cs typeface="Arial" pitchFamily="34" charset="0"/>
              </a:endParaRPr>
            </a:p>
          </p:txBody>
        </p:sp>
        <p:sp>
          <p:nvSpPr>
            <p:cNvPr id="181" name="圆角矩形 180"/>
            <p:cNvSpPr/>
            <p:nvPr/>
          </p:nvSpPr>
          <p:spPr bwMode="auto">
            <a:xfrm>
              <a:off x="2252578" y="5502612"/>
              <a:ext cx="8796422" cy="491788"/>
            </a:xfrm>
            <a:prstGeom prst="roundRect">
              <a:avLst>
                <a:gd name="adj" fmla="val 0"/>
              </a:avLst>
            </a:prstGeom>
            <a:solidFill>
              <a:schemeClr val="bg1">
                <a:lumMod val="85000"/>
                <a:alpha val="93000"/>
              </a:scheme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ctr" anchorCtr="0"/>
            <a:lstStyle/>
            <a:p>
              <a:pPr defTabSz="973268">
                <a:defRPr/>
              </a:pPr>
              <a:r>
                <a:rPr lang="en-US" altLang="zh-CN" sz="1200" b="1" kern="0" dirty="0">
                  <a:solidFill>
                    <a:srgbClr val="000000"/>
                  </a:solidFill>
                  <a:cs typeface="Arial" pitchFamily="34" charset="0"/>
                </a:rPr>
                <a:t>Hardware</a:t>
              </a:r>
              <a:endParaRPr lang="zh-CN" altLang="en-US" sz="1200" b="1" kern="0" dirty="0">
                <a:solidFill>
                  <a:srgbClr val="000000"/>
                </a:solidFill>
                <a:cs typeface="Arial" pitchFamily="34" charset="0"/>
              </a:endParaRPr>
            </a:p>
          </p:txBody>
        </p:sp>
        <p:sp>
          <p:nvSpPr>
            <p:cNvPr id="182" name="矩形 181"/>
            <p:cNvSpPr/>
            <p:nvPr/>
          </p:nvSpPr>
          <p:spPr bwMode="auto">
            <a:xfrm>
              <a:off x="3202376" y="5544142"/>
              <a:ext cx="2861315" cy="360000"/>
            </a:xfrm>
            <a:prstGeom prst="rect">
              <a:avLst/>
            </a:prstGeom>
            <a:solidFill>
              <a:schemeClr val="bg1"/>
            </a:solidFill>
            <a:ln w="9525" cap="flat" cmpd="sng" algn="ctr">
              <a:solidFill>
                <a:srgbClr val="C0C0C0"/>
              </a:solidFill>
              <a:prstDash val="solid"/>
              <a:round/>
              <a:headEnd type="none" w="med" len="med"/>
              <a:tailEnd type="none" w="med" len="med"/>
            </a:ln>
            <a:effectLst/>
          </p:spPr>
          <p:txBody>
            <a:bodyPr lIns="120899" tIns="0" rIns="120899" bIns="0" anchor="ctr"/>
            <a:lstStyle/>
            <a:p>
              <a:pPr algn="ctr" defTabSz="973268">
                <a:defRPr/>
              </a:pPr>
              <a:r>
                <a:rPr lang="en-US" altLang="zh-CN" sz="1100" dirty="0">
                  <a:cs typeface="Arial" pitchFamily="34" charset="0"/>
                </a:rPr>
                <a:t>isomorphism </a:t>
              </a:r>
              <a:r>
                <a:rPr lang="en-US" altLang="zh-CN" sz="1100" kern="0" dirty="0">
                  <a:solidFill>
                    <a:sysClr val="windowText" lastClr="000000"/>
                  </a:solidFill>
                  <a:cs typeface="Arial" pitchFamily="34" charset="0"/>
                </a:rPr>
                <a:t>/</a:t>
              </a:r>
              <a:r>
                <a:rPr lang="en-US" altLang="zh-CN" sz="1100" dirty="0">
                  <a:cs typeface="Arial" pitchFamily="34" charset="0"/>
                </a:rPr>
                <a:t>  Heterogeneous Integrated Core </a:t>
              </a:r>
              <a:r>
                <a:rPr lang="zh-CN" altLang="en-US" sz="1100" kern="0" dirty="0">
                  <a:solidFill>
                    <a:sysClr val="windowText" lastClr="000000"/>
                  </a:solidFill>
                  <a:cs typeface="Arial" pitchFamily="34" charset="0"/>
                </a:rPr>
                <a:t>（</a:t>
              </a:r>
              <a:r>
                <a:rPr lang="en-US" altLang="zh-CN" sz="1100" kern="0" dirty="0" err="1">
                  <a:solidFill>
                    <a:sysClr val="windowText" lastClr="000000"/>
                  </a:solidFill>
                  <a:cs typeface="Arial" pitchFamily="34" charset="0"/>
                </a:rPr>
                <a:t>Kylin</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ARM64</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X86…</a:t>
              </a:r>
              <a:r>
                <a:rPr lang="zh-CN" altLang="en-US" sz="1100" kern="0" dirty="0">
                  <a:solidFill>
                    <a:sysClr val="windowText" lastClr="000000"/>
                  </a:solidFill>
                  <a:cs typeface="Arial" pitchFamily="34" charset="0"/>
                </a:rPr>
                <a:t>）</a:t>
              </a:r>
            </a:p>
          </p:txBody>
        </p:sp>
        <p:sp>
          <p:nvSpPr>
            <p:cNvPr id="183" name="矩形 7"/>
            <p:cNvSpPr/>
            <p:nvPr/>
          </p:nvSpPr>
          <p:spPr bwMode="auto">
            <a:xfrm>
              <a:off x="6726030" y="5544143"/>
              <a:ext cx="3800121" cy="360000"/>
            </a:xfrm>
            <a:prstGeom prst="rect">
              <a:avLst/>
            </a:prstGeom>
            <a:solidFill>
              <a:schemeClr val="bg1"/>
            </a:solidFill>
            <a:ln w="9525" cap="flat" cmpd="sng" algn="ctr">
              <a:solidFill>
                <a:srgbClr val="C0C0C0"/>
              </a:solidFill>
              <a:prstDash val="solid"/>
              <a:round/>
              <a:headEnd type="none" w="med" len="med"/>
              <a:tailEnd type="none" w="med" len="med"/>
            </a:ln>
            <a:effectLst/>
          </p:spPr>
          <p:txBody>
            <a:bodyPr lIns="0" tIns="0" rIns="0" bIns="0" anchor="ctr"/>
            <a:lstStyle/>
            <a:p>
              <a:pPr algn="ctr" defTabSz="973268">
                <a:defRPr/>
              </a:pPr>
              <a:r>
                <a:rPr lang="en-US" altLang="zh-CN" sz="1100" kern="0" dirty="0">
                  <a:solidFill>
                    <a:sysClr val="windowText" lastClr="000000"/>
                  </a:solidFill>
                  <a:cs typeface="Arial" pitchFamily="34" charset="0"/>
                </a:rPr>
                <a:t>SIGMA</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GAMA</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COTS</a:t>
              </a:r>
              <a:r>
                <a:rPr lang="zh-CN" altLang="en-US" sz="1100" kern="0" dirty="0">
                  <a:solidFill>
                    <a:sysClr val="windowText" lastClr="000000"/>
                  </a:solidFill>
                  <a:cs typeface="Arial" pitchFamily="34" charset="0"/>
                </a:rPr>
                <a:t> </a:t>
              </a:r>
              <a:r>
                <a:rPr lang="en-US" altLang="zh-CN" sz="1100" kern="0" dirty="0">
                  <a:solidFill>
                    <a:sysClr val="windowText" lastClr="000000"/>
                  </a:solidFill>
                  <a:cs typeface="Arial" pitchFamily="34" charset="0"/>
                </a:rPr>
                <a:t>Hardware</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network</a:t>
              </a:r>
              <a:r>
                <a:rPr lang="zh-CN" altLang="en-US" sz="1100" kern="0" dirty="0">
                  <a:solidFill>
                    <a:sysClr val="windowText" lastClr="000000"/>
                  </a:solidFill>
                  <a:cs typeface="Arial" pitchFamily="34" charset="0"/>
                </a:rPr>
                <a:t>、</a:t>
              </a:r>
              <a:r>
                <a:rPr lang="en-US" altLang="zh-CN" sz="1100" kern="0" dirty="0">
                  <a:solidFill>
                    <a:sysClr val="windowText" lastClr="000000"/>
                  </a:solidFill>
                  <a:cs typeface="Arial" pitchFamily="34" charset="0"/>
                </a:rPr>
                <a:t>store</a:t>
              </a:r>
              <a:endParaRPr lang="zh-CN" altLang="en-US" sz="1100" kern="0" dirty="0">
                <a:solidFill>
                  <a:sysClr val="windowText" lastClr="000000"/>
                </a:solidFill>
                <a:cs typeface="Arial" pitchFamily="34" charset="0"/>
              </a:endParaRPr>
            </a:p>
          </p:txBody>
        </p:sp>
        <p:sp>
          <p:nvSpPr>
            <p:cNvPr id="184" name="矩形 183"/>
            <p:cNvSpPr/>
            <p:nvPr/>
          </p:nvSpPr>
          <p:spPr bwMode="auto">
            <a:xfrm>
              <a:off x="6107282" y="5594168"/>
              <a:ext cx="581099" cy="109164"/>
            </a:xfrm>
            <a:prstGeom prst="rect">
              <a:avLst/>
            </a:prstGeom>
            <a:noFill/>
            <a:ln w="9525" cap="flat" cmpd="sng" algn="ctr">
              <a:noFill/>
              <a:prstDash val="solid"/>
              <a:round/>
              <a:headEnd type="none" w="med" len="med"/>
              <a:tailEnd type="none" w="med" len="med"/>
            </a:ln>
            <a:effectLst/>
          </p:spPr>
          <p:txBody>
            <a:bodyPr lIns="120899" tIns="60449" rIns="120899" bIns="60449" anchor="ctr"/>
            <a:lstStyle/>
            <a:p>
              <a:pPr algn="ctr" defTabSz="973268">
                <a:defRPr/>
              </a:pPr>
              <a:r>
                <a:rPr lang="en-US" altLang="zh-CN" sz="1100" b="1" kern="0" dirty="0">
                  <a:solidFill>
                    <a:sysClr val="windowText" lastClr="000000"/>
                  </a:solidFill>
                  <a:cs typeface="Arial" pitchFamily="34" charset="0"/>
                </a:rPr>
                <a:t>……</a:t>
              </a:r>
              <a:endParaRPr lang="zh-CN" altLang="en-US" sz="1100" b="1" kern="0" dirty="0">
                <a:solidFill>
                  <a:sysClr val="windowText" lastClr="000000"/>
                </a:solidFill>
                <a:cs typeface="Arial" pitchFamily="34" charset="0"/>
              </a:endParaRPr>
            </a:p>
          </p:txBody>
        </p:sp>
        <p:sp>
          <p:nvSpPr>
            <p:cNvPr id="185" name="圆角矩形 184"/>
            <p:cNvSpPr/>
            <p:nvPr/>
          </p:nvSpPr>
          <p:spPr bwMode="auto">
            <a:xfrm>
              <a:off x="3090302" y="5011208"/>
              <a:ext cx="6754741" cy="449700"/>
            </a:xfrm>
            <a:prstGeom prst="roundRect">
              <a:avLst>
                <a:gd name="adj" fmla="val 0"/>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ctr" anchorCtr="0"/>
            <a:lstStyle/>
            <a:p>
              <a:pPr algn="ctr" defTabSz="973268">
                <a:spcBef>
                  <a:spcPts val="300"/>
                </a:spcBef>
                <a:defRPr/>
              </a:pPr>
              <a:r>
                <a:rPr lang="en-US" altLang="zh-CN" sz="1200" b="1" kern="0" dirty="0">
                  <a:solidFill>
                    <a:srgbClr val="000000"/>
                  </a:solidFill>
                  <a:cs typeface="Arial" pitchFamily="34" charset="0"/>
                </a:rPr>
                <a:t>Linux</a:t>
              </a:r>
              <a:r>
                <a:rPr lang="zh-CN" altLang="en-US" sz="1200" b="1" kern="0" dirty="0">
                  <a:solidFill>
                    <a:srgbClr val="000000"/>
                  </a:solidFill>
                  <a:cs typeface="Arial" pitchFamily="34" charset="0"/>
                </a:rPr>
                <a:t> </a:t>
              </a:r>
              <a:r>
                <a:rPr lang="en-US" altLang="zh-CN" sz="1200" b="1" kern="0" dirty="0">
                  <a:solidFill>
                    <a:srgbClr val="000000"/>
                  </a:solidFill>
                  <a:cs typeface="Arial" pitchFamily="34" charset="0"/>
                </a:rPr>
                <a:t>Kernel</a:t>
              </a:r>
            </a:p>
            <a:p>
              <a:pPr algn="ctr" defTabSz="973268">
                <a:spcBef>
                  <a:spcPts val="300"/>
                </a:spcBef>
                <a:defRPr/>
              </a:pPr>
              <a:r>
                <a:rPr lang="en-US" altLang="zh-CN" sz="800" dirty="0">
                  <a:cs typeface="Arial" pitchFamily="34" charset="0"/>
                </a:rPr>
                <a:t>Unified the Linux kernel and the innovation, synchronous community, ARM/x86 enabled, high performance, high reliability, easy to maintain</a:t>
              </a:r>
              <a:endParaRPr lang="zh-CN" altLang="en-US" sz="800" b="1" kern="0" dirty="0">
                <a:solidFill>
                  <a:srgbClr val="FF0000"/>
                </a:solidFill>
                <a:cs typeface="Arial" pitchFamily="34" charset="0"/>
              </a:endParaRPr>
            </a:p>
          </p:txBody>
        </p:sp>
        <p:sp>
          <p:nvSpPr>
            <p:cNvPr id="186" name="圆角矩形 185"/>
            <p:cNvSpPr/>
            <p:nvPr/>
          </p:nvSpPr>
          <p:spPr bwMode="auto">
            <a:xfrm>
              <a:off x="4762316" y="3297057"/>
              <a:ext cx="785269" cy="1215957"/>
            </a:xfrm>
            <a:prstGeom prst="roundRect">
              <a:avLst>
                <a:gd name="adj" fmla="val 2492"/>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t" anchorCtr="0"/>
            <a:lstStyle/>
            <a:p>
              <a:pPr algn="ctr" defTabSz="973268">
                <a:spcBef>
                  <a:spcPts val="300"/>
                </a:spcBef>
                <a:defRPr/>
              </a:pPr>
              <a:r>
                <a:rPr lang="en-US" altLang="zh-CN" sz="1100" b="1" kern="0" dirty="0" err="1">
                  <a:solidFill>
                    <a:srgbClr val="000000"/>
                  </a:solidFill>
                  <a:cs typeface="Arial" pitchFamily="34" charset="0"/>
                </a:rPr>
                <a:t>iCOS</a:t>
              </a:r>
              <a:endParaRPr lang="en-US" altLang="zh-CN" sz="1100" b="1" kern="0" dirty="0">
                <a:solidFill>
                  <a:srgbClr val="000000"/>
                </a:solidFill>
                <a:cs typeface="Arial" pitchFamily="34" charset="0"/>
              </a:endParaRPr>
            </a:p>
            <a:p>
              <a:pPr algn="ctr" defTabSz="973268">
                <a:spcBef>
                  <a:spcPts val="300"/>
                </a:spcBef>
                <a:defRPr/>
              </a:pPr>
              <a:r>
                <a:rPr lang="en-US" altLang="zh-CN" sz="900" dirty="0">
                  <a:cs typeface="Arial" pitchFamily="34" charset="0"/>
                </a:rPr>
                <a:t>Since the self-research chip build extreme experience together</a:t>
              </a:r>
              <a:endParaRPr lang="en-US" altLang="zh-CN" sz="1050" kern="0" dirty="0">
                <a:solidFill>
                  <a:srgbClr val="000000"/>
                </a:solidFill>
                <a:cs typeface="Arial" pitchFamily="34" charset="0"/>
              </a:endParaRPr>
            </a:p>
          </p:txBody>
        </p:sp>
        <p:sp>
          <p:nvSpPr>
            <p:cNvPr id="187" name="矩形 186"/>
            <p:cNvSpPr/>
            <p:nvPr/>
          </p:nvSpPr>
          <p:spPr bwMode="auto">
            <a:xfrm>
              <a:off x="7955282" y="3301064"/>
              <a:ext cx="1881553" cy="1209362"/>
            </a:xfrm>
            <a:prstGeom prst="rect">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ctr" anchorCtr="0"/>
            <a:lstStyle/>
            <a:p>
              <a:pPr algn="ctr" defTabSz="973268">
                <a:spcBef>
                  <a:spcPts val="300"/>
                </a:spcBef>
                <a:defRPr/>
              </a:pPr>
              <a:r>
                <a:rPr lang="en-US" altLang="zh-CN" sz="1200" b="1" kern="0" dirty="0" err="1">
                  <a:solidFill>
                    <a:srgbClr val="000000"/>
                  </a:solidFill>
                  <a:cs typeface="Arial" pitchFamily="34" charset="0"/>
                </a:rPr>
                <a:t>EulerOS</a:t>
              </a:r>
              <a:r>
                <a:rPr lang="en-US" altLang="zh-CN" sz="1200" b="1" kern="0" dirty="0">
                  <a:solidFill>
                    <a:srgbClr val="000000"/>
                  </a:solidFill>
                  <a:cs typeface="Arial" pitchFamily="34" charset="0"/>
                </a:rPr>
                <a:t>(</a:t>
              </a:r>
              <a:r>
                <a:rPr lang="en-US" altLang="zh-CN" sz="1200" b="1" kern="0" dirty="0" err="1">
                  <a:solidFill>
                    <a:srgbClr val="000000"/>
                  </a:solidFill>
                  <a:cs typeface="Arial" pitchFamily="34" charset="0"/>
                </a:rPr>
                <a:t>ServerOS</a:t>
              </a:r>
              <a:r>
                <a:rPr lang="en-US" altLang="zh-CN" sz="1200" b="1" kern="0" dirty="0">
                  <a:solidFill>
                    <a:srgbClr val="000000"/>
                  </a:solidFill>
                  <a:cs typeface="Arial" pitchFamily="34" charset="0"/>
                </a:rPr>
                <a:t>)</a:t>
              </a:r>
            </a:p>
            <a:p>
              <a:pPr algn="ctr" defTabSz="973268">
                <a:spcBef>
                  <a:spcPts val="300"/>
                </a:spcBef>
                <a:defRPr/>
              </a:pPr>
              <a:r>
                <a:rPr lang="en-US" altLang="zh-CN" sz="1050" dirty="0">
                  <a:cs typeface="Arial" pitchFamily="34" charset="0"/>
                </a:rPr>
                <a:t>Highly reliable, safe, open, easy to maintain</a:t>
              </a:r>
              <a:endParaRPr lang="zh-CN" altLang="en-US" sz="1050" b="1" kern="0" dirty="0">
                <a:solidFill>
                  <a:srgbClr val="FF0000"/>
                </a:solidFill>
                <a:cs typeface="Arial" pitchFamily="34" charset="0"/>
              </a:endParaRPr>
            </a:p>
          </p:txBody>
        </p:sp>
        <p:sp>
          <p:nvSpPr>
            <p:cNvPr id="188" name="矩形 187"/>
            <p:cNvSpPr/>
            <p:nvPr/>
          </p:nvSpPr>
          <p:spPr bwMode="auto">
            <a:xfrm>
              <a:off x="5618482" y="3301064"/>
              <a:ext cx="2255520" cy="1209362"/>
            </a:xfrm>
            <a:prstGeom prst="rect">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72000" tIns="60449" rIns="36000" bIns="60449" anchor="ctr" anchorCtr="0"/>
            <a:lstStyle/>
            <a:p>
              <a:pPr algn="ctr" defTabSz="973268">
                <a:spcBef>
                  <a:spcPts val="300"/>
                </a:spcBef>
                <a:defRPr/>
              </a:pPr>
              <a:r>
                <a:rPr lang="en-US" altLang="zh-CN" sz="1200" b="1" kern="0" dirty="0" err="1">
                  <a:solidFill>
                    <a:srgbClr val="000000"/>
                  </a:solidFill>
                  <a:cs typeface="Arial" pitchFamily="34" charset="0"/>
                </a:rPr>
                <a:t>EulerRTOS</a:t>
              </a:r>
              <a:endParaRPr lang="en-US" altLang="zh-CN" sz="1200" b="1" kern="0" dirty="0">
                <a:solidFill>
                  <a:srgbClr val="000000"/>
                </a:solidFill>
                <a:cs typeface="Arial" pitchFamily="34" charset="0"/>
              </a:endParaRPr>
            </a:p>
            <a:p>
              <a:pPr algn="ctr" defTabSz="973268">
                <a:spcBef>
                  <a:spcPts val="300"/>
                </a:spcBef>
                <a:defRPr/>
              </a:pPr>
              <a:r>
                <a:rPr lang="en-US" altLang="zh-CN" sz="1050" dirty="0">
                  <a:cs typeface="Arial" pitchFamily="34" charset="0"/>
                </a:rPr>
                <a:t>High real-time, high reliability, easy to maintain</a:t>
              </a:r>
              <a:endParaRPr lang="zh-CN" altLang="en-US" sz="1050" b="1" kern="0" dirty="0">
                <a:solidFill>
                  <a:srgbClr val="FF0000"/>
                </a:solidFill>
                <a:cs typeface="Arial" pitchFamily="34" charset="0"/>
              </a:endParaRPr>
            </a:p>
          </p:txBody>
        </p:sp>
        <p:sp>
          <p:nvSpPr>
            <p:cNvPr id="189" name="圆角矩形 188"/>
            <p:cNvSpPr/>
            <p:nvPr/>
          </p:nvSpPr>
          <p:spPr bwMode="auto">
            <a:xfrm>
              <a:off x="9906358" y="3298965"/>
              <a:ext cx="1142642" cy="2167360"/>
            </a:xfrm>
            <a:prstGeom prst="roundRect">
              <a:avLst>
                <a:gd name="adj" fmla="val 2492"/>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vert="horz" lIns="36000" tIns="60449" rIns="0" bIns="60449" anchor="t" anchorCtr="0"/>
            <a:lstStyle/>
            <a:p>
              <a:pPr algn="ctr" defTabSz="973268">
                <a:spcBef>
                  <a:spcPts val="300"/>
                </a:spcBef>
                <a:buClr>
                  <a:srgbClr val="CC9900"/>
                </a:buClr>
                <a:defRPr/>
              </a:pPr>
              <a:r>
                <a:rPr lang="en-US" altLang="zh-CN" sz="1200" b="1" kern="0" dirty="0">
                  <a:solidFill>
                    <a:srgbClr val="000000"/>
                  </a:solidFill>
                  <a:cs typeface="Arial" pitchFamily="34" charset="0"/>
                </a:rPr>
                <a:t>Programming Technology</a:t>
              </a:r>
            </a:p>
            <a:p>
              <a:pPr algn="ctr" defTabSz="973268">
                <a:buClr>
                  <a:srgbClr val="CC9900"/>
                </a:buClr>
                <a:defRPr/>
              </a:pPr>
              <a:endParaRPr lang="en-US" altLang="zh-CN" sz="1050" kern="0" dirty="0">
                <a:solidFill>
                  <a:srgbClr val="000000"/>
                </a:solidFill>
                <a:cs typeface="Arial" pitchFamily="34" charset="0"/>
              </a:endParaRPr>
            </a:p>
            <a:p>
              <a:pPr algn="ctr" defTabSz="973268">
                <a:buClr>
                  <a:srgbClr val="CC9900"/>
                </a:buClr>
                <a:defRPr/>
              </a:pPr>
              <a:r>
                <a:rPr lang="en-US" altLang="zh-CN" sz="1050" dirty="0">
                  <a:cs typeface="Arial" pitchFamily="34" charset="0"/>
                </a:rPr>
                <a:t>Static compiler</a:t>
              </a:r>
              <a:endParaRPr lang="en-US" altLang="zh-CN" sz="1050" kern="0" dirty="0">
                <a:solidFill>
                  <a:srgbClr val="000000"/>
                </a:solidFill>
                <a:cs typeface="Arial" pitchFamily="34" charset="0"/>
              </a:endParaRPr>
            </a:p>
            <a:p>
              <a:pPr algn="ctr" defTabSz="973268">
                <a:buClr>
                  <a:srgbClr val="CC9900"/>
                </a:buClr>
                <a:defRPr/>
              </a:pPr>
              <a:endParaRPr lang="en-US" altLang="zh-CN" sz="1050" kern="0" dirty="0">
                <a:solidFill>
                  <a:srgbClr val="000000"/>
                </a:solidFill>
                <a:cs typeface="Arial" pitchFamily="34" charset="0"/>
              </a:endParaRPr>
            </a:p>
            <a:p>
              <a:pPr algn="ctr" defTabSz="973268">
                <a:buClr>
                  <a:srgbClr val="CC9900"/>
                </a:buClr>
                <a:defRPr/>
              </a:pPr>
              <a:r>
                <a:rPr lang="en-US" altLang="zh-CN" sz="1050" kern="0" dirty="0">
                  <a:solidFill>
                    <a:srgbClr val="000000"/>
                  </a:solidFill>
                  <a:cs typeface="Arial" pitchFamily="34" charset="0"/>
                </a:rPr>
                <a:t>Programming Language</a:t>
              </a:r>
            </a:p>
            <a:p>
              <a:pPr algn="ctr" defTabSz="973268">
                <a:buClr>
                  <a:srgbClr val="CC9900"/>
                </a:buClr>
                <a:defRPr/>
              </a:pPr>
              <a:endParaRPr lang="en-US" altLang="zh-CN" sz="1050" kern="0" dirty="0">
                <a:solidFill>
                  <a:srgbClr val="000000"/>
                </a:solidFill>
                <a:cs typeface="Arial" pitchFamily="34" charset="0"/>
              </a:endParaRPr>
            </a:p>
            <a:p>
              <a:pPr algn="ctr" defTabSz="973268">
                <a:buClr>
                  <a:srgbClr val="CC9900"/>
                </a:buClr>
                <a:defRPr/>
              </a:pPr>
              <a:r>
                <a:rPr lang="en-US" altLang="zh-CN" sz="1050" kern="0" dirty="0">
                  <a:solidFill>
                    <a:srgbClr val="000000"/>
                  </a:solidFill>
                  <a:cs typeface="Arial" pitchFamily="34" charset="0"/>
                </a:rPr>
                <a:t>SDK/Tools</a:t>
              </a:r>
            </a:p>
            <a:p>
              <a:pPr algn="ctr" defTabSz="973268">
                <a:buClr>
                  <a:srgbClr val="CC9900"/>
                </a:buClr>
                <a:defRPr/>
              </a:pPr>
              <a:endParaRPr lang="en-US" altLang="zh-CN" sz="1050" b="1" kern="0" dirty="0">
                <a:solidFill>
                  <a:srgbClr val="000000"/>
                </a:solidFill>
                <a:cs typeface="Arial" pitchFamily="34" charset="0"/>
              </a:endParaRPr>
            </a:p>
            <a:p>
              <a:pPr algn="ctr" defTabSz="973268">
                <a:buClr>
                  <a:srgbClr val="CC9900"/>
                </a:buClr>
                <a:defRPr/>
              </a:pPr>
              <a:r>
                <a:rPr lang="en-US" altLang="zh-CN" sz="1050" dirty="0">
                  <a:cs typeface="Arial" pitchFamily="34" charset="0"/>
                </a:rPr>
                <a:t>Performance, high capacity</a:t>
              </a:r>
              <a:endParaRPr lang="zh-CN" altLang="en-US" sz="1050" b="1" kern="0" dirty="0">
                <a:solidFill>
                  <a:srgbClr val="FF0000"/>
                </a:solidFill>
                <a:cs typeface="Arial" pitchFamily="34" charset="0"/>
              </a:endParaRPr>
            </a:p>
          </p:txBody>
        </p:sp>
        <p:sp>
          <p:nvSpPr>
            <p:cNvPr id="191" name="圆角矩形 190"/>
            <p:cNvSpPr/>
            <p:nvPr/>
          </p:nvSpPr>
          <p:spPr bwMode="auto">
            <a:xfrm>
              <a:off x="3098802" y="4561651"/>
              <a:ext cx="6736080" cy="395451"/>
            </a:xfrm>
            <a:prstGeom prst="roundRect">
              <a:avLst>
                <a:gd name="adj" fmla="val 0"/>
              </a:avLst>
            </a:prstGeom>
            <a:solidFill>
              <a:srgbClr val="0070C0">
                <a:alpha val="30000"/>
              </a:srgbClr>
            </a:solidFill>
            <a:ln w="9525" cap="flat" cmpd="sng" algn="ctr">
              <a:solidFill>
                <a:srgbClr val="C00000"/>
              </a:solidFill>
              <a:prstDash val="dash"/>
              <a:round/>
              <a:headEnd type="none" w="med" len="med"/>
              <a:tailEnd type="none" w="med" len="med"/>
            </a:ln>
            <a:effectLst/>
          </p:spPr>
          <p:txBody>
            <a:bodyPr lIns="36000" tIns="60449" rIns="0" bIns="60449" anchor="ctr" anchorCtr="0"/>
            <a:lstStyle/>
            <a:p>
              <a:pPr algn="ctr" defTabSz="973268">
                <a:spcBef>
                  <a:spcPts val="300"/>
                </a:spcBef>
                <a:defRPr/>
              </a:pPr>
              <a:r>
                <a:rPr lang="en-US" altLang="zh-CN" sz="1100" b="1" kern="0" dirty="0">
                  <a:solidFill>
                    <a:srgbClr val="000000"/>
                  </a:solidFill>
                  <a:cs typeface="Arial" pitchFamily="34" charset="0"/>
                </a:rPr>
                <a:t>UVP </a:t>
              </a:r>
              <a:r>
                <a:rPr lang="en-US" altLang="zh-CN" sz="1100" kern="0" dirty="0">
                  <a:solidFill>
                    <a:srgbClr val="000000"/>
                  </a:solidFill>
                  <a:cs typeface="Arial" pitchFamily="34" charset="0"/>
                </a:rPr>
                <a:t>(</a:t>
              </a:r>
              <a:r>
                <a:rPr lang="en-US" altLang="zh-CN" sz="1100" dirty="0">
                  <a:cs typeface="Arial" pitchFamily="34" charset="0"/>
                </a:rPr>
                <a:t> virtualization )</a:t>
              </a:r>
              <a:endParaRPr lang="en-US" altLang="zh-CN" sz="1100" b="1" kern="0" dirty="0">
                <a:solidFill>
                  <a:srgbClr val="000000"/>
                </a:solidFill>
                <a:cs typeface="Arial" pitchFamily="34" charset="0"/>
              </a:endParaRPr>
            </a:p>
            <a:p>
              <a:pPr algn="ctr" defTabSz="973268">
                <a:spcBef>
                  <a:spcPts val="300"/>
                </a:spcBef>
                <a:defRPr/>
              </a:pPr>
              <a:r>
                <a:rPr lang="en-US" altLang="zh-CN" sz="700" dirty="0">
                  <a:cs typeface="Arial" pitchFamily="34" charset="0"/>
                </a:rPr>
                <a:t>Across different nodes/DC resource pooling and scheduling, high performance (delay &amp; overhead), high efficiency (TTM), high resource utilization (</a:t>
              </a:r>
              <a:r>
                <a:rPr lang="en-US" altLang="zh-CN" sz="700" dirty="0" err="1">
                  <a:cs typeface="Arial" pitchFamily="34" charset="0"/>
                </a:rPr>
                <a:t>Ondemand</a:t>
              </a:r>
              <a:r>
                <a:rPr lang="en-US" altLang="zh-CN" sz="700" dirty="0">
                  <a:cs typeface="Arial" pitchFamily="34" charset="0"/>
                </a:rPr>
                <a:t>)</a:t>
              </a:r>
              <a:endParaRPr lang="zh-CN" altLang="en-US" sz="700" kern="0" dirty="0">
                <a:solidFill>
                  <a:srgbClr val="000000"/>
                </a:solidFill>
                <a:cs typeface="Arial" pitchFamily="34" charset="0"/>
              </a:endParaRPr>
            </a:p>
          </p:txBody>
        </p:sp>
        <p:sp>
          <p:nvSpPr>
            <p:cNvPr id="192" name="圆角矩形 191"/>
            <p:cNvSpPr/>
            <p:nvPr/>
          </p:nvSpPr>
          <p:spPr bwMode="auto">
            <a:xfrm>
              <a:off x="3926309" y="3291822"/>
              <a:ext cx="785269" cy="1224000"/>
            </a:xfrm>
            <a:prstGeom prst="roundRect">
              <a:avLst>
                <a:gd name="adj" fmla="val 2492"/>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t" anchorCtr="0"/>
            <a:lstStyle/>
            <a:p>
              <a:pPr algn="ctr" defTabSz="973268">
                <a:spcBef>
                  <a:spcPts val="300"/>
                </a:spcBef>
                <a:defRPr/>
              </a:pPr>
              <a:r>
                <a:rPr lang="en-US" altLang="zh-CN" sz="1100" b="1" kern="0" dirty="0">
                  <a:solidFill>
                    <a:srgbClr val="000000"/>
                  </a:solidFill>
                  <a:cs typeface="Arial" pitchFamily="34" charset="0"/>
                </a:rPr>
                <a:t>Media OS</a:t>
              </a:r>
            </a:p>
            <a:p>
              <a:pPr algn="ctr" defTabSz="973268">
                <a:spcBef>
                  <a:spcPts val="300"/>
                </a:spcBef>
                <a:defRPr/>
              </a:pPr>
              <a:r>
                <a:rPr lang="en-US" altLang="zh-CN" sz="1050" kern="0" dirty="0">
                  <a:solidFill>
                    <a:srgbClr val="000000"/>
                  </a:solidFill>
                  <a:cs typeface="Arial" pitchFamily="34" charset="0"/>
                </a:rPr>
                <a:t>f</a:t>
              </a:r>
              <a:r>
                <a:rPr lang="en-US" altLang="zh-CN" sz="1050" dirty="0">
                  <a:cs typeface="Arial" pitchFamily="34" charset="0"/>
                </a:rPr>
                <a:t>ast, high quality, the best experience all format</a:t>
              </a:r>
              <a:endParaRPr lang="en-US" altLang="zh-CN" sz="1050" kern="0" dirty="0">
                <a:solidFill>
                  <a:srgbClr val="000000"/>
                </a:solidFill>
                <a:cs typeface="Arial" pitchFamily="34" charset="0"/>
              </a:endParaRPr>
            </a:p>
          </p:txBody>
        </p:sp>
        <p:sp>
          <p:nvSpPr>
            <p:cNvPr id="193" name="圆角矩形 192"/>
            <p:cNvSpPr/>
            <p:nvPr/>
          </p:nvSpPr>
          <p:spPr bwMode="auto">
            <a:xfrm>
              <a:off x="3090304" y="3291544"/>
              <a:ext cx="785269" cy="1224000"/>
            </a:xfrm>
            <a:prstGeom prst="roundRect">
              <a:avLst>
                <a:gd name="adj" fmla="val 2492"/>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t" anchorCtr="0"/>
            <a:lstStyle/>
            <a:p>
              <a:pPr defTabSz="973268">
                <a:spcBef>
                  <a:spcPts val="300"/>
                </a:spcBef>
                <a:defRPr/>
              </a:pPr>
              <a:r>
                <a:rPr lang="en-US" altLang="zh-CN" sz="1100" b="1" kern="0" dirty="0">
                  <a:solidFill>
                    <a:srgbClr val="000000"/>
                  </a:solidFill>
                  <a:cs typeface="Arial" pitchFamily="34" charset="0"/>
                </a:rPr>
                <a:t>Security Mobile OS</a:t>
              </a:r>
              <a:endParaRPr lang="en-US" altLang="zh-CN" sz="1000" kern="0" dirty="0">
                <a:solidFill>
                  <a:srgbClr val="000000"/>
                </a:solidFill>
                <a:cs typeface="Arial" pitchFamily="34" charset="0"/>
              </a:endParaRPr>
            </a:p>
            <a:p>
              <a:pPr defTabSz="973268">
                <a:spcBef>
                  <a:spcPts val="300"/>
                </a:spcBef>
                <a:defRPr/>
              </a:pPr>
              <a:r>
                <a:rPr lang="en-US" altLang="zh-CN" sz="1000" dirty="0">
                  <a:cs typeface="Arial" pitchFamily="34" charset="0"/>
                </a:rPr>
                <a:t>For the best mobile office security experience</a:t>
              </a:r>
              <a:endParaRPr lang="en-US" altLang="zh-CN" sz="1000" kern="0" dirty="0">
                <a:solidFill>
                  <a:srgbClr val="000000"/>
                </a:solidFill>
                <a:cs typeface="Arial" pitchFamily="34" charset="0"/>
              </a:endParaRPr>
            </a:p>
          </p:txBody>
        </p:sp>
        <p:sp>
          <p:nvSpPr>
            <p:cNvPr id="194" name="圆角矩形 193"/>
            <p:cNvSpPr/>
            <p:nvPr/>
          </p:nvSpPr>
          <p:spPr bwMode="auto">
            <a:xfrm>
              <a:off x="2244600" y="3291545"/>
              <a:ext cx="785269" cy="2170265"/>
            </a:xfrm>
            <a:prstGeom prst="roundRect">
              <a:avLst>
                <a:gd name="adj" fmla="val 2492"/>
              </a:avLst>
            </a:prstGeom>
            <a:solidFill>
              <a:srgbClr val="0070C0">
                <a:alpha val="30000"/>
              </a:srgbClr>
            </a:solidFill>
            <a:ln w="9525" cap="flat" cmpd="sng" algn="ctr">
              <a:solidFill>
                <a:schemeClr val="bg1">
                  <a:lumMod val="85000"/>
                </a:schemeClr>
              </a:solidFill>
              <a:prstDash val="solid"/>
              <a:round/>
              <a:headEnd type="none" w="med" len="med"/>
              <a:tailEnd type="none" w="med" len="med"/>
            </a:ln>
            <a:effectLst/>
          </p:spPr>
          <p:txBody>
            <a:bodyPr lIns="36000" tIns="60449" rIns="0" bIns="60449" anchor="t" anchorCtr="0"/>
            <a:lstStyle/>
            <a:p>
              <a:pPr defTabSz="973268">
                <a:spcBef>
                  <a:spcPts val="300"/>
                </a:spcBef>
                <a:defRPr/>
              </a:pPr>
              <a:r>
                <a:rPr lang="en-US" altLang="zh-CN" sz="1100" b="1" kern="0" dirty="0" err="1">
                  <a:solidFill>
                    <a:srgbClr val="000000"/>
                  </a:solidFill>
                  <a:cs typeface="Arial" pitchFamily="34" charset="0"/>
                </a:rPr>
                <a:t>Lite</a:t>
              </a:r>
              <a:r>
                <a:rPr lang="en-US" altLang="zh-CN" sz="1100" b="1" kern="0" dirty="0">
                  <a:solidFill>
                    <a:srgbClr val="000000"/>
                  </a:solidFill>
                  <a:cs typeface="Arial" pitchFamily="34" charset="0"/>
                </a:rPr>
                <a:t> OS</a:t>
              </a:r>
            </a:p>
            <a:p>
              <a:pPr defTabSz="973268">
                <a:spcBef>
                  <a:spcPts val="300"/>
                </a:spcBef>
                <a:defRPr/>
              </a:pPr>
              <a:r>
                <a:rPr lang="en-US" altLang="zh-CN" sz="800" kern="0" dirty="0">
                  <a:solidFill>
                    <a:srgbClr val="000000"/>
                  </a:solidFill>
                  <a:cs typeface="Arial" pitchFamily="34" charset="0"/>
                </a:rPr>
                <a:t>Make </a:t>
              </a:r>
              <a:r>
                <a:rPr lang="en-US" altLang="zh-CN" sz="800" kern="0" dirty="0" err="1">
                  <a:solidFill>
                    <a:srgbClr val="000000"/>
                  </a:solidFill>
                  <a:cs typeface="Arial" pitchFamily="34" charset="0"/>
                </a:rPr>
                <a:t>IoT</a:t>
              </a:r>
              <a:r>
                <a:rPr lang="en-US" altLang="zh-CN" sz="800" kern="0" dirty="0">
                  <a:solidFill>
                    <a:srgbClr val="000000"/>
                  </a:solidFill>
                  <a:cs typeface="Arial" pitchFamily="34" charset="0"/>
                </a:rPr>
                <a:t> hardware more Intelligence(</a:t>
              </a:r>
              <a:r>
                <a:rPr lang="en-US" altLang="zh-CN" sz="800" dirty="0">
                  <a:cs typeface="Arial" pitchFamily="34" charset="0"/>
                </a:rPr>
                <a:t>Interconnection, low power consumption, KB</a:t>
              </a:r>
              <a:r>
                <a:rPr lang="en-US" altLang="zh-CN" sz="800" kern="0" dirty="0">
                  <a:solidFill>
                    <a:srgbClr val="000000"/>
                  </a:solidFill>
                  <a:cs typeface="Arial" pitchFamily="34" charset="0"/>
                </a:rPr>
                <a:t>)</a:t>
              </a:r>
            </a:p>
          </p:txBody>
        </p:sp>
        <p:cxnSp>
          <p:nvCxnSpPr>
            <p:cNvPr id="174" name="直接连接符 173"/>
            <p:cNvCxnSpPr/>
            <p:nvPr/>
          </p:nvCxnSpPr>
          <p:spPr bwMode="auto">
            <a:xfrm flipH="1" flipV="1">
              <a:off x="829128" y="4494262"/>
              <a:ext cx="9077230" cy="21560"/>
            </a:xfrm>
            <a:prstGeom prst="line">
              <a:avLst/>
            </a:prstGeom>
            <a:noFill/>
            <a:ln w="9525" cap="flat" cmpd="sng" algn="ctr">
              <a:solidFill>
                <a:srgbClr val="0000FF"/>
              </a:solidFill>
              <a:prstDash val="dash"/>
              <a:round/>
              <a:headEnd type="none" w="med" len="med"/>
              <a:tailEnd type="none" w="med" len="med"/>
            </a:ln>
            <a:effectLst/>
          </p:spPr>
        </p:cxnSp>
        <p:cxnSp>
          <p:nvCxnSpPr>
            <p:cNvPr id="175" name="直接连接符 174"/>
            <p:cNvCxnSpPr/>
            <p:nvPr/>
          </p:nvCxnSpPr>
          <p:spPr bwMode="auto">
            <a:xfrm flipH="1">
              <a:off x="829128" y="3301064"/>
              <a:ext cx="10219872" cy="0"/>
            </a:xfrm>
            <a:prstGeom prst="line">
              <a:avLst/>
            </a:prstGeom>
            <a:noFill/>
            <a:ln w="9525" cap="flat" cmpd="sng" algn="ctr">
              <a:solidFill>
                <a:srgbClr val="0000FF"/>
              </a:solidFill>
              <a:prstDash val="dash"/>
              <a:round/>
              <a:headEnd type="none" w="med" len="med"/>
              <a:tailEnd type="none" w="med" len="med"/>
            </a:ln>
            <a:effectLst/>
          </p:spPr>
        </p:cxnSp>
        <p:cxnSp>
          <p:nvCxnSpPr>
            <p:cNvPr id="176" name="直接连接符 175"/>
            <p:cNvCxnSpPr/>
            <p:nvPr/>
          </p:nvCxnSpPr>
          <p:spPr bwMode="auto">
            <a:xfrm flipH="1">
              <a:off x="829128" y="5460908"/>
              <a:ext cx="10219872" cy="19736"/>
            </a:xfrm>
            <a:prstGeom prst="line">
              <a:avLst/>
            </a:prstGeom>
            <a:noFill/>
            <a:ln w="9525" cap="flat" cmpd="sng" algn="ctr">
              <a:solidFill>
                <a:srgbClr val="0000FF"/>
              </a:solidFill>
              <a:prstDash val="dash"/>
              <a:round/>
              <a:headEnd type="none" w="med" len="med"/>
              <a:tailEnd type="none" w="med" len="med"/>
            </a:ln>
            <a:effectLst/>
          </p:spPr>
        </p:cxnSp>
        <p:sp>
          <p:nvSpPr>
            <p:cNvPr id="178" name="TextBox 177"/>
            <p:cNvSpPr txBox="1"/>
            <p:nvPr/>
          </p:nvSpPr>
          <p:spPr>
            <a:xfrm>
              <a:off x="773572" y="3540154"/>
              <a:ext cx="1415471" cy="954107"/>
            </a:xfrm>
            <a:prstGeom prst="rect">
              <a:avLst/>
            </a:prstGeom>
            <a:noFill/>
          </p:spPr>
          <p:txBody>
            <a:bodyPr wrap="square" rtlCol="0">
              <a:spAutoFit/>
            </a:bodyPr>
            <a:lstStyle/>
            <a:p>
              <a:r>
                <a:rPr lang="en-US" altLang="zh-CN" sz="1400" b="1" dirty="0">
                  <a:solidFill>
                    <a:srgbClr val="0070C0"/>
                  </a:solidFill>
                  <a:cs typeface="Arial" pitchFamily="34" charset="0"/>
                </a:rPr>
                <a:t>Business :</a:t>
              </a:r>
            </a:p>
            <a:p>
              <a:r>
                <a:rPr lang="en-US" altLang="zh-CN" sz="1400" dirty="0">
                  <a:solidFill>
                    <a:srgbClr val="0070C0"/>
                  </a:solidFill>
                  <a:cs typeface="Arial" pitchFamily="34" charset="0"/>
                </a:rPr>
                <a:t>Abstract, Decoupling,</a:t>
              </a:r>
            </a:p>
            <a:p>
              <a:r>
                <a:rPr lang="en-US" altLang="zh-CN" sz="1400" dirty="0">
                  <a:solidFill>
                    <a:srgbClr val="0070C0"/>
                  </a:solidFill>
                  <a:cs typeface="Arial" pitchFamily="34" charset="0"/>
                </a:rPr>
                <a:t>Enable</a:t>
              </a:r>
              <a:endParaRPr lang="zh-CN" altLang="en-US" sz="1400" b="1" dirty="0">
                <a:solidFill>
                  <a:srgbClr val="0070C0"/>
                </a:solidFill>
                <a:cs typeface="Arial" pitchFamily="34" charset="0"/>
              </a:endParaRPr>
            </a:p>
          </p:txBody>
        </p:sp>
        <p:sp>
          <p:nvSpPr>
            <p:cNvPr id="179" name="TextBox 178"/>
            <p:cNvSpPr txBox="1"/>
            <p:nvPr/>
          </p:nvSpPr>
          <p:spPr>
            <a:xfrm>
              <a:off x="2460188" y="2815952"/>
              <a:ext cx="3128933" cy="461665"/>
            </a:xfrm>
            <a:prstGeom prst="rect">
              <a:avLst/>
            </a:prstGeom>
            <a:noFill/>
          </p:spPr>
          <p:txBody>
            <a:bodyPr wrap="none" rtlCol="0">
              <a:spAutoFit/>
            </a:bodyPr>
            <a:lstStyle/>
            <a:p>
              <a:pPr algn="just"/>
              <a:r>
                <a:rPr lang="en-US" altLang="zh-CN" sz="1200" b="1" dirty="0">
                  <a:solidFill>
                    <a:srgbClr val="FF0000"/>
                  </a:solidFill>
                  <a:cs typeface="Arial" pitchFamily="34" charset="0"/>
                </a:rPr>
                <a:t>                                  Best</a:t>
              </a:r>
            </a:p>
            <a:p>
              <a:pPr algn="just"/>
              <a:r>
                <a:rPr lang="en-US" altLang="zh-CN" sz="1200" b="1" dirty="0">
                  <a:solidFill>
                    <a:srgbClr val="FF0000"/>
                  </a:solidFill>
                  <a:cs typeface="Arial" pitchFamily="34" charset="0"/>
                </a:rPr>
                <a:t>Easy      Trusted   Experience     Ultimate</a:t>
              </a:r>
              <a:endParaRPr lang="zh-CN" altLang="en-US" sz="1200" b="1" dirty="0">
                <a:solidFill>
                  <a:srgbClr val="FF0000"/>
                </a:solidFill>
                <a:cs typeface="Arial" pitchFamily="34" charset="0"/>
              </a:endParaRPr>
            </a:p>
          </p:txBody>
        </p:sp>
        <p:sp>
          <p:nvSpPr>
            <p:cNvPr id="180" name="TextBox 179"/>
            <p:cNvSpPr txBox="1"/>
            <p:nvPr/>
          </p:nvSpPr>
          <p:spPr>
            <a:xfrm>
              <a:off x="5810616" y="2978002"/>
              <a:ext cx="4613571" cy="276999"/>
            </a:xfrm>
            <a:prstGeom prst="rect">
              <a:avLst/>
            </a:prstGeom>
            <a:noFill/>
          </p:spPr>
          <p:txBody>
            <a:bodyPr wrap="none" rtlCol="0">
              <a:spAutoFit/>
            </a:bodyPr>
            <a:lstStyle/>
            <a:p>
              <a:pPr algn="just"/>
              <a:r>
                <a:rPr lang="en-US" altLang="zh-CN" sz="1200" b="1" dirty="0">
                  <a:solidFill>
                    <a:srgbClr val="FF0000"/>
                  </a:solidFill>
                  <a:cs typeface="Arial" pitchFamily="34" charset="0"/>
                </a:rPr>
                <a:t> Performance  Availability  Efficiency</a:t>
              </a:r>
              <a:r>
                <a:rPr lang="zh-CN" altLang="en-US" sz="1200" b="1" dirty="0">
                  <a:solidFill>
                    <a:srgbClr val="FF0000"/>
                  </a:solidFill>
                  <a:cs typeface="Arial" pitchFamily="34" charset="0"/>
                </a:rPr>
                <a:t>  </a:t>
              </a:r>
              <a:r>
                <a:rPr lang="en-US" altLang="zh-CN" sz="1200" b="1" dirty="0">
                  <a:solidFill>
                    <a:srgbClr val="FF0000"/>
                  </a:solidFill>
                  <a:cs typeface="Arial" pitchFamily="34" charset="0"/>
                </a:rPr>
                <a:t>On-Demand  Scale-Out</a:t>
              </a:r>
              <a:endParaRPr lang="zh-CN" altLang="en-US" sz="1200" b="1" dirty="0">
                <a:solidFill>
                  <a:srgbClr val="FF0000"/>
                </a:solidFill>
                <a:cs typeface="Arial" pitchFamily="34" charset="0"/>
              </a:endParaRPr>
            </a:p>
          </p:txBody>
        </p:sp>
        <p:sp>
          <p:nvSpPr>
            <p:cNvPr id="195" name="TextBox 194"/>
            <p:cNvSpPr txBox="1"/>
            <p:nvPr/>
          </p:nvSpPr>
          <p:spPr>
            <a:xfrm>
              <a:off x="2866964" y="1169180"/>
              <a:ext cx="1127232" cy="461665"/>
            </a:xfrm>
            <a:prstGeom prst="rect">
              <a:avLst/>
            </a:prstGeom>
            <a:noFill/>
          </p:spPr>
          <p:txBody>
            <a:bodyPr wrap="none" rtlCol="0">
              <a:spAutoFit/>
            </a:bodyPr>
            <a:lstStyle/>
            <a:p>
              <a:pPr algn="just"/>
              <a:r>
                <a:rPr lang="en-US" altLang="zh-CN" dirty="0">
                  <a:cs typeface="Arial" pitchFamily="34" charset="0"/>
                </a:rPr>
                <a:t>Device</a:t>
              </a:r>
              <a:endParaRPr lang="zh-CN" altLang="en-US" dirty="0">
                <a:cs typeface="Arial" pitchFamily="34" charset="0"/>
              </a:endParaRPr>
            </a:p>
          </p:txBody>
        </p:sp>
        <p:sp>
          <p:nvSpPr>
            <p:cNvPr id="196" name="TextBox 195"/>
            <p:cNvSpPr txBox="1"/>
            <p:nvPr/>
          </p:nvSpPr>
          <p:spPr>
            <a:xfrm>
              <a:off x="5635055" y="1169180"/>
              <a:ext cx="801823" cy="461665"/>
            </a:xfrm>
            <a:prstGeom prst="rect">
              <a:avLst/>
            </a:prstGeom>
            <a:noFill/>
          </p:spPr>
          <p:txBody>
            <a:bodyPr wrap="none" rtlCol="0">
              <a:spAutoFit/>
            </a:bodyPr>
            <a:lstStyle/>
            <a:p>
              <a:pPr algn="just"/>
              <a:r>
                <a:rPr lang="en-US" altLang="zh-CN" dirty="0">
                  <a:cs typeface="Arial" pitchFamily="34" charset="0"/>
                </a:rPr>
                <a:t>Pipe</a:t>
              </a:r>
              <a:endParaRPr lang="zh-CN" altLang="en-US" dirty="0">
                <a:cs typeface="Arial" pitchFamily="34" charset="0"/>
              </a:endParaRPr>
            </a:p>
          </p:txBody>
        </p:sp>
        <p:sp>
          <p:nvSpPr>
            <p:cNvPr id="197" name="TextBox 196"/>
            <p:cNvSpPr txBox="1"/>
            <p:nvPr/>
          </p:nvSpPr>
          <p:spPr>
            <a:xfrm>
              <a:off x="8547838" y="1169180"/>
              <a:ext cx="990977" cy="461665"/>
            </a:xfrm>
            <a:prstGeom prst="rect">
              <a:avLst/>
            </a:prstGeom>
            <a:noFill/>
          </p:spPr>
          <p:txBody>
            <a:bodyPr wrap="none" rtlCol="0">
              <a:spAutoFit/>
            </a:bodyPr>
            <a:lstStyle/>
            <a:p>
              <a:pPr algn="just"/>
              <a:r>
                <a:rPr lang="en-US" altLang="zh-CN" dirty="0">
                  <a:cs typeface="Arial" pitchFamily="34" charset="0"/>
                </a:rPr>
                <a:t>Cloud</a:t>
              </a:r>
              <a:endParaRPr lang="zh-CN" altLang="en-US" dirty="0">
                <a:cs typeface="Arial" pitchFamily="34" charset="0"/>
              </a:endParaRPr>
            </a:p>
          </p:txBody>
        </p:sp>
        <p:grpSp>
          <p:nvGrpSpPr>
            <p:cNvPr id="18" name="组合 110"/>
            <p:cNvGrpSpPr/>
            <p:nvPr/>
          </p:nvGrpSpPr>
          <p:grpSpPr>
            <a:xfrm>
              <a:off x="5222268" y="1711232"/>
              <a:ext cx="1981172" cy="1026160"/>
              <a:chOff x="4382335" y="2999930"/>
              <a:chExt cx="1541392" cy="600075"/>
            </a:xfrm>
          </p:grpSpPr>
          <p:sp>
            <p:nvSpPr>
              <p:cNvPr id="199" name="AutoShape 250"/>
              <p:cNvSpPr>
                <a:spLocks noChangeArrowheads="1"/>
              </p:cNvSpPr>
              <p:nvPr/>
            </p:nvSpPr>
            <p:spPr bwMode="auto">
              <a:xfrm rot="16200000">
                <a:off x="5249183" y="2925461"/>
                <a:ext cx="600075" cy="749013"/>
              </a:xfrm>
              <a:prstGeom prst="can">
                <a:avLst>
                  <a:gd name="adj" fmla="val 9508"/>
                </a:avLst>
              </a:prstGeom>
              <a:gradFill rotWithShape="0">
                <a:gsLst>
                  <a:gs pos="0">
                    <a:srgbClr val="CC0000"/>
                  </a:gs>
                  <a:gs pos="50000">
                    <a:srgbClr val="E17F53"/>
                  </a:gs>
                  <a:gs pos="100000">
                    <a:srgbClr val="CC0000"/>
                  </a:gs>
                </a:gsLst>
                <a:lin ang="5400000" scaled="1"/>
              </a:gradFill>
              <a:ln w="76200">
                <a:solidFill>
                  <a:srgbClr val="CC0000"/>
                </a:solidFill>
                <a:round/>
                <a:headEnd/>
                <a:tailEnd/>
              </a:ln>
            </p:spPr>
            <p:txBody>
              <a:bodyPr wrap="none" lIns="106692" tIns="53346" rIns="106692" bIns="53346" anchor="ctr"/>
              <a:lstStyle/>
              <a:p>
                <a:pPr>
                  <a:defRPr/>
                </a:pPr>
                <a:endParaRPr lang="zh-CN" altLang="en-US" kern="0" dirty="0">
                  <a:solidFill>
                    <a:sysClr val="windowText" lastClr="000000"/>
                  </a:solidFill>
                  <a:cs typeface="Arial" pitchFamily="34" charset="0"/>
                </a:endParaRPr>
              </a:p>
            </p:txBody>
          </p:sp>
          <p:sp>
            <p:nvSpPr>
              <p:cNvPr id="200" name="AutoShape 251"/>
              <p:cNvSpPr>
                <a:spLocks noChangeArrowheads="1"/>
              </p:cNvSpPr>
              <p:nvPr/>
            </p:nvSpPr>
            <p:spPr bwMode="auto">
              <a:xfrm rot="16200000">
                <a:off x="4748859" y="2674518"/>
                <a:ext cx="232224" cy="883047"/>
              </a:xfrm>
              <a:prstGeom prst="can">
                <a:avLst>
                  <a:gd name="adj" fmla="val 28965"/>
                </a:avLst>
              </a:prstGeom>
              <a:solidFill>
                <a:schemeClr val="accent2">
                  <a:lumMod val="60000"/>
                  <a:lumOff val="40000"/>
                </a:schemeClr>
              </a:solidFill>
              <a:ln w="76200">
                <a:noFill/>
                <a:round/>
                <a:headEnd/>
                <a:tailEnd/>
              </a:ln>
            </p:spPr>
            <p:txBody>
              <a:bodyPr wrap="none" lIns="106692" tIns="53346" rIns="106692" bIns="53346" anchor="ctr"/>
              <a:lstStyle/>
              <a:p>
                <a:pPr>
                  <a:defRPr/>
                </a:pPr>
                <a:endParaRPr lang="zh-CN" altLang="en-US" kern="0" dirty="0">
                  <a:solidFill>
                    <a:sysClr val="windowText" lastClr="000000"/>
                  </a:solidFill>
                  <a:cs typeface="Arial" pitchFamily="34" charset="0"/>
                </a:endParaRPr>
              </a:p>
            </p:txBody>
          </p:sp>
          <p:sp>
            <p:nvSpPr>
              <p:cNvPr id="201" name="AutoShape 252"/>
              <p:cNvSpPr>
                <a:spLocks noChangeArrowheads="1"/>
              </p:cNvSpPr>
              <p:nvPr/>
            </p:nvSpPr>
            <p:spPr bwMode="auto">
              <a:xfrm rot="16200000">
                <a:off x="4681674" y="2933303"/>
                <a:ext cx="324918" cy="923596"/>
              </a:xfrm>
              <a:prstGeom prst="can">
                <a:avLst>
                  <a:gd name="adj" fmla="val 21652"/>
                </a:avLst>
              </a:prstGeom>
              <a:gradFill rotWithShape="0">
                <a:gsLst>
                  <a:gs pos="0">
                    <a:srgbClr val="2F5E76"/>
                  </a:gs>
                  <a:gs pos="50000">
                    <a:srgbClr val="66CCFF"/>
                  </a:gs>
                  <a:gs pos="100000">
                    <a:srgbClr val="2F5E76"/>
                  </a:gs>
                </a:gsLst>
                <a:lin ang="5400000" scaled="1"/>
              </a:gradFill>
              <a:ln w="76200">
                <a:noFill/>
                <a:round/>
                <a:headEnd/>
                <a:tailEnd/>
              </a:ln>
            </p:spPr>
            <p:txBody>
              <a:bodyPr wrap="none" lIns="106692" tIns="53346" rIns="106692" bIns="53346" anchor="ctr"/>
              <a:lstStyle/>
              <a:p>
                <a:pPr>
                  <a:defRPr/>
                </a:pPr>
                <a:endParaRPr lang="zh-CN" altLang="en-US" kern="0" dirty="0">
                  <a:solidFill>
                    <a:sysClr val="windowText" lastClr="000000"/>
                  </a:solidFill>
                  <a:cs typeface="Arial" pitchFamily="34" charset="0"/>
                </a:endParaRPr>
              </a:p>
            </p:txBody>
          </p:sp>
          <p:sp>
            <p:nvSpPr>
              <p:cNvPr id="202" name="AutoShape 253"/>
              <p:cNvSpPr>
                <a:spLocks noChangeArrowheads="1"/>
              </p:cNvSpPr>
              <p:nvPr/>
            </p:nvSpPr>
            <p:spPr bwMode="auto">
              <a:xfrm rot="16200000">
                <a:off x="4823283" y="2842380"/>
                <a:ext cx="140758" cy="826275"/>
              </a:xfrm>
              <a:prstGeom prst="can">
                <a:avLst>
                  <a:gd name="adj" fmla="val 44366"/>
                </a:avLst>
              </a:prstGeom>
              <a:gradFill rotWithShape="0">
                <a:gsLst>
                  <a:gs pos="0">
                    <a:srgbClr val="FFCC66">
                      <a:gamma/>
                      <a:shade val="43529"/>
                      <a:invGamma/>
                    </a:srgbClr>
                  </a:gs>
                  <a:gs pos="50000">
                    <a:srgbClr val="FFCC66"/>
                  </a:gs>
                  <a:gs pos="100000">
                    <a:srgbClr val="FFCC66">
                      <a:gamma/>
                      <a:shade val="43529"/>
                      <a:invGamma/>
                    </a:srgbClr>
                  </a:gs>
                </a:gsLst>
                <a:lin ang="5400000" scaled="1"/>
              </a:gradFill>
              <a:ln w="76200">
                <a:noFill/>
                <a:round/>
                <a:headEnd/>
                <a:tailEnd/>
              </a:ln>
              <a:effectLst/>
            </p:spPr>
            <p:txBody>
              <a:bodyPr wrap="none" lIns="106692" tIns="53346" rIns="106692" bIns="53346" anchor="ctr"/>
              <a:lstStyle/>
              <a:p>
                <a:pPr>
                  <a:defRPr/>
                </a:pPr>
                <a:endParaRPr lang="zh-CN" altLang="en-US" kern="0" dirty="0">
                  <a:solidFill>
                    <a:sysClr val="windowText" lastClr="000000"/>
                  </a:solidFill>
                  <a:cs typeface="Arial" pitchFamily="34" charset="0"/>
                </a:endParaRPr>
              </a:p>
            </p:txBody>
          </p:sp>
          <p:sp>
            <p:nvSpPr>
              <p:cNvPr id="203" name="AutoShape 254"/>
              <p:cNvSpPr>
                <a:spLocks noChangeArrowheads="1"/>
              </p:cNvSpPr>
              <p:nvPr/>
            </p:nvSpPr>
            <p:spPr bwMode="auto">
              <a:xfrm rot="16200000">
                <a:off x="4815388" y="3065817"/>
                <a:ext cx="233200" cy="751266"/>
              </a:xfrm>
              <a:prstGeom prst="can">
                <a:avLst>
                  <a:gd name="adj" fmla="val 24539"/>
                </a:avLst>
              </a:prstGeom>
              <a:gradFill rotWithShape="0">
                <a:gsLst>
                  <a:gs pos="0">
                    <a:srgbClr val="18472F"/>
                  </a:gs>
                  <a:gs pos="50000">
                    <a:srgbClr val="339966"/>
                  </a:gs>
                  <a:gs pos="100000">
                    <a:srgbClr val="18472F"/>
                  </a:gs>
                </a:gsLst>
                <a:lin ang="5400000" scaled="1"/>
              </a:gradFill>
              <a:ln w="76200">
                <a:noFill/>
                <a:round/>
                <a:headEnd/>
                <a:tailEnd/>
              </a:ln>
            </p:spPr>
            <p:txBody>
              <a:bodyPr wrap="none" lIns="106692" tIns="53346" rIns="106692" bIns="53346" anchor="ctr"/>
              <a:lstStyle/>
              <a:p>
                <a:pPr>
                  <a:defRPr/>
                </a:pPr>
                <a:endParaRPr lang="zh-CN" altLang="en-US" kern="0" dirty="0">
                  <a:solidFill>
                    <a:sysClr val="windowText" lastClr="000000"/>
                  </a:solidFill>
                  <a:cs typeface="Arial" pitchFamily="34" charset="0"/>
                </a:endParaRPr>
              </a:p>
            </p:txBody>
          </p:sp>
        </p:grpSp>
        <p:sp>
          <p:nvSpPr>
            <p:cNvPr id="204" name="TextBox 203"/>
            <p:cNvSpPr txBox="1"/>
            <p:nvPr/>
          </p:nvSpPr>
          <p:spPr>
            <a:xfrm>
              <a:off x="5062900" y="1736871"/>
              <a:ext cx="1598023" cy="1015663"/>
            </a:xfrm>
            <a:prstGeom prst="rect">
              <a:avLst/>
            </a:prstGeom>
            <a:noFill/>
          </p:spPr>
          <p:txBody>
            <a:bodyPr wrap="square" rtlCol="0">
              <a:spAutoFit/>
            </a:bodyPr>
            <a:lstStyle/>
            <a:p>
              <a:pPr algn="just"/>
              <a:r>
                <a:rPr lang="en-US" altLang="zh-CN" sz="1000" b="1" dirty="0" err="1">
                  <a:cs typeface="Arial" pitchFamily="34" charset="0"/>
                </a:rPr>
                <a:t>BaseStation,Controller</a:t>
              </a:r>
              <a:endParaRPr lang="en-US" altLang="zh-CN" sz="1000" b="1" dirty="0">
                <a:cs typeface="Arial" pitchFamily="34" charset="0"/>
              </a:endParaRPr>
            </a:p>
            <a:p>
              <a:pPr algn="just"/>
              <a:endParaRPr lang="en-US" altLang="zh-CN" sz="1000" dirty="0">
                <a:solidFill>
                  <a:schemeClr val="bg1"/>
                </a:solidFill>
                <a:cs typeface="Arial" pitchFamily="34" charset="0"/>
              </a:endParaRPr>
            </a:p>
            <a:p>
              <a:pPr algn="just"/>
              <a:endParaRPr lang="en-US" altLang="zh-CN" sz="1000" dirty="0">
                <a:solidFill>
                  <a:schemeClr val="bg1"/>
                </a:solidFill>
                <a:cs typeface="Arial" pitchFamily="34" charset="0"/>
              </a:endParaRPr>
            </a:p>
            <a:p>
              <a:pPr algn="just"/>
              <a:r>
                <a:rPr lang="en-US" altLang="zh-CN" sz="1000" dirty="0">
                  <a:solidFill>
                    <a:schemeClr val="bg1"/>
                  </a:solidFill>
                  <a:cs typeface="Arial" pitchFamily="34" charset="0"/>
                </a:rPr>
                <a:t>transmission network</a:t>
              </a:r>
            </a:p>
            <a:p>
              <a:pPr algn="just"/>
              <a:r>
                <a:rPr lang="zh-CN" altLang="en-US" sz="1000" b="1" dirty="0">
                  <a:solidFill>
                    <a:schemeClr val="bg1"/>
                  </a:solidFill>
                  <a:cs typeface="Arial" pitchFamily="34" charset="0"/>
                </a:rPr>
                <a:t>、</a:t>
              </a:r>
              <a:r>
                <a:rPr lang="en-US" altLang="zh-CN" sz="1000" b="1" dirty="0">
                  <a:solidFill>
                    <a:schemeClr val="bg1"/>
                  </a:solidFill>
                  <a:cs typeface="Arial" pitchFamily="34" charset="0"/>
                </a:rPr>
                <a:t>PTN, AN</a:t>
              </a:r>
            </a:p>
            <a:p>
              <a:pPr algn="just"/>
              <a:endParaRPr lang="zh-CN" altLang="en-US" sz="1000" b="1" dirty="0">
                <a:solidFill>
                  <a:schemeClr val="bg1"/>
                </a:solidFill>
                <a:cs typeface="Arial" pitchFamily="34" charset="0"/>
              </a:endParaRPr>
            </a:p>
          </p:txBody>
        </p:sp>
        <p:sp>
          <p:nvSpPr>
            <p:cNvPr id="205" name="TextBox 204"/>
            <p:cNvSpPr txBox="1"/>
            <p:nvPr/>
          </p:nvSpPr>
          <p:spPr>
            <a:xfrm>
              <a:off x="6502401" y="1965232"/>
              <a:ext cx="855585" cy="707886"/>
            </a:xfrm>
            <a:prstGeom prst="rect">
              <a:avLst/>
            </a:prstGeom>
            <a:noFill/>
          </p:spPr>
          <p:txBody>
            <a:bodyPr wrap="square" rtlCol="0">
              <a:spAutoFit/>
            </a:bodyPr>
            <a:lstStyle/>
            <a:p>
              <a:pPr algn="just"/>
              <a:r>
                <a:rPr lang="en-US" altLang="zh-CN" sz="1000" b="1" dirty="0">
                  <a:solidFill>
                    <a:schemeClr val="bg1"/>
                  </a:solidFill>
                  <a:cs typeface="Arial" pitchFamily="34" charset="0"/>
                </a:rPr>
                <a:t>Wireless PS</a:t>
              </a:r>
            </a:p>
            <a:p>
              <a:pPr algn="just"/>
              <a:endParaRPr lang="en-US" altLang="zh-CN" sz="1000" b="1" dirty="0">
                <a:solidFill>
                  <a:schemeClr val="bg1"/>
                </a:solidFill>
                <a:cs typeface="Arial" pitchFamily="34" charset="0"/>
              </a:endParaRPr>
            </a:p>
            <a:p>
              <a:pPr algn="just"/>
              <a:r>
                <a:rPr lang="en-US" altLang="zh-CN" sz="1000" b="1" dirty="0">
                  <a:solidFill>
                    <a:schemeClr val="bg1"/>
                  </a:solidFill>
                  <a:cs typeface="Arial" pitchFamily="34" charset="0"/>
                </a:rPr>
                <a:t>MCCP</a:t>
              </a:r>
            </a:p>
          </p:txBody>
        </p:sp>
        <p:sp>
          <p:nvSpPr>
            <p:cNvPr id="206" name="TextBox 205"/>
            <p:cNvSpPr txBox="1"/>
            <p:nvPr/>
          </p:nvSpPr>
          <p:spPr>
            <a:xfrm>
              <a:off x="773572" y="2912652"/>
              <a:ext cx="1030795" cy="307777"/>
            </a:xfrm>
            <a:prstGeom prst="rect">
              <a:avLst/>
            </a:prstGeom>
            <a:noFill/>
          </p:spPr>
          <p:txBody>
            <a:bodyPr wrap="none" rtlCol="0">
              <a:spAutoFit/>
            </a:bodyPr>
            <a:lstStyle/>
            <a:p>
              <a:r>
                <a:rPr lang="en-US" altLang="zh-CN" sz="1400" b="1" dirty="0">
                  <a:solidFill>
                    <a:srgbClr val="0070C0"/>
                  </a:solidFill>
                  <a:cs typeface="Arial" pitchFamily="34" charset="0"/>
                </a:rPr>
                <a:t>Key Value</a:t>
              </a:r>
              <a:endParaRPr lang="zh-CN" altLang="en-US" sz="1400" b="1" dirty="0">
                <a:solidFill>
                  <a:srgbClr val="0070C0"/>
                </a:solidFill>
                <a:cs typeface="Arial" pitchFamily="34" charset="0"/>
              </a:endParaRPr>
            </a:p>
          </p:txBody>
        </p:sp>
        <p:sp>
          <p:nvSpPr>
            <p:cNvPr id="82" name="TextBox 81"/>
            <p:cNvSpPr txBox="1"/>
            <p:nvPr/>
          </p:nvSpPr>
          <p:spPr>
            <a:xfrm>
              <a:off x="783701" y="4570309"/>
              <a:ext cx="1415471" cy="954107"/>
            </a:xfrm>
            <a:prstGeom prst="rect">
              <a:avLst/>
            </a:prstGeom>
            <a:noFill/>
          </p:spPr>
          <p:txBody>
            <a:bodyPr wrap="square" rtlCol="0">
              <a:spAutoFit/>
            </a:bodyPr>
            <a:lstStyle/>
            <a:p>
              <a:r>
                <a:rPr lang="en-US" altLang="zh-CN" sz="1400" b="1" dirty="0">
                  <a:solidFill>
                    <a:srgbClr val="0070C0"/>
                  </a:solidFill>
                  <a:cs typeface="Arial" pitchFamily="34" charset="0"/>
                </a:rPr>
                <a:t>Hardware :</a:t>
              </a:r>
            </a:p>
            <a:p>
              <a:r>
                <a:rPr lang="en-US" altLang="zh-CN" sz="1400" dirty="0">
                  <a:solidFill>
                    <a:srgbClr val="0070C0"/>
                  </a:solidFill>
                  <a:cs typeface="Arial" pitchFamily="34" charset="0"/>
                </a:rPr>
                <a:t>Abstract, Decoupling,</a:t>
              </a:r>
            </a:p>
            <a:p>
              <a:r>
                <a:rPr lang="en-US" altLang="zh-CN" sz="1400" dirty="0">
                  <a:solidFill>
                    <a:srgbClr val="0070C0"/>
                  </a:solidFill>
                  <a:cs typeface="Arial" pitchFamily="34" charset="0"/>
                </a:rPr>
                <a:t>Enable</a:t>
              </a:r>
              <a:endParaRPr lang="zh-CN" altLang="en-US" sz="1400" b="1" dirty="0">
                <a:solidFill>
                  <a:srgbClr val="0070C0"/>
                </a:solidFill>
                <a:cs typeface="Arial" pitchFamily="34" charset="0"/>
              </a:endParaRPr>
            </a:p>
          </p:txBody>
        </p:sp>
      </p:grpSp>
    </p:spTree>
    <p:extLst>
      <p:ext uri="{BB962C8B-B14F-4D97-AF65-F5344CB8AC3E}">
        <p14:creationId xmlns:p14="http://schemas.microsoft.com/office/powerpoint/2010/main" val="2640798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8"/>
          <p:cNvSpPr>
            <a:spLocks noGrp="1"/>
          </p:cNvSpPr>
          <p:nvPr>
            <p:ph type="title"/>
          </p:nvPr>
        </p:nvSpPr>
        <p:spPr>
          <a:xfrm>
            <a:off x="709364" y="309398"/>
            <a:ext cx="11190536" cy="584775"/>
          </a:xfrm>
        </p:spPr>
        <p:txBody>
          <a:bodyPr/>
          <a:lstStyle/>
          <a:p>
            <a:r>
              <a:rPr lang="en-US" altLang="zh-CN" dirty="0">
                <a:ea typeface="Microsoft YaHei" pitchFamily="34" charset="-122"/>
              </a:rPr>
              <a:t>Gauss DB </a:t>
            </a:r>
            <a:r>
              <a:rPr lang="en-US" altLang="zh-CN" dirty="0"/>
              <a:t>- Multiple database systems covers all industries</a:t>
            </a:r>
            <a:endParaRPr lang="en-US" dirty="0"/>
          </a:p>
        </p:txBody>
      </p:sp>
      <p:sp>
        <p:nvSpPr>
          <p:cNvPr id="69" name="Freeform 5"/>
          <p:cNvSpPr>
            <a:spLocks/>
          </p:cNvSpPr>
          <p:nvPr/>
        </p:nvSpPr>
        <p:spPr bwMode="auto">
          <a:xfrm>
            <a:off x="7619673" y="999470"/>
            <a:ext cx="4028177" cy="1548276"/>
          </a:xfrm>
          <a:custGeom>
            <a:avLst/>
            <a:gdLst>
              <a:gd name="T0" fmla="*/ 413 w 916"/>
              <a:gd name="T1" fmla="*/ 515 h 515"/>
              <a:gd name="T2" fmla="*/ 98 w 916"/>
              <a:gd name="T3" fmla="*/ 515 h 515"/>
              <a:gd name="T4" fmla="*/ 0 w 916"/>
              <a:gd name="T5" fmla="*/ 417 h 515"/>
              <a:gd name="T6" fmla="*/ 60 w 916"/>
              <a:gd name="T7" fmla="*/ 326 h 515"/>
              <a:gd name="T8" fmla="*/ 58 w 916"/>
              <a:gd name="T9" fmla="*/ 301 h 515"/>
              <a:gd name="T10" fmla="*/ 218 w 916"/>
              <a:gd name="T11" fmla="*/ 140 h 515"/>
              <a:gd name="T12" fmla="*/ 218 w 916"/>
              <a:gd name="T13" fmla="*/ 140 h 515"/>
              <a:gd name="T14" fmla="*/ 271 w 916"/>
              <a:gd name="T15" fmla="*/ 149 h 515"/>
              <a:gd name="T16" fmla="*/ 458 w 916"/>
              <a:gd name="T17" fmla="*/ 0 h 515"/>
              <a:gd name="T18" fmla="*/ 645 w 916"/>
              <a:gd name="T19" fmla="*/ 149 h 515"/>
              <a:gd name="T20" fmla="*/ 698 w 916"/>
              <a:gd name="T21" fmla="*/ 140 h 515"/>
              <a:gd name="T22" fmla="*/ 859 w 916"/>
              <a:gd name="T23" fmla="*/ 301 h 515"/>
              <a:gd name="T24" fmla="*/ 857 w 916"/>
              <a:gd name="T25" fmla="*/ 326 h 515"/>
              <a:gd name="T26" fmla="*/ 916 w 916"/>
              <a:gd name="T27" fmla="*/ 417 h 515"/>
              <a:gd name="T28" fmla="*/ 818 w 916"/>
              <a:gd name="T29" fmla="*/ 515 h 515"/>
              <a:gd name="T30" fmla="*/ 504 w 916"/>
              <a:gd name="T31" fmla="*/ 515 h 515"/>
              <a:gd name="T32" fmla="*/ 413 w 916"/>
              <a:gd name="T33"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6" h="515">
                <a:moveTo>
                  <a:pt x="413" y="515"/>
                </a:moveTo>
                <a:cubicBezTo>
                  <a:pt x="98" y="515"/>
                  <a:pt x="98" y="515"/>
                  <a:pt x="98" y="515"/>
                </a:cubicBezTo>
                <a:cubicBezTo>
                  <a:pt x="44" y="515"/>
                  <a:pt x="0" y="471"/>
                  <a:pt x="0" y="417"/>
                </a:cubicBezTo>
                <a:cubicBezTo>
                  <a:pt x="0" y="376"/>
                  <a:pt x="25" y="341"/>
                  <a:pt x="60" y="326"/>
                </a:cubicBezTo>
                <a:cubicBezTo>
                  <a:pt x="58" y="318"/>
                  <a:pt x="58" y="310"/>
                  <a:pt x="58" y="301"/>
                </a:cubicBezTo>
                <a:cubicBezTo>
                  <a:pt x="58" y="213"/>
                  <a:pt x="130" y="140"/>
                  <a:pt x="218" y="140"/>
                </a:cubicBezTo>
                <a:cubicBezTo>
                  <a:pt x="218" y="140"/>
                  <a:pt x="218" y="140"/>
                  <a:pt x="218" y="140"/>
                </a:cubicBezTo>
                <a:cubicBezTo>
                  <a:pt x="237" y="140"/>
                  <a:pt x="254" y="143"/>
                  <a:pt x="271" y="149"/>
                </a:cubicBezTo>
                <a:cubicBezTo>
                  <a:pt x="291" y="64"/>
                  <a:pt x="367" y="0"/>
                  <a:pt x="458" y="0"/>
                </a:cubicBezTo>
                <a:cubicBezTo>
                  <a:pt x="549" y="0"/>
                  <a:pt x="626" y="64"/>
                  <a:pt x="645" y="149"/>
                </a:cubicBezTo>
                <a:cubicBezTo>
                  <a:pt x="662" y="143"/>
                  <a:pt x="679" y="140"/>
                  <a:pt x="698" y="140"/>
                </a:cubicBezTo>
                <a:cubicBezTo>
                  <a:pt x="786" y="140"/>
                  <a:pt x="859" y="213"/>
                  <a:pt x="859" y="301"/>
                </a:cubicBezTo>
                <a:cubicBezTo>
                  <a:pt x="859" y="310"/>
                  <a:pt x="858" y="318"/>
                  <a:pt x="857" y="326"/>
                </a:cubicBezTo>
                <a:cubicBezTo>
                  <a:pt x="892" y="341"/>
                  <a:pt x="916" y="376"/>
                  <a:pt x="916" y="417"/>
                </a:cubicBezTo>
                <a:cubicBezTo>
                  <a:pt x="916" y="471"/>
                  <a:pt x="872" y="515"/>
                  <a:pt x="818" y="515"/>
                </a:cubicBezTo>
                <a:cubicBezTo>
                  <a:pt x="504" y="515"/>
                  <a:pt x="504" y="515"/>
                  <a:pt x="504" y="515"/>
                </a:cubicBezTo>
                <a:lnTo>
                  <a:pt x="413" y="515"/>
                </a:lnTo>
                <a:close/>
              </a:path>
            </a:pathLst>
          </a:custGeom>
          <a:noFill/>
          <a:ln w="12700">
            <a:solidFill>
              <a:srgbClr val="00B0F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矩形 75"/>
          <p:cNvSpPr/>
          <p:nvPr/>
        </p:nvSpPr>
        <p:spPr>
          <a:xfrm>
            <a:off x="9346762" y="1884049"/>
            <a:ext cx="1879962" cy="284665"/>
          </a:xfrm>
          <a:prstGeom prst="rect">
            <a:avLst/>
          </a:prstGeom>
        </p:spPr>
        <p:txBody>
          <a:bodyPr wrap="square" lIns="68552" tIns="34276" rIns="68552" bIns="34276">
            <a:spAutoFit/>
          </a:bodyPr>
          <a:lstStyle/>
          <a:p>
            <a:pPr algn="ctr"/>
            <a:r>
              <a:rPr lang="en-US" altLang="zh-CN" sz="1400" dirty="0">
                <a:solidFill>
                  <a:srgbClr val="000000"/>
                </a:solidFill>
                <a:ea typeface="Arial Unicode MS" pitchFamily="34" charset="-122"/>
                <a:cs typeface="Arial" pitchFamily="34" charset="0"/>
              </a:rPr>
              <a:t>DC</a:t>
            </a:r>
            <a:r>
              <a:rPr lang="en-US" altLang="zh-CN" sz="1400" dirty="0">
                <a:solidFill>
                  <a:srgbClr val="FF0000"/>
                </a:solidFill>
                <a:ea typeface="Arial Unicode MS" pitchFamily="34" charset="-122"/>
                <a:cs typeface="Arial" pitchFamily="34" charset="0"/>
              </a:rPr>
              <a:t>s</a:t>
            </a:r>
            <a:r>
              <a:rPr lang="en-US" altLang="zh-CN" sz="1400" dirty="0">
                <a:solidFill>
                  <a:srgbClr val="000000"/>
                </a:solidFill>
                <a:ea typeface="Arial Unicode MS" pitchFamily="34" charset="-122"/>
                <a:cs typeface="Arial" pitchFamily="34" charset="0"/>
              </a:rPr>
              <a:t> as a Computer</a:t>
            </a:r>
            <a:endParaRPr lang="zh-CN" altLang="en-US" sz="1400" dirty="0">
              <a:solidFill>
                <a:prstClr val="black"/>
              </a:solidFill>
              <a:ea typeface="Arial Unicode MS" pitchFamily="34" charset="-122"/>
              <a:cs typeface="Arial" pitchFamily="34" charset="0"/>
            </a:endParaRPr>
          </a:p>
        </p:txBody>
      </p:sp>
      <p:cxnSp>
        <p:nvCxnSpPr>
          <p:cNvPr id="77" name="直接连接符 76"/>
          <p:cNvCxnSpPr>
            <a:endCxn id="92" idx="2"/>
          </p:cNvCxnSpPr>
          <p:nvPr/>
        </p:nvCxnSpPr>
        <p:spPr bwMode="auto">
          <a:xfrm>
            <a:off x="1036553" y="1712482"/>
            <a:ext cx="7288618" cy="57956"/>
          </a:xfrm>
          <a:prstGeom prst="line">
            <a:avLst/>
          </a:prstGeom>
          <a:noFill/>
          <a:ln w="57150" cap="flat" cmpd="sng" algn="ctr">
            <a:solidFill>
              <a:srgbClr val="FF6709"/>
            </a:solidFill>
            <a:prstDash val="solid"/>
            <a:round/>
            <a:headEnd type="none" w="med" len="med"/>
            <a:tailEnd type="none" w="med" len="med"/>
          </a:ln>
          <a:effectLst/>
        </p:spPr>
      </p:cxnSp>
      <p:sp>
        <p:nvSpPr>
          <p:cNvPr id="78" name="流程图: 联系 77"/>
          <p:cNvSpPr/>
          <p:nvPr/>
        </p:nvSpPr>
        <p:spPr bwMode="auto">
          <a:xfrm>
            <a:off x="965868" y="1584370"/>
            <a:ext cx="233761" cy="372133"/>
          </a:xfrm>
          <a:prstGeom prst="flowChartConnector">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79" name="流程图: 联系 78"/>
          <p:cNvSpPr/>
          <p:nvPr/>
        </p:nvSpPr>
        <p:spPr bwMode="auto">
          <a:xfrm>
            <a:off x="2673650" y="1597182"/>
            <a:ext cx="233761" cy="372133"/>
          </a:xfrm>
          <a:prstGeom prst="flowChartConnector">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80" name="流程图: 联系 79"/>
          <p:cNvSpPr/>
          <p:nvPr/>
        </p:nvSpPr>
        <p:spPr bwMode="auto">
          <a:xfrm>
            <a:off x="4409017" y="1584372"/>
            <a:ext cx="233761" cy="372133"/>
          </a:xfrm>
          <a:prstGeom prst="flowChartConnector">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81" name="流程图: 联系 80"/>
          <p:cNvSpPr/>
          <p:nvPr/>
        </p:nvSpPr>
        <p:spPr bwMode="auto">
          <a:xfrm>
            <a:off x="6142130" y="1595258"/>
            <a:ext cx="233761" cy="372133"/>
          </a:xfrm>
          <a:prstGeom prst="flowChartConnector">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82" name="流程图: 联系 81"/>
          <p:cNvSpPr/>
          <p:nvPr/>
        </p:nvSpPr>
        <p:spPr bwMode="auto">
          <a:xfrm>
            <a:off x="10653303" y="1584372"/>
            <a:ext cx="233761" cy="372133"/>
          </a:xfrm>
          <a:prstGeom prst="flowChartConnector">
            <a:avLst/>
          </a:prstGeom>
          <a:solidFill>
            <a:schemeClr val="bg1">
              <a:lumMod val="95000"/>
            </a:schemeClr>
          </a:solidFill>
          <a:ln w="9525" cap="flat" cmpd="sng" algn="ctr">
            <a:solidFill>
              <a:schemeClr val="tx1"/>
            </a:solidFill>
            <a:prstDash val="dash"/>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cxnSp>
        <p:nvCxnSpPr>
          <p:cNvPr id="83" name="直接连接符 82"/>
          <p:cNvCxnSpPr>
            <a:stCxn id="92" idx="6"/>
            <a:endCxn id="82" idx="2"/>
          </p:cNvCxnSpPr>
          <p:nvPr/>
        </p:nvCxnSpPr>
        <p:spPr bwMode="auto">
          <a:xfrm>
            <a:off x="8558932" y="1770438"/>
            <a:ext cx="2094370" cy="0"/>
          </a:xfrm>
          <a:prstGeom prst="line">
            <a:avLst/>
          </a:prstGeom>
          <a:noFill/>
          <a:ln w="57150" cap="flat" cmpd="sng" algn="ctr">
            <a:solidFill>
              <a:srgbClr val="FF6709"/>
            </a:solidFill>
            <a:prstDash val="dash"/>
            <a:round/>
            <a:headEnd type="none" w="med" len="med"/>
            <a:tailEnd type="triangle" w="med" len="med"/>
          </a:ln>
          <a:effectLst/>
        </p:spPr>
      </p:cxnSp>
      <p:sp>
        <p:nvSpPr>
          <p:cNvPr id="84" name="TextBox 83"/>
          <p:cNvSpPr txBox="1"/>
          <p:nvPr/>
        </p:nvSpPr>
        <p:spPr>
          <a:xfrm>
            <a:off x="485331" y="1090001"/>
            <a:ext cx="1099981" cy="307777"/>
          </a:xfrm>
          <a:prstGeom prst="rect">
            <a:avLst/>
          </a:prstGeom>
          <a:noFill/>
        </p:spPr>
        <p:txBody>
          <a:bodyPr wrap="none" rtlCol="0">
            <a:spAutoFit/>
          </a:bodyPr>
          <a:lstStyle/>
          <a:p>
            <a:r>
              <a:rPr lang="en-US" altLang="zh-CN" sz="1400" dirty="0">
                <a:cs typeface="Arial" pitchFamily="34" charset="0"/>
              </a:rPr>
              <a:t>Embedded </a:t>
            </a:r>
            <a:endParaRPr lang="zh-CN" altLang="en-US" sz="1400" dirty="0">
              <a:cs typeface="Arial" pitchFamily="34" charset="0"/>
            </a:endParaRPr>
          </a:p>
        </p:txBody>
      </p:sp>
      <p:sp>
        <p:nvSpPr>
          <p:cNvPr id="85" name="TextBox 84"/>
          <p:cNvSpPr txBox="1"/>
          <p:nvPr/>
        </p:nvSpPr>
        <p:spPr>
          <a:xfrm>
            <a:off x="1974560" y="938038"/>
            <a:ext cx="1258678" cy="523220"/>
          </a:xfrm>
          <a:prstGeom prst="rect">
            <a:avLst/>
          </a:prstGeom>
          <a:noFill/>
        </p:spPr>
        <p:txBody>
          <a:bodyPr wrap="none" rtlCol="0">
            <a:spAutoFit/>
          </a:bodyPr>
          <a:lstStyle/>
          <a:p>
            <a:r>
              <a:rPr lang="en-US" altLang="zh-CN" sz="1400" dirty="0">
                <a:cs typeface="Arial" pitchFamily="34" charset="0"/>
              </a:rPr>
              <a:t>Mainframe/</a:t>
            </a:r>
          </a:p>
          <a:p>
            <a:r>
              <a:rPr lang="en-US" altLang="zh-CN" sz="1400" dirty="0">
                <a:cs typeface="Arial" pitchFamily="34" charset="0"/>
              </a:rPr>
              <a:t>Minicomputer</a:t>
            </a:r>
            <a:endParaRPr lang="zh-CN" altLang="en-US" sz="1400" dirty="0">
              <a:cs typeface="Arial" pitchFamily="34" charset="0"/>
            </a:endParaRPr>
          </a:p>
        </p:txBody>
      </p:sp>
      <p:sp>
        <p:nvSpPr>
          <p:cNvPr id="86" name="TextBox 85"/>
          <p:cNvSpPr txBox="1"/>
          <p:nvPr/>
        </p:nvSpPr>
        <p:spPr>
          <a:xfrm>
            <a:off x="3931360" y="1090001"/>
            <a:ext cx="1211246" cy="307777"/>
          </a:xfrm>
          <a:prstGeom prst="rect">
            <a:avLst/>
          </a:prstGeom>
          <a:noFill/>
        </p:spPr>
        <p:txBody>
          <a:bodyPr wrap="square" rtlCol="0">
            <a:spAutoFit/>
          </a:bodyPr>
          <a:lstStyle/>
          <a:p>
            <a:r>
              <a:rPr lang="en-US" altLang="zh-CN" sz="1400" dirty="0">
                <a:cs typeface="Arial" pitchFamily="34" charset="0"/>
              </a:rPr>
              <a:t>PC</a:t>
            </a:r>
            <a:r>
              <a:rPr lang="zh-CN" altLang="en-US" sz="1400" dirty="0">
                <a:cs typeface="Arial" pitchFamily="34" charset="0"/>
              </a:rPr>
              <a:t> </a:t>
            </a:r>
            <a:r>
              <a:rPr lang="en-US" altLang="zh-CN" sz="1400" dirty="0">
                <a:cs typeface="Arial" pitchFamily="34" charset="0"/>
              </a:rPr>
              <a:t>Server</a:t>
            </a:r>
            <a:endParaRPr lang="zh-CN" altLang="en-US" sz="1400" dirty="0">
              <a:cs typeface="Arial" pitchFamily="34" charset="0"/>
            </a:endParaRPr>
          </a:p>
        </p:txBody>
      </p:sp>
      <p:sp>
        <p:nvSpPr>
          <p:cNvPr id="87" name="TextBox 86"/>
          <p:cNvSpPr txBox="1"/>
          <p:nvPr/>
        </p:nvSpPr>
        <p:spPr>
          <a:xfrm>
            <a:off x="5203922" y="1090001"/>
            <a:ext cx="1568058" cy="307777"/>
          </a:xfrm>
          <a:prstGeom prst="rect">
            <a:avLst/>
          </a:prstGeom>
          <a:noFill/>
        </p:spPr>
        <p:txBody>
          <a:bodyPr wrap="none" rtlCol="0">
            <a:spAutoFit/>
          </a:bodyPr>
          <a:lstStyle/>
          <a:p>
            <a:r>
              <a:rPr lang="en-US" altLang="zh-CN" sz="1400" dirty="0">
                <a:cs typeface="Arial" pitchFamily="34" charset="0"/>
              </a:rPr>
              <a:t>Cloud Computing</a:t>
            </a:r>
            <a:endParaRPr lang="zh-CN" altLang="en-US" sz="1400" dirty="0">
              <a:cs typeface="Arial" pitchFamily="34" charset="0"/>
            </a:endParaRPr>
          </a:p>
        </p:txBody>
      </p:sp>
      <p:sp>
        <p:nvSpPr>
          <p:cNvPr id="88" name="TextBox 87"/>
          <p:cNvSpPr txBox="1"/>
          <p:nvPr/>
        </p:nvSpPr>
        <p:spPr>
          <a:xfrm>
            <a:off x="5032711" y="2031416"/>
            <a:ext cx="756000" cy="252000"/>
          </a:xfrm>
          <a:prstGeom prst="rect">
            <a:avLst/>
          </a:prstGeom>
          <a:solidFill>
            <a:schemeClr val="accent1">
              <a:lumMod val="20000"/>
              <a:lumOff val="80000"/>
            </a:schemeClr>
          </a:solidFill>
        </p:spPr>
        <p:txBody>
          <a:bodyPr wrap="none" rtlCol="0">
            <a:noAutofit/>
          </a:bodyPr>
          <a:lstStyle/>
          <a:p>
            <a:pPr algn="ctr"/>
            <a:r>
              <a:rPr lang="en-US" altLang="zh-CN" sz="1200" b="1" dirty="0">
                <a:solidFill>
                  <a:srgbClr val="FF0000"/>
                </a:solidFill>
              </a:rPr>
              <a:t>Traditional IT</a:t>
            </a:r>
            <a:endParaRPr lang="zh-CN" altLang="en-US" sz="1200" b="1" dirty="0">
              <a:solidFill>
                <a:srgbClr val="FF0000"/>
              </a:solidFill>
            </a:endParaRPr>
          </a:p>
        </p:txBody>
      </p:sp>
      <p:sp>
        <p:nvSpPr>
          <p:cNvPr id="90" name="TextBox 89"/>
          <p:cNvSpPr txBox="1"/>
          <p:nvPr/>
        </p:nvSpPr>
        <p:spPr>
          <a:xfrm>
            <a:off x="8423145" y="2031416"/>
            <a:ext cx="756000" cy="252000"/>
          </a:xfrm>
          <a:prstGeom prst="rect">
            <a:avLst/>
          </a:prstGeom>
          <a:solidFill>
            <a:schemeClr val="accent1">
              <a:lumMod val="20000"/>
              <a:lumOff val="80000"/>
            </a:schemeClr>
          </a:solidFill>
        </p:spPr>
        <p:txBody>
          <a:bodyPr wrap="none" rtlCol="0">
            <a:noAutofit/>
          </a:bodyPr>
          <a:lstStyle/>
          <a:p>
            <a:pPr algn="ctr"/>
            <a:r>
              <a:rPr lang="en-US" altLang="zh-CN" sz="1200" b="1" dirty="0">
                <a:solidFill>
                  <a:srgbClr val="FF0000"/>
                </a:solidFill>
              </a:rPr>
              <a:t>Internet</a:t>
            </a:r>
            <a:endParaRPr lang="zh-CN" altLang="en-US" sz="1200" b="1" dirty="0">
              <a:solidFill>
                <a:srgbClr val="FF0000"/>
              </a:solidFill>
            </a:endParaRPr>
          </a:p>
        </p:txBody>
      </p:sp>
      <p:sp>
        <p:nvSpPr>
          <p:cNvPr id="91" name="TextBox 90"/>
          <p:cNvSpPr txBox="1"/>
          <p:nvPr/>
        </p:nvSpPr>
        <p:spPr>
          <a:xfrm>
            <a:off x="6866228" y="2021062"/>
            <a:ext cx="756000" cy="252000"/>
          </a:xfrm>
          <a:prstGeom prst="rect">
            <a:avLst/>
          </a:prstGeom>
          <a:solidFill>
            <a:schemeClr val="accent1">
              <a:lumMod val="20000"/>
              <a:lumOff val="80000"/>
            </a:schemeClr>
          </a:solidFill>
        </p:spPr>
        <p:txBody>
          <a:bodyPr wrap="none" rtlCol="0">
            <a:noAutofit/>
          </a:bodyPr>
          <a:lstStyle/>
          <a:p>
            <a:pPr algn="ctr"/>
            <a:r>
              <a:rPr lang="en-US" altLang="zh-CN" sz="1200" b="1" dirty="0">
                <a:solidFill>
                  <a:srgbClr val="FF0000"/>
                </a:solidFill>
              </a:rPr>
              <a:t>Carrier</a:t>
            </a:r>
            <a:endParaRPr lang="zh-CN" altLang="en-US" sz="1200" b="1" dirty="0">
              <a:solidFill>
                <a:srgbClr val="FF0000"/>
              </a:solidFill>
            </a:endParaRPr>
          </a:p>
        </p:txBody>
      </p:sp>
      <p:sp>
        <p:nvSpPr>
          <p:cNvPr id="92" name="流程图: 联系 91"/>
          <p:cNvSpPr/>
          <p:nvPr/>
        </p:nvSpPr>
        <p:spPr bwMode="auto">
          <a:xfrm>
            <a:off x="8325172" y="1584372"/>
            <a:ext cx="233761" cy="372133"/>
          </a:xfrm>
          <a:prstGeom prst="flowChartConnector">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defTabSz="801688"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95" name="TextBox 94"/>
          <p:cNvSpPr txBox="1"/>
          <p:nvPr/>
        </p:nvSpPr>
        <p:spPr>
          <a:xfrm>
            <a:off x="7383237" y="1090001"/>
            <a:ext cx="1976823" cy="307777"/>
          </a:xfrm>
          <a:prstGeom prst="rect">
            <a:avLst/>
          </a:prstGeom>
          <a:noFill/>
        </p:spPr>
        <p:txBody>
          <a:bodyPr wrap="none" rtlCol="0">
            <a:spAutoFit/>
          </a:bodyPr>
          <a:lstStyle/>
          <a:p>
            <a:r>
              <a:rPr lang="en-US" altLang="zh-CN" sz="1400" dirty="0">
                <a:cs typeface="Arial" pitchFamily="34" charset="0"/>
              </a:rPr>
              <a:t>Data decoupling in DC</a:t>
            </a:r>
            <a:endParaRPr lang="zh-CN" altLang="en-US" sz="1400" dirty="0">
              <a:cs typeface="Arial" pitchFamily="34" charset="0"/>
            </a:endParaRPr>
          </a:p>
        </p:txBody>
      </p:sp>
      <p:sp>
        <p:nvSpPr>
          <p:cNvPr id="96" name="TextBox 95"/>
          <p:cNvSpPr txBox="1"/>
          <p:nvPr/>
        </p:nvSpPr>
        <p:spPr>
          <a:xfrm>
            <a:off x="9746402" y="1090000"/>
            <a:ext cx="2282997" cy="523220"/>
          </a:xfrm>
          <a:prstGeom prst="rect">
            <a:avLst/>
          </a:prstGeom>
          <a:noFill/>
        </p:spPr>
        <p:txBody>
          <a:bodyPr wrap="none" rtlCol="0">
            <a:spAutoFit/>
          </a:bodyPr>
          <a:lstStyle/>
          <a:p>
            <a:r>
              <a:rPr lang="en-US" altLang="zh-CN" sz="1400" dirty="0">
                <a:cs typeface="Arial" pitchFamily="34" charset="0"/>
              </a:rPr>
              <a:t>Unified data management </a:t>
            </a:r>
          </a:p>
          <a:p>
            <a:r>
              <a:rPr lang="en-US" altLang="zh-CN" sz="1400" dirty="0">
                <a:cs typeface="Arial" pitchFamily="34" charset="0"/>
              </a:rPr>
              <a:t>between DC</a:t>
            </a:r>
            <a:endParaRPr lang="zh-CN" altLang="en-US" sz="1400" dirty="0">
              <a:cs typeface="Arial" pitchFamily="34" charset="0"/>
            </a:endParaRPr>
          </a:p>
        </p:txBody>
      </p:sp>
      <p:sp>
        <p:nvSpPr>
          <p:cNvPr id="97" name="TextBox 96"/>
          <p:cNvSpPr txBox="1"/>
          <p:nvPr/>
        </p:nvSpPr>
        <p:spPr>
          <a:xfrm>
            <a:off x="396064" y="1884049"/>
            <a:ext cx="1432953" cy="307777"/>
          </a:xfrm>
          <a:prstGeom prst="rect">
            <a:avLst/>
          </a:prstGeom>
          <a:noFill/>
        </p:spPr>
        <p:txBody>
          <a:bodyPr wrap="square" rtlCol="0">
            <a:spAutoFit/>
          </a:bodyPr>
          <a:lstStyle/>
          <a:p>
            <a:pPr algn="ctr"/>
            <a:r>
              <a:rPr lang="en-US" altLang="zh-CN" sz="1400" dirty="0">
                <a:cs typeface="Arial" pitchFamily="34" charset="0"/>
              </a:rPr>
              <a:t>integration</a:t>
            </a:r>
            <a:endParaRPr lang="zh-CN" altLang="en-US" sz="1400" dirty="0">
              <a:cs typeface="Arial" pitchFamily="34" charset="0"/>
            </a:endParaRPr>
          </a:p>
        </p:txBody>
      </p:sp>
      <p:sp>
        <p:nvSpPr>
          <p:cNvPr id="98" name="TextBox 97"/>
          <p:cNvSpPr txBox="1"/>
          <p:nvPr/>
        </p:nvSpPr>
        <p:spPr>
          <a:xfrm>
            <a:off x="2256250" y="1884049"/>
            <a:ext cx="1074784" cy="307777"/>
          </a:xfrm>
          <a:prstGeom prst="rect">
            <a:avLst/>
          </a:prstGeom>
          <a:noFill/>
        </p:spPr>
        <p:txBody>
          <a:bodyPr wrap="square" rtlCol="0">
            <a:spAutoFit/>
          </a:bodyPr>
          <a:lstStyle/>
          <a:p>
            <a:pPr algn="ctr"/>
            <a:r>
              <a:rPr lang="en-US" altLang="zh-CN" sz="1400" dirty="0">
                <a:ea typeface="Arial Unicode MS" pitchFamily="34" charset="-122"/>
                <a:cs typeface="Arial" pitchFamily="34" charset="0"/>
              </a:rPr>
              <a:t>Scale-up</a:t>
            </a:r>
            <a:endParaRPr lang="zh-CN" altLang="en-US" sz="1400" dirty="0">
              <a:ea typeface="Arial Unicode MS" pitchFamily="34" charset="-122"/>
              <a:cs typeface="Arial" pitchFamily="34" charset="0"/>
            </a:endParaRPr>
          </a:p>
        </p:txBody>
      </p:sp>
      <p:sp>
        <p:nvSpPr>
          <p:cNvPr id="99" name="TextBox 98"/>
          <p:cNvSpPr txBox="1"/>
          <p:nvPr/>
        </p:nvSpPr>
        <p:spPr>
          <a:xfrm>
            <a:off x="3701174" y="1884049"/>
            <a:ext cx="1441432" cy="307777"/>
          </a:xfrm>
          <a:prstGeom prst="rect">
            <a:avLst/>
          </a:prstGeom>
          <a:noFill/>
        </p:spPr>
        <p:txBody>
          <a:bodyPr wrap="square" rtlCol="0">
            <a:spAutoFit/>
          </a:bodyPr>
          <a:lstStyle/>
          <a:p>
            <a:pPr algn="ctr"/>
            <a:r>
              <a:rPr lang="en-US" altLang="zh-CN" sz="1400" dirty="0">
                <a:cs typeface="Arial" pitchFamily="34" charset="0"/>
              </a:rPr>
              <a:t>hierarchical</a:t>
            </a:r>
            <a:endParaRPr lang="zh-CN" altLang="en-US" sz="1400" dirty="0">
              <a:cs typeface="Arial" pitchFamily="34" charset="0"/>
            </a:endParaRPr>
          </a:p>
        </p:txBody>
      </p:sp>
      <p:sp>
        <p:nvSpPr>
          <p:cNvPr id="100" name="TextBox 99"/>
          <p:cNvSpPr txBox="1"/>
          <p:nvPr/>
        </p:nvSpPr>
        <p:spPr>
          <a:xfrm>
            <a:off x="5686700" y="1884049"/>
            <a:ext cx="1211246" cy="307777"/>
          </a:xfrm>
          <a:prstGeom prst="rect">
            <a:avLst/>
          </a:prstGeom>
          <a:noFill/>
        </p:spPr>
        <p:txBody>
          <a:bodyPr wrap="square" rtlCol="0">
            <a:spAutoFit/>
          </a:bodyPr>
          <a:lstStyle/>
          <a:p>
            <a:pPr algn="ctr"/>
            <a:r>
              <a:rPr lang="en-US" altLang="zh-CN" sz="1400" dirty="0">
                <a:ea typeface="Arial Unicode MS" pitchFamily="34" charset="-122"/>
                <a:cs typeface="Arial" pitchFamily="34" charset="0"/>
              </a:rPr>
              <a:t>Scale-out</a:t>
            </a:r>
            <a:endParaRPr lang="zh-CN" altLang="en-US" sz="1400" dirty="0">
              <a:ea typeface="Arial Unicode MS" pitchFamily="34" charset="-122"/>
              <a:cs typeface="Arial" pitchFamily="34" charset="0"/>
            </a:endParaRPr>
          </a:p>
        </p:txBody>
      </p:sp>
      <p:sp>
        <p:nvSpPr>
          <p:cNvPr id="101" name="右箭头 100"/>
          <p:cNvSpPr/>
          <p:nvPr/>
        </p:nvSpPr>
        <p:spPr bwMode="auto">
          <a:xfrm rot="16200000">
            <a:off x="5267793" y="1823163"/>
            <a:ext cx="272142" cy="165073"/>
          </a:xfrm>
          <a:prstGeom prst="rightArrow">
            <a:avLst/>
          </a:prstGeom>
          <a:solidFill>
            <a:srgbClr val="FF6709"/>
          </a:solidFill>
          <a:ln w="9525" cap="flat" cmpd="sng" algn="ctr">
            <a:solidFill>
              <a:srgbClr val="FF67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a:solidFill>
                <a:srgbClr val="000000"/>
              </a:solidFill>
              <a:latin typeface="Arial" charset="0"/>
              <a:ea typeface="SimSun" pitchFamily="2" charset="-122"/>
            </a:endParaRPr>
          </a:p>
        </p:txBody>
      </p:sp>
      <p:sp>
        <p:nvSpPr>
          <p:cNvPr id="102" name="右箭头 101"/>
          <p:cNvSpPr/>
          <p:nvPr/>
        </p:nvSpPr>
        <p:spPr bwMode="auto">
          <a:xfrm rot="16200000">
            <a:off x="7129475" y="1812809"/>
            <a:ext cx="272142" cy="165073"/>
          </a:xfrm>
          <a:prstGeom prst="rightArrow">
            <a:avLst/>
          </a:prstGeom>
          <a:solidFill>
            <a:srgbClr val="FF6709"/>
          </a:solidFill>
          <a:ln w="9525" cap="flat" cmpd="sng" algn="ctr">
            <a:solidFill>
              <a:srgbClr val="FF67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a:solidFill>
                <a:srgbClr val="000000"/>
              </a:solidFill>
              <a:latin typeface="Arial" charset="0"/>
              <a:ea typeface="SimSun" pitchFamily="2" charset="-122"/>
            </a:endParaRPr>
          </a:p>
        </p:txBody>
      </p:sp>
      <p:sp>
        <p:nvSpPr>
          <p:cNvPr id="117" name="右箭头 116"/>
          <p:cNvSpPr/>
          <p:nvPr/>
        </p:nvSpPr>
        <p:spPr bwMode="auto">
          <a:xfrm rot="16200000">
            <a:off x="8644735" y="1805057"/>
            <a:ext cx="272142" cy="165073"/>
          </a:xfrm>
          <a:prstGeom prst="rightArrow">
            <a:avLst/>
          </a:prstGeom>
          <a:solidFill>
            <a:srgbClr val="FF6709"/>
          </a:solidFill>
          <a:ln w="9525" cap="flat" cmpd="sng" algn="ctr">
            <a:solidFill>
              <a:srgbClr val="FF67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a:solidFill>
                <a:srgbClr val="000000"/>
              </a:solidFill>
              <a:latin typeface="Arial" charset="0"/>
              <a:ea typeface="SimSun" pitchFamily="2" charset="-122"/>
            </a:endParaRPr>
          </a:p>
        </p:txBody>
      </p:sp>
      <p:sp>
        <p:nvSpPr>
          <p:cNvPr id="134" name="矩形 133"/>
          <p:cNvSpPr/>
          <p:nvPr/>
        </p:nvSpPr>
        <p:spPr bwMode="auto">
          <a:xfrm>
            <a:off x="3845445" y="4848712"/>
            <a:ext cx="4310910" cy="39968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solidFill>
                  <a:srgbClr val="000000"/>
                </a:solidFill>
                <a:latin typeface="微软雅黑" panose="020B0503020204020204" pitchFamily="34" charset="-122"/>
                <a:ea typeface="微软雅黑" panose="020B0503020204020204" pitchFamily="34" charset="-122"/>
              </a:rPr>
              <a:t>Storage engine</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135" name="矩形 134"/>
          <p:cNvSpPr/>
          <p:nvPr/>
        </p:nvSpPr>
        <p:spPr bwMode="auto">
          <a:xfrm>
            <a:off x="3845445" y="4374591"/>
            <a:ext cx="4310910" cy="39968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dirty="0"/>
              <a:t>Execution engine</a:t>
            </a:r>
          </a:p>
        </p:txBody>
      </p:sp>
      <p:sp>
        <p:nvSpPr>
          <p:cNvPr id="136" name="矩形 135"/>
          <p:cNvSpPr/>
          <p:nvPr/>
        </p:nvSpPr>
        <p:spPr bwMode="auto">
          <a:xfrm>
            <a:off x="3845445" y="3895778"/>
            <a:ext cx="4310910" cy="39968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b="1" dirty="0">
                <a:solidFill>
                  <a:srgbClr val="000000"/>
                </a:solidFill>
                <a:latin typeface="微软雅黑" panose="020B0503020204020204" pitchFamily="34" charset="-122"/>
                <a:ea typeface="微软雅黑" panose="020B0503020204020204" pitchFamily="34" charset="-122"/>
              </a:rPr>
              <a:t>SQL</a:t>
            </a:r>
            <a:r>
              <a:rPr lang="zh-CN" altLang="en-US" b="1" dirty="0">
                <a:solidFill>
                  <a:srgbClr val="000000"/>
                </a:solidFill>
                <a:latin typeface="微软雅黑" panose="020B0503020204020204" pitchFamily="34" charset="-122"/>
                <a:ea typeface="微软雅黑" panose="020B0503020204020204" pitchFamily="34" charset="-122"/>
              </a:rPr>
              <a:t> </a:t>
            </a:r>
            <a:r>
              <a:rPr lang="en-US" altLang="zh-CN" b="1" dirty="0">
                <a:solidFill>
                  <a:srgbClr val="000000"/>
                </a:solidFill>
                <a:latin typeface="微软雅黑" panose="020B0503020204020204" pitchFamily="34" charset="-122"/>
                <a:ea typeface="微软雅黑" panose="020B0503020204020204" pitchFamily="34" charset="-122"/>
              </a:rPr>
              <a:t>Engine</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37" name="矩形 136"/>
          <p:cNvSpPr/>
          <p:nvPr/>
        </p:nvSpPr>
        <p:spPr bwMode="auto">
          <a:xfrm>
            <a:off x="3845446" y="3351955"/>
            <a:ext cx="1358477" cy="39968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dirty="0">
                <a:solidFill>
                  <a:srgbClr val="000000"/>
                </a:solidFill>
                <a:latin typeface="微软雅黑" panose="020B0503020204020204" pitchFamily="34" charset="-122"/>
                <a:ea typeface="微软雅黑" panose="020B0503020204020204" pitchFamily="34" charset="-122"/>
              </a:rPr>
              <a:t>MPP</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44" name="矩形 143"/>
          <p:cNvSpPr/>
          <p:nvPr/>
        </p:nvSpPr>
        <p:spPr bwMode="auto">
          <a:xfrm>
            <a:off x="5321663" y="3351955"/>
            <a:ext cx="1358477" cy="39968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dirty="0">
                <a:solidFill>
                  <a:srgbClr val="000000"/>
                </a:solidFill>
                <a:latin typeface="微软雅黑" panose="020B0503020204020204" pitchFamily="34" charset="-122"/>
                <a:ea typeface="微软雅黑" panose="020B0503020204020204" pitchFamily="34" charset="-122"/>
              </a:rPr>
              <a:t>Cluster</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45" name="矩形 144"/>
          <p:cNvSpPr/>
          <p:nvPr/>
        </p:nvSpPr>
        <p:spPr bwMode="auto">
          <a:xfrm>
            <a:off x="6797879" y="3351955"/>
            <a:ext cx="1358477" cy="39968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600" dirty="0">
                <a:solidFill>
                  <a:srgbClr val="000000"/>
                </a:solidFill>
                <a:latin typeface="微软雅黑" panose="020B0503020204020204" pitchFamily="34" charset="-122"/>
                <a:ea typeface="微软雅黑" panose="020B0503020204020204" pitchFamily="34" charset="-122"/>
              </a:rPr>
              <a:t>Distributed</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49" name="矩形 148"/>
          <p:cNvSpPr/>
          <p:nvPr/>
        </p:nvSpPr>
        <p:spPr bwMode="auto">
          <a:xfrm rot="5400000">
            <a:off x="2489096" y="4084011"/>
            <a:ext cx="2054016" cy="370141"/>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050" dirty="0">
                <a:solidFill>
                  <a:srgbClr val="000000"/>
                </a:solidFill>
                <a:latin typeface="微软雅黑" panose="020B0503020204020204" pitchFamily="34" charset="-122"/>
                <a:ea typeface="微软雅黑" panose="020B0503020204020204" pitchFamily="34" charset="-122"/>
              </a:rPr>
              <a:t>Toolbox</a:t>
            </a:r>
            <a:endParaRPr lang="zh-CN" altLang="en-US" sz="1050" dirty="0">
              <a:solidFill>
                <a:srgbClr val="000000"/>
              </a:solidFill>
              <a:latin typeface="微软雅黑" panose="020B0503020204020204" pitchFamily="34" charset="-122"/>
              <a:ea typeface="微软雅黑" panose="020B0503020204020204" pitchFamily="34" charset="-122"/>
            </a:endParaRPr>
          </a:p>
        </p:txBody>
      </p:sp>
      <p:sp>
        <p:nvSpPr>
          <p:cNvPr id="151" name="矩形 150"/>
          <p:cNvSpPr/>
          <p:nvPr/>
        </p:nvSpPr>
        <p:spPr bwMode="auto">
          <a:xfrm rot="5400000">
            <a:off x="7495503" y="4036413"/>
            <a:ext cx="2032431" cy="373099"/>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Interface and Driver</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52" name="矩形 151"/>
          <p:cNvSpPr/>
          <p:nvPr/>
        </p:nvSpPr>
        <p:spPr bwMode="auto">
          <a:xfrm>
            <a:off x="4254004" y="4978865"/>
            <a:ext cx="949919" cy="264814"/>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050" dirty="0" err="1"/>
              <a:t>Mem</a:t>
            </a:r>
            <a:r>
              <a:rPr lang="en-US" altLang="zh-CN" sz="1050" dirty="0"/>
              <a:t> engine</a:t>
            </a:r>
            <a:endParaRPr lang="zh-CN" altLang="en-US" sz="1050" dirty="0"/>
          </a:p>
        </p:txBody>
      </p:sp>
      <p:sp>
        <p:nvSpPr>
          <p:cNvPr id="153" name="矩形 152"/>
          <p:cNvSpPr/>
          <p:nvPr/>
        </p:nvSpPr>
        <p:spPr bwMode="auto">
          <a:xfrm>
            <a:off x="6799468" y="4978865"/>
            <a:ext cx="949919" cy="264814"/>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000" b="1" dirty="0">
                <a:solidFill>
                  <a:srgbClr val="000000"/>
                </a:solidFill>
                <a:latin typeface="微软雅黑" panose="020B0503020204020204" pitchFamily="34" charset="-122"/>
                <a:ea typeface="微软雅黑" panose="020B0503020204020204" pitchFamily="34" charset="-122"/>
              </a:rPr>
              <a:t>Disk engine</a:t>
            </a:r>
            <a:endParaRPr lang="zh-CN" altLang="en-US" sz="1000" b="1" dirty="0">
              <a:solidFill>
                <a:srgbClr val="000000"/>
              </a:solidFill>
              <a:latin typeface="微软雅黑" panose="020B0503020204020204" pitchFamily="34" charset="-122"/>
              <a:ea typeface="微软雅黑" panose="020B0503020204020204" pitchFamily="34" charset="-122"/>
            </a:endParaRPr>
          </a:p>
        </p:txBody>
      </p:sp>
      <p:grpSp>
        <p:nvGrpSpPr>
          <p:cNvPr id="154" name="组合 68"/>
          <p:cNvGrpSpPr/>
          <p:nvPr/>
        </p:nvGrpSpPr>
        <p:grpSpPr>
          <a:xfrm>
            <a:off x="3845445" y="5239178"/>
            <a:ext cx="4310911" cy="777293"/>
            <a:chOff x="2281163" y="4690040"/>
            <a:chExt cx="7488000" cy="1080120"/>
          </a:xfrm>
        </p:grpSpPr>
        <p:sp>
          <p:nvSpPr>
            <p:cNvPr id="163" name="矩形 162"/>
            <p:cNvSpPr/>
            <p:nvPr/>
          </p:nvSpPr>
          <p:spPr bwMode="auto">
            <a:xfrm>
              <a:off x="2281163" y="5410160"/>
              <a:ext cx="7488000"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altLang="zh-CN" sz="1200" dirty="0">
                  <a:solidFill>
                    <a:srgbClr val="000000"/>
                  </a:solidFill>
                  <a:latin typeface="微软雅黑" panose="020B0503020204020204" pitchFamily="34" charset="-122"/>
                  <a:ea typeface="微软雅黑" panose="020B0503020204020204" pitchFamily="34" charset="-122"/>
                </a:rPr>
                <a:t>Chips</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64" name="矩形 163"/>
            <p:cNvSpPr/>
            <p:nvPr/>
          </p:nvSpPr>
          <p:spPr bwMode="auto">
            <a:xfrm>
              <a:off x="2281163" y="5049880"/>
              <a:ext cx="7488000"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altLang="zh-CN" sz="1200" dirty="0">
                  <a:solidFill>
                    <a:srgbClr val="000000"/>
                  </a:solidFill>
                  <a:latin typeface="微软雅黑" panose="020B0503020204020204" pitchFamily="34" charset="-122"/>
                  <a:ea typeface="微软雅黑" panose="020B0503020204020204" pitchFamily="34" charset="-122"/>
                </a:rPr>
                <a:t>OS/Virtualization</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65" name="矩形 164"/>
            <p:cNvSpPr/>
            <p:nvPr/>
          </p:nvSpPr>
          <p:spPr bwMode="auto">
            <a:xfrm>
              <a:off x="4657427" y="4906064"/>
              <a:ext cx="2736304" cy="21602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altLang="zh-CN" sz="1200" dirty="0">
                  <a:solidFill>
                    <a:srgbClr val="000000"/>
                  </a:solidFill>
                  <a:latin typeface="微软雅黑" panose="020B0503020204020204" pitchFamily="34" charset="-122"/>
                  <a:ea typeface="微软雅黑" panose="020B0503020204020204" pitchFamily="34" charset="-122"/>
                </a:rPr>
                <a:t>FS</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66" name="上下箭头 165"/>
            <p:cNvSpPr/>
            <p:nvPr/>
          </p:nvSpPr>
          <p:spPr bwMode="auto">
            <a:xfrm>
              <a:off x="5017467" y="4690040"/>
              <a:ext cx="144016" cy="21602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500">
                <a:solidFill>
                  <a:srgbClr val="000000"/>
                </a:solidFill>
                <a:latin typeface="微软雅黑" panose="020B0503020204020204" pitchFamily="34" charset="-122"/>
                <a:ea typeface="微软雅黑" panose="020B0503020204020204" pitchFamily="34" charset="-122"/>
              </a:endParaRPr>
            </a:p>
          </p:txBody>
        </p:sp>
        <p:sp>
          <p:nvSpPr>
            <p:cNvPr id="167" name="上下箭头 166"/>
            <p:cNvSpPr/>
            <p:nvPr/>
          </p:nvSpPr>
          <p:spPr bwMode="auto">
            <a:xfrm>
              <a:off x="6961683" y="4690040"/>
              <a:ext cx="144016" cy="21602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500">
                <a:solidFill>
                  <a:srgbClr val="000000"/>
                </a:solidFill>
                <a:latin typeface="微软雅黑" panose="020B0503020204020204" pitchFamily="34" charset="-122"/>
                <a:ea typeface="微软雅黑" panose="020B0503020204020204" pitchFamily="34" charset="-122"/>
              </a:endParaRPr>
            </a:p>
          </p:txBody>
        </p:sp>
      </p:grpSp>
      <p:sp>
        <p:nvSpPr>
          <p:cNvPr id="155" name="矩形 154"/>
          <p:cNvSpPr/>
          <p:nvPr/>
        </p:nvSpPr>
        <p:spPr bwMode="auto">
          <a:xfrm>
            <a:off x="3781809" y="2855714"/>
            <a:ext cx="1478026" cy="936000"/>
          </a:xfrm>
          <a:prstGeom prst="rect">
            <a:avLst/>
          </a:prstGeom>
          <a:solidFill>
            <a:schemeClr val="tx2">
              <a:lumMod val="40000"/>
              <a:lumOff val="60000"/>
              <a:alpha val="6000"/>
            </a:schemeClr>
          </a:solidFill>
          <a:ln w="22225">
            <a:solidFill>
              <a:schemeClr val="tx1"/>
            </a:solidFill>
            <a:prstDash val="dash"/>
          </a:ln>
          <a:effectLst/>
        </p:spPr>
        <p:txBody>
          <a:bodyPr vert="horz" wrap="square" lIns="91440" tIns="45720" rIns="91440" bIns="45720" numCol="1" rtlCol="0" anchor="t" anchorCtr="0" compatLnSpc="1">
            <a:prstTxWarp prst="textNoShape">
              <a:avLst/>
            </a:prstTxWarp>
          </a:bodyPr>
          <a:lstStyle/>
          <a:p>
            <a:pPr>
              <a:buClr>
                <a:srgbClr val="CC9900"/>
              </a:buClr>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6" name="矩形 155"/>
          <p:cNvSpPr/>
          <p:nvPr/>
        </p:nvSpPr>
        <p:spPr bwMode="auto">
          <a:xfrm>
            <a:off x="5284417" y="2855713"/>
            <a:ext cx="2894468" cy="936000"/>
          </a:xfrm>
          <a:prstGeom prst="rect">
            <a:avLst/>
          </a:prstGeom>
          <a:solidFill>
            <a:schemeClr val="tx2">
              <a:lumMod val="40000"/>
              <a:lumOff val="60000"/>
              <a:alpha val="6000"/>
            </a:schemeClr>
          </a:solidFill>
          <a:ln w="22225">
            <a:solidFill>
              <a:schemeClr val="tx1"/>
            </a:solidFill>
            <a:prstDash val="dash"/>
          </a:ln>
          <a:effectLst/>
        </p:spPr>
        <p:txBody>
          <a:bodyPr vert="horz" wrap="square" lIns="91440" tIns="45720" rIns="91440" bIns="45720" numCol="1" rtlCol="0" anchor="t" anchorCtr="0" compatLnSpc="1">
            <a:prstTxWarp prst="textNoShape">
              <a:avLst/>
            </a:prstTxWarp>
          </a:bodyPr>
          <a:lstStyle/>
          <a:p>
            <a:pPr>
              <a:buClr>
                <a:srgbClr val="CC9900"/>
              </a:buClr>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012231" y="2903518"/>
            <a:ext cx="1079143" cy="338554"/>
          </a:xfrm>
          <a:prstGeom prst="rect">
            <a:avLst/>
          </a:prstGeom>
          <a:noFill/>
        </p:spPr>
        <p:txBody>
          <a:bodyPr wrap="none" rtlCol="0">
            <a:spAutoFit/>
          </a:bodyPr>
          <a:lstStyle/>
          <a:p>
            <a:pPr algn="ctr"/>
            <a:r>
              <a:rPr lang="en-US" altLang="zh-CN" sz="1600" dirty="0">
                <a:solidFill>
                  <a:srgbClr val="000000"/>
                </a:solidFill>
                <a:latin typeface="微软雅黑" panose="020B0503020204020204" pitchFamily="34" charset="-122"/>
                <a:ea typeface="微软雅黑" panose="020B0503020204020204" pitchFamily="34" charset="-122"/>
              </a:rPr>
              <a:t>OLAP</a:t>
            </a:r>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dirty="0">
                <a:solidFill>
                  <a:srgbClr val="000000"/>
                </a:solidFill>
                <a:latin typeface="微软雅黑" panose="020B0503020204020204" pitchFamily="34" charset="-122"/>
                <a:ea typeface="微软雅黑" panose="020B0503020204020204" pitchFamily="34" charset="-122"/>
              </a:rPr>
              <a:t>DB</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6229720" y="2903518"/>
            <a:ext cx="1033232" cy="338554"/>
          </a:xfrm>
          <a:prstGeom prst="rect">
            <a:avLst/>
          </a:prstGeom>
          <a:noFill/>
        </p:spPr>
        <p:txBody>
          <a:bodyPr wrap="none" rtlCol="0">
            <a:spAutoFit/>
          </a:bodyPr>
          <a:lstStyle/>
          <a:p>
            <a:pPr algn="ctr"/>
            <a:r>
              <a:rPr lang="en-US" altLang="zh-CN" sz="1600" dirty="0">
                <a:solidFill>
                  <a:srgbClr val="000000"/>
                </a:solidFill>
                <a:latin typeface="微软雅黑" panose="020B0503020204020204" pitchFamily="34" charset="-122"/>
                <a:ea typeface="微软雅黑" panose="020B0503020204020204" pitchFamily="34" charset="-122"/>
              </a:rPr>
              <a:t>OLTP DB</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59" name="矩形 158"/>
          <p:cNvSpPr/>
          <p:nvPr/>
        </p:nvSpPr>
        <p:spPr bwMode="auto">
          <a:xfrm>
            <a:off x="3781809" y="3818895"/>
            <a:ext cx="4397076" cy="1477192"/>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500">
              <a:solidFill>
                <a:srgbClr val="000000"/>
              </a:solidFill>
              <a:latin typeface="微软雅黑" panose="020B0503020204020204" pitchFamily="34" charset="-122"/>
              <a:ea typeface="微软雅黑" panose="020B0503020204020204" pitchFamily="34" charset="-122"/>
            </a:endParaRPr>
          </a:p>
        </p:txBody>
      </p:sp>
      <p:sp>
        <p:nvSpPr>
          <p:cNvPr id="160" name="矩形 159"/>
          <p:cNvSpPr/>
          <p:nvPr/>
        </p:nvSpPr>
        <p:spPr>
          <a:xfrm>
            <a:off x="3845444" y="3326009"/>
            <a:ext cx="441146" cy="40011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①</a:t>
            </a:r>
          </a:p>
        </p:txBody>
      </p:sp>
      <p:sp>
        <p:nvSpPr>
          <p:cNvPr id="161" name="矩形 160"/>
          <p:cNvSpPr/>
          <p:nvPr/>
        </p:nvSpPr>
        <p:spPr>
          <a:xfrm>
            <a:off x="5237776" y="3339922"/>
            <a:ext cx="377330" cy="40011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②</a:t>
            </a:r>
          </a:p>
        </p:txBody>
      </p:sp>
      <p:sp>
        <p:nvSpPr>
          <p:cNvPr id="162" name="矩形 161"/>
          <p:cNvSpPr/>
          <p:nvPr/>
        </p:nvSpPr>
        <p:spPr>
          <a:xfrm>
            <a:off x="6574617" y="3324932"/>
            <a:ext cx="441146" cy="40011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③</a:t>
            </a:r>
          </a:p>
        </p:txBody>
      </p:sp>
      <p:sp>
        <p:nvSpPr>
          <p:cNvPr id="168" name="矩形 167"/>
          <p:cNvSpPr/>
          <p:nvPr/>
        </p:nvSpPr>
        <p:spPr>
          <a:xfrm>
            <a:off x="5014605" y="2206044"/>
            <a:ext cx="441146" cy="40011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①</a:t>
            </a:r>
          </a:p>
        </p:txBody>
      </p:sp>
      <p:sp>
        <p:nvSpPr>
          <p:cNvPr id="169" name="矩形 168"/>
          <p:cNvSpPr/>
          <p:nvPr/>
        </p:nvSpPr>
        <p:spPr>
          <a:xfrm>
            <a:off x="5371501" y="2211703"/>
            <a:ext cx="441146" cy="40011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②</a:t>
            </a:r>
          </a:p>
        </p:txBody>
      </p:sp>
      <p:sp>
        <p:nvSpPr>
          <p:cNvPr id="170" name="矩形 169"/>
          <p:cNvSpPr/>
          <p:nvPr/>
        </p:nvSpPr>
        <p:spPr>
          <a:xfrm>
            <a:off x="7051847" y="2184544"/>
            <a:ext cx="441146" cy="40011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③</a:t>
            </a:r>
          </a:p>
        </p:txBody>
      </p:sp>
      <p:sp>
        <p:nvSpPr>
          <p:cNvPr id="173" name="矩形 172"/>
          <p:cNvSpPr/>
          <p:nvPr/>
        </p:nvSpPr>
        <p:spPr>
          <a:xfrm>
            <a:off x="10427447" y="2160779"/>
            <a:ext cx="397866" cy="400110"/>
          </a:xfrm>
          <a:prstGeom prst="rect">
            <a:avLst/>
          </a:prstGeom>
        </p:spPr>
        <p:txBody>
          <a:bodyPr wrap="none">
            <a:spAutoFit/>
          </a:bodyPr>
          <a:lstStyle/>
          <a:p>
            <a:r>
              <a:rPr lang="zh-CN" altLang="en-US" sz="2000" dirty="0">
                <a:solidFill>
                  <a:srgbClr val="FF0000"/>
                </a:solidFill>
              </a:rPr>
              <a:t>★</a:t>
            </a:r>
          </a:p>
        </p:txBody>
      </p:sp>
      <p:cxnSp>
        <p:nvCxnSpPr>
          <p:cNvPr id="174" name="直接箭头连接符 173"/>
          <p:cNvCxnSpPr/>
          <p:nvPr/>
        </p:nvCxnSpPr>
        <p:spPr bwMode="auto">
          <a:xfrm>
            <a:off x="7474442" y="2378940"/>
            <a:ext cx="2998270" cy="0"/>
          </a:xfrm>
          <a:prstGeom prst="straightConnector1">
            <a:avLst/>
          </a:prstGeom>
          <a:noFill/>
          <a:ln w="19050" cap="flat" cmpd="sng" algn="ctr">
            <a:solidFill>
              <a:schemeClr val="tx1"/>
            </a:solidFill>
            <a:prstDash val="sysDash"/>
            <a:round/>
            <a:headEnd type="none" w="med" len="med"/>
            <a:tailEnd type="arrow"/>
          </a:ln>
          <a:effectLst/>
        </p:spPr>
      </p:cxnSp>
      <p:sp>
        <p:nvSpPr>
          <p:cNvPr id="182" name="TextBox 181"/>
          <p:cNvSpPr txBox="1"/>
          <p:nvPr/>
        </p:nvSpPr>
        <p:spPr>
          <a:xfrm>
            <a:off x="282613" y="2283417"/>
            <a:ext cx="2773152" cy="1846659"/>
          </a:xfrm>
          <a:prstGeom prst="rect">
            <a:avLst/>
          </a:prstGeom>
          <a:solidFill>
            <a:schemeClr val="bg1">
              <a:lumMod val="95000"/>
            </a:schemeClr>
          </a:solidFill>
          <a:ln>
            <a:solidFill>
              <a:schemeClr val="tx1"/>
            </a:solidFill>
            <a:prstDash val="dash"/>
          </a:ln>
        </p:spPr>
        <p:txBody>
          <a:bodyPr wrap="square" rtlCol="0">
            <a:spAutoFit/>
          </a:bodyPr>
          <a:lstStyle/>
          <a:p>
            <a:r>
              <a:rPr lang="en-US" altLang="zh-CN" sz="1600" b="1" dirty="0">
                <a:solidFill>
                  <a:srgbClr val="000000"/>
                </a:solidFill>
                <a:ea typeface="微软雅黑" pitchFamily="34" charset="-122"/>
                <a:cs typeface="Arial" pitchFamily="34" charset="0"/>
              </a:rPr>
              <a:t>Gauss100 OLTP</a:t>
            </a:r>
          </a:p>
          <a:p>
            <a:r>
              <a:rPr lang="en-US" altLang="zh-CN" sz="1400" dirty="0">
                <a:cs typeface="Arial" pitchFamily="34" charset="0"/>
              </a:rPr>
              <a:t>Suitable for transactional application scenarios, support high availability cluster, high-performance, scalable to 32 nodes Oracle application compatibility, support alternative changes less than 1%</a:t>
            </a:r>
            <a:endParaRPr lang="zh-CN" altLang="en-US" sz="1400" dirty="0">
              <a:solidFill>
                <a:srgbClr val="000000"/>
              </a:solidFill>
              <a:ea typeface="微软雅黑" pitchFamily="34" charset="-122"/>
              <a:cs typeface="Arial" pitchFamily="34" charset="0"/>
            </a:endParaRPr>
          </a:p>
        </p:txBody>
      </p:sp>
      <p:sp>
        <p:nvSpPr>
          <p:cNvPr id="183" name="TextBox 182"/>
          <p:cNvSpPr txBox="1"/>
          <p:nvPr/>
        </p:nvSpPr>
        <p:spPr>
          <a:xfrm>
            <a:off x="261153" y="4540508"/>
            <a:ext cx="2794612" cy="1415772"/>
          </a:xfrm>
          <a:prstGeom prst="rect">
            <a:avLst/>
          </a:prstGeom>
          <a:solidFill>
            <a:schemeClr val="bg1">
              <a:lumMod val="95000"/>
            </a:schemeClr>
          </a:solidFill>
          <a:ln>
            <a:solidFill>
              <a:schemeClr val="tx1"/>
            </a:solidFill>
            <a:prstDash val="dash"/>
          </a:ln>
        </p:spPr>
        <p:txBody>
          <a:bodyPr wrap="square" rtlCol="0">
            <a:spAutoFit/>
          </a:bodyPr>
          <a:lstStyle/>
          <a:p>
            <a:r>
              <a:rPr lang="en-US" altLang="zh-CN" sz="1600" b="1" dirty="0">
                <a:solidFill>
                  <a:srgbClr val="000000"/>
                </a:solidFill>
                <a:ea typeface="微软雅黑" pitchFamily="34" charset="-122"/>
                <a:cs typeface="Arial" pitchFamily="34" charset="0"/>
              </a:rPr>
              <a:t>Gauss 200 OLAP</a:t>
            </a:r>
            <a:r>
              <a:rPr lang="en-US" altLang="zh-CN" sz="1600" dirty="0">
                <a:cs typeface="Arial" pitchFamily="34" charset="0"/>
              </a:rPr>
              <a:t> </a:t>
            </a:r>
          </a:p>
          <a:p>
            <a:r>
              <a:rPr lang="en-US" altLang="zh-CN" sz="1400" dirty="0">
                <a:cs typeface="Arial" pitchFamily="34" charset="0"/>
              </a:rPr>
              <a:t>Sophisticated analysis of structured data, up to </a:t>
            </a:r>
            <a:r>
              <a:rPr lang="en-US" altLang="zh-CN" sz="1400" dirty="0" err="1">
                <a:cs typeface="Arial" pitchFamily="34" charset="0"/>
              </a:rPr>
              <a:t>petabyte</a:t>
            </a:r>
            <a:r>
              <a:rPr lang="en-US" altLang="zh-CN" sz="1400" dirty="0">
                <a:cs typeface="Arial" pitchFamily="34" charset="0"/>
              </a:rPr>
              <a:t> level. Based on X86 / Linux open platform, and  can be integrated with the </a:t>
            </a:r>
            <a:r>
              <a:rPr lang="en-US" altLang="zh-CN" sz="1400" dirty="0" err="1">
                <a:cs typeface="Arial" pitchFamily="34" charset="0"/>
              </a:rPr>
              <a:t>Hadoop</a:t>
            </a:r>
            <a:r>
              <a:rPr lang="en-US" altLang="zh-CN" sz="1400" dirty="0">
                <a:cs typeface="Arial" pitchFamily="34" charset="0"/>
              </a:rPr>
              <a:t> ecosystem.</a:t>
            </a:r>
            <a:endParaRPr lang="zh-CN" altLang="en-US" sz="1400" dirty="0">
              <a:solidFill>
                <a:srgbClr val="000000"/>
              </a:solidFill>
              <a:ea typeface="微软雅黑" pitchFamily="34" charset="-122"/>
              <a:cs typeface="Arial" pitchFamily="34" charset="0"/>
            </a:endParaRPr>
          </a:p>
        </p:txBody>
      </p:sp>
      <p:sp>
        <p:nvSpPr>
          <p:cNvPr id="184" name="TextBox 183"/>
          <p:cNvSpPr txBox="1"/>
          <p:nvPr/>
        </p:nvSpPr>
        <p:spPr>
          <a:xfrm>
            <a:off x="8863343" y="2741108"/>
            <a:ext cx="2784506" cy="2708434"/>
          </a:xfrm>
          <a:prstGeom prst="rect">
            <a:avLst/>
          </a:prstGeom>
          <a:solidFill>
            <a:schemeClr val="bg1">
              <a:lumMod val="95000"/>
            </a:schemeClr>
          </a:solidFill>
          <a:ln>
            <a:solidFill>
              <a:schemeClr val="tx1"/>
            </a:solidFill>
            <a:prstDash val="dash"/>
          </a:ln>
        </p:spPr>
        <p:txBody>
          <a:bodyPr wrap="square" rtlCol="0">
            <a:spAutoFit/>
          </a:bodyPr>
          <a:lstStyle/>
          <a:p>
            <a:r>
              <a:rPr lang="en-US" altLang="zh-CN" sz="1600" b="1" dirty="0">
                <a:cs typeface="Arial" pitchFamily="34" charset="0"/>
              </a:rPr>
              <a:t>Distributed database</a:t>
            </a:r>
          </a:p>
          <a:p>
            <a:r>
              <a:rPr lang="en-US" altLang="zh-CN" sz="1400" dirty="0">
                <a:cs typeface="Arial" pitchFamily="34" charset="0"/>
              </a:rPr>
              <a:t> the goal to support across the unification of the data center data storage and access, provide a uniform data access interface, ms delay support customer global consistent experience, realize high availability across the data center business, and support across the data center disaster data and backup.</a:t>
            </a:r>
            <a:endParaRPr lang="zh-CN" altLang="en-US" sz="1400" dirty="0">
              <a:solidFill>
                <a:srgbClr val="000000"/>
              </a:solidFill>
              <a:ea typeface="微软雅黑" pitchFamily="34" charset="-122"/>
              <a:cs typeface="Arial" pitchFamily="34" charset="0"/>
            </a:endParaRPr>
          </a:p>
        </p:txBody>
      </p:sp>
      <p:cxnSp>
        <p:nvCxnSpPr>
          <p:cNvPr id="186" name="直接箭头连接符 185"/>
          <p:cNvCxnSpPr/>
          <p:nvPr/>
        </p:nvCxnSpPr>
        <p:spPr bwMode="auto">
          <a:xfrm>
            <a:off x="7921783" y="3427336"/>
            <a:ext cx="1257363" cy="0"/>
          </a:xfrm>
          <a:prstGeom prst="straightConnector1">
            <a:avLst/>
          </a:prstGeom>
          <a:noFill/>
          <a:ln w="12700" cap="flat" cmpd="sng" algn="ctr">
            <a:solidFill>
              <a:schemeClr val="tx1"/>
            </a:solidFill>
            <a:prstDash val="solid"/>
            <a:round/>
            <a:headEnd type="oval" w="med" len="med"/>
            <a:tailEnd type="triangle" w="med" len="med"/>
          </a:ln>
          <a:effectLst/>
        </p:spPr>
      </p:cxnSp>
      <p:cxnSp>
        <p:nvCxnSpPr>
          <p:cNvPr id="187" name="直接箭头连接符 186"/>
          <p:cNvCxnSpPr>
            <a:endCxn id="182" idx="3"/>
          </p:cNvCxnSpPr>
          <p:nvPr/>
        </p:nvCxnSpPr>
        <p:spPr bwMode="auto">
          <a:xfrm flipH="1">
            <a:off x="3055765" y="3206746"/>
            <a:ext cx="2204070" cy="0"/>
          </a:xfrm>
          <a:prstGeom prst="straightConnector1">
            <a:avLst/>
          </a:prstGeom>
          <a:noFill/>
          <a:ln w="12700" cap="flat" cmpd="sng" algn="ctr">
            <a:solidFill>
              <a:schemeClr val="tx1"/>
            </a:solidFill>
            <a:prstDash val="solid"/>
            <a:round/>
            <a:headEnd type="oval" w="med" len="med"/>
            <a:tailEnd type="triangle" w="med" len="med"/>
          </a:ln>
          <a:effectLst/>
        </p:spPr>
      </p:cxnSp>
      <p:cxnSp>
        <p:nvCxnSpPr>
          <p:cNvPr id="190" name="肘形连接符 189"/>
          <p:cNvCxnSpPr>
            <a:stCxn id="155" idx="2"/>
            <a:endCxn id="183" idx="0"/>
          </p:cNvCxnSpPr>
          <p:nvPr/>
        </p:nvCxnSpPr>
        <p:spPr bwMode="auto">
          <a:xfrm rot="5400000">
            <a:off x="2715244" y="2734931"/>
            <a:ext cx="748794" cy="2862363"/>
          </a:xfrm>
          <a:prstGeom prst="bentConnector3">
            <a:avLst>
              <a:gd name="adj1" fmla="val 50000"/>
            </a:avLst>
          </a:prstGeom>
          <a:noFill/>
          <a:ln w="12700" cap="flat" cmpd="sng" algn="ctr">
            <a:solidFill>
              <a:schemeClr val="tx1"/>
            </a:solidFill>
            <a:prstDash val="solid"/>
            <a:round/>
            <a:headEnd type="oval" w="med" len="med"/>
            <a:tailEnd type="triangle" w="med" len="med"/>
          </a:ln>
          <a:effectLst/>
        </p:spPr>
      </p:cxnSp>
      <p:sp>
        <p:nvSpPr>
          <p:cNvPr id="65" name="圆角矩形 64"/>
          <p:cNvSpPr/>
          <p:nvPr/>
        </p:nvSpPr>
        <p:spPr bwMode="auto">
          <a:xfrm>
            <a:off x="3190675" y="2725088"/>
            <a:ext cx="5585584" cy="3357194"/>
          </a:xfrm>
          <a:prstGeom prst="roundRect">
            <a:avLst>
              <a:gd name="adj" fmla="val 6500"/>
            </a:avLst>
          </a:prstGeom>
          <a:noFill/>
          <a:ln w="28575">
            <a:solidFill>
              <a:srgbClr val="FF6709"/>
            </a:solidFill>
            <a:prstDash val="solid"/>
          </a:ln>
          <a:effectLst/>
          <a:extLst/>
        </p:spPr>
        <p:txBody>
          <a:bodyPr/>
          <a:lstStyle/>
          <a:p>
            <a:pPr>
              <a:buClr>
                <a:srgbClr val="CC9900"/>
              </a:buClr>
              <a:defRPr/>
            </a:pPr>
            <a:endParaRPr lang="en-US" altLang="zh-CN" sz="2000" kern="0" dirty="0">
              <a:solidFill>
                <a:srgbClr val="000000"/>
              </a:solidFill>
            </a:endParaRPr>
          </a:p>
        </p:txBody>
      </p:sp>
    </p:spTree>
    <p:extLst>
      <p:ext uri="{BB962C8B-B14F-4D97-AF65-F5344CB8AC3E}">
        <p14:creationId xmlns:p14="http://schemas.microsoft.com/office/powerpoint/2010/main" val="14961398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8924" y="43445"/>
            <a:ext cx="10810875" cy="57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925" tIns="34964" rIns="69925" bIns="34964" numCol="1" anchor="ctr" anchorCtr="0" compatLnSpc="1">
            <a:prstTxWarp prst="textNoShape">
              <a:avLst/>
            </a:prstTxWarp>
            <a:normAutofit/>
          </a:bodyPr>
          <a:lstStyle/>
          <a:p>
            <a:r>
              <a:rPr lang="en-US" altLang="zh-CN" sz="2400" dirty="0"/>
              <a:t>Gauss DB - Multiple database systems covers all industries</a:t>
            </a:r>
            <a:endParaRPr lang="zh-CN" altLang="en-US" sz="2400" dirty="0">
              <a:latin typeface="微软雅黑" pitchFamily="34" charset="-122"/>
              <a:ea typeface="微软雅黑" pitchFamily="34" charset="-122"/>
            </a:endParaRPr>
          </a:p>
        </p:txBody>
      </p:sp>
      <p:sp>
        <p:nvSpPr>
          <p:cNvPr id="114" name="文本框 113"/>
          <p:cNvSpPr txBox="1"/>
          <p:nvPr/>
        </p:nvSpPr>
        <p:spPr>
          <a:xfrm>
            <a:off x="6819505" y="693426"/>
            <a:ext cx="1215300" cy="461612"/>
          </a:xfrm>
          <a:prstGeom prst="rect">
            <a:avLst/>
          </a:prstGeom>
          <a:noFill/>
        </p:spPr>
        <p:txBody>
          <a:bodyPr wrap="none" lIns="91392" tIns="45694" rIns="91392" bIns="45694" rtlCol="0">
            <a:spAutoFit/>
          </a:bodyPr>
          <a:lstStyle/>
          <a:p>
            <a:r>
              <a:rPr lang="en-US" altLang="zh-CN" b="1" dirty="0">
                <a:solidFill>
                  <a:srgbClr val="9A0000"/>
                </a:solidFill>
                <a:latin typeface="微软雅黑" pitchFamily="34" charset="-122"/>
                <a:ea typeface="微软雅黑" pitchFamily="34" charset="-122"/>
              </a:rPr>
              <a:t>Device</a:t>
            </a:r>
            <a:endParaRPr lang="zh-CN" altLang="en-US" b="1" dirty="0">
              <a:solidFill>
                <a:srgbClr val="9A0000"/>
              </a:solidFill>
              <a:latin typeface="微软雅黑" pitchFamily="34" charset="-122"/>
              <a:ea typeface="微软雅黑" pitchFamily="34" charset="-122"/>
            </a:endParaRPr>
          </a:p>
        </p:txBody>
      </p:sp>
      <p:sp>
        <p:nvSpPr>
          <p:cNvPr id="142" name="矩形 141"/>
          <p:cNvSpPr/>
          <p:nvPr/>
        </p:nvSpPr>
        <p:spPr bwMode="auto">
          <a:xfrm>
            <a:off x="625219" y="4960866"/>
            <a:ext cx="10872968" cy="1387888"/>
          </a:xfrm>
          <a:prstGeom prst="rect">
            <a:avLst/>
          </a:prstGeom>
          <a:noFill/>
          <a:ln w="9525" cap="flat" cmpd="sng" algn="ctr">
            <a:solidFill>
              <a:schemeClr val="tx1"/>
            </a:solidFill>
            <a:prstDash val="dash"/>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180975" indent="-180975" algn="ctr" defTabSz="801688">
              <a:lnSpc>
                <a:spcPts val="2000"/>
              </a:lnSpc>
            </a:pPr>
            <a:endParaRPr lang="en-US" altLang="zh-CN" sz="1600" b="1" dirty="0">
              <a:latin typeface="微软雅黑" pitchFamily="34" charset="-122"/>
              <a:ea typeface="微软雅黑" pitchFamily="34" charset="-122"/>
            </a:endParaRPr>
          </a:p>
        </p:txBody>
      </p:sp>
      <p:sp>
        <p:nvSpPr>
          <p:cNvPr id="143" name="TextBox 142"/>
          <p:cNvSpPr txBox="1"/>
          <p:nvPr/>
        </p:nvSpPr>
        <p:spPr>
          <a:xfrm>
            <a:off x="882355" y="5473668"/>
            <a:ext cx="6801349" cy="461665"/>
          </a:xfrm>
          <a:prstGeom prst="rect">
            <a:avLst/>
          </a:prstGeom>
          <a:noFill/>
        </p:spPr>
        <p:txBody>
          <a:bodyPr wrap="none" rtlCol="0">
            <a:spAutoFit/>
          </a:bodyPr>
          <a:lstStyle/>
          <a:p>
            <a:r>
              <a:rPr lang="en-US" altLang="zh-CN" b="1" dirty="0">
                <a:solidFill>
                  <a:srgbClr val="9A0000"/>
                </a:solidFill>
                <a:latin typeface="微软雅黑" pitchFamily="34" charset="-122"/>
                <a:ea typeface="微软雅黑" pitchFamily="34" charset="-122"/>
              </a:rPr>
              <a:t>D-Matrix</a:t>
            </a:r>
            <a:r>
              <a:rPr lang="zh-CN" altLang="en-US" b="1" dirty="0">
                <a:solidFill>
                  <a:srgbClr val="9A0000"/>
                </a:solidFill>
                <a:latin typeface="微软雅黑" pitchFamily="34" charset="-122"/>
                <a:ea typeface="微软雅黑" pitchFamily="34" charset="-122"/>
              </a:rPr>
              <a:t>（</a:t>
            </a:r>
            <a:r>
              <a:rPr lang="en-US" altLang="zh-CN" b="1" dirty="0">
                <a:solidFill>
                  <a:srgbClr val="9A0000"/>
                </a:solidFill>
                <a:latin typeface="微软雅黑" pitchFamily="34" charset="-122"/>
                <a:ea typeface="微软雅黑" pitchFamily="34" charset="-122"/>
              </a:rPr>
              <a:t>Technology Prototype Project</a:t>
            </a:r>
            <a:r>
              <a:rPr lang="zh-CN" altLang="en-US" b="1" dirty="0">
                <a:solidFill>
                  <a:srgbClr val="9A0000"/>
                </a:solidFill>
                <a:latin typeface="微软雅黑" pitchFamily="34" charset="-122"/>
                <a:ea typeface="微软雅黑" pitchFamily="34" charset="-122"/>
              </a:rPr>
              <a:t>）</a:t>
            </a:r>
          </a:p>
        </p:txBody>
      </p:sp>
      <p:sp>
        <p:nvSpPr>
          <p:cNvPr id="144" name="文本框 113"/>
          <p:cNvSpPr txBox="1"/>
          <p:nvPr/>
        </p:nvSpPr>
        <p:spPr>
          <a:xfrm>
            <a:off x="2967608" y="693426"/>
            <a:ext cx="862640" cy="461612"/>
          </a:xfrm>
          <a:prstGeom prst="rect">
            <a:avLst/>
          </a:prstGeom>
          <a:noFill/>
        </p:spPr>
        <p:txBody>
          <a:bodyPr wrap="none" lIns="91392" tIns="45694" rIns="91392" bIns="45694" rtlCol="0">
            <a:spAutoFit/>
          </a:bodyPr>
          <a:lstStyle/>
          <a:p>
            <a:r>
              <a:rPr lang="en-US" altLang="zh-CN" b="1" dirty="0">
                <a:solidFill>
                  <a:srgbClr val="9A0000"/>
                </a:solidFill>
                <a:latin typeface="微软雅黑" pitchFamily="34" charset="-122"/>
                <a:ea typeface="微软雅黑" pitchFamily="34" charset="-122"/>
              </a:rPr>
              <a:t>Pipe</a:t>
            </a:r>
            <a:endParaRPr lang="zh-CN" altLang="en-US" b="1" dirty="0">
              <a:solidFill>
                <a:srgbClr val="9A0000"/>
              </a:solidFill>
              <a:latin typeface="微软雅黑" pitchFamily="34" charset="-122"/>
              <a:ea typeface="微软雅黑" pitchFamily="34" charset="-122"/>
            </a:endParaRPr>
          </a:p>
        </p:txBody>
      </p:sp>
      <p:sp>
        <p:nvSpPr>
          <p:cNvPr id="145" name="文本框 113"/>
          <p:cNvSpPr txBox="1"/>
          <p:nvPr/>
        </p:nvSpPr>
        <p:spPr>
          <a:xfrm>
            <a:off x="9856430" y="693426"/>
            <a:ext cx="1088663" cy="461612"/>
          </a:xfrm>
          <a:prstGeom prst="rect">
            <a:avLst/>
          </a:prstGeom>
          <a:noFill/>
        </p:spPr>
        <p:txBody>
          <a:bodyPr wrap="none" lIns="91392" tIns="45694" rIns="91392" bIns="45694" rtlCol="0">
            <a:spAutoFit/>
          </a:bodyPr>
          <a:lstStyle/>
          <a:p>
            <a:r>
              <a:rPr lang="en-US" altLang="zh-CN" b="1" dirty="0">
                <a:solidFill>
                  <a:srgbClr val="9A0000"/>
                </a:solidFill>
                <a:latin typeface="微软雅黑" pitchFamily="34" charset="-122"/>
                <a:ea typeface="微软雅黑" pitchFamily="34" charset="-122"/>
              </a:rPr>
              <a:t>Cloud</a:t>
            </a:r>
            <a:endParaRPr lang="zh-CN" altLang="en-US" b="1" dirty="0">
              <a:solidFill>
                <a:srgbClr val="9A0000"/>
              </a:solidFill>
              <a:latin typeface="微软雅黑" pitchFamily="34" charset="-122"/>
              <a:ea typeface="微软雅黑" pitchFamily="34" charset="-122"/>
            </a:endParaRPr>
          </a:p>
        </p:txBody>
      </p:sp>
      <p:sp>
        <p:nvSpPr>
          <p:cNvPr id="147" name="TextBox 146"/>
          <p:cNvSpPr txBox="1"/>
          <p:nvPr/>
        </p:nvSpPr>
        <p:spPr>
          <a:xfrm>
            <a:off x="6059862" y="2421415"/>
            <a:ext cx="2488181" cy="523220"/>
          </a:xfrm>
          <a:prstGeom prst="rect">
            <a:avLst/>
          </a:prstGeom>
          <a:noFill/>
        </p:spPr>
        <p:txBody>
          <a:bodyPr wrap="none" rtlCol="0">
            <a:spAutoFit/>
          </a:bodyPr>
          <a:lstStyle/>
          <a:p>
            <a:pPr algn="ctr"/>
            <a:r>
              <a:rPr lang="en-US" altLang="zh-CN" sz="1400" b="1" dirty="0" err="1">
                <a:solidFill>
                  <a:srgbClr val="9A0000"/>
                </a:solidFill>
                <a:latin typeface="微软雅黑" pitchFamily="34" charset="-122"/>
                <a:ea typeface="微软雅黑" pitchFamily="34" charset="-122"/>
              </a:rPr>
              <a:t>NaturalBase</a:t>
            </a:r>
            <a:endParaRPr lang="en-US" altLang="zh-CN" sz="1400" b="1" dirty="0">
              <a:solidFill>
                <a:srgbClr val="9A0000"/>
              </a:solidFill>
              <a:latin typeface="微软雅黑" pitchFamily="34" charset="-122"/>
              <a:ea typeface="微软雅黑" pitchFamily="34" charset="-122"/>
            </a:endParaRPr>
          </a:p>
          <a:p>
            <a:pPr algn="ctr"/>
            <a:r>
              <a:rPr lang="en-US" altLang="zh-CN" sz="1400" b="1" dirty="0">
                <a:solidFill>
                  <a:srgbClr val="9A0000"/>
                </a:solidFill>
                <a:latin typeface="微软雅黑" pitchFamily="34" charset="-122"/>
                <a:ea typeface="微软雅黑" pitchFamily="34" charset="-122"/>
              </a:rPr>
              <a:t>Device data management</a:t>
            </a:r>
            <a:endParaRPr lang="zh-CN" altLang="en-US" sz="1400" b="1" dirty="0">
              <a:solidFill>
                <a:srgbClr val="9A0000"/>
              </a:solidFill>
              <a:latin typeface="微软雅黑" pitchFamily="34" charset="-122"/>
              <a:ea typeface="微软雅黑" pitchFamily="34" charset="-122"/>
            </a:endParaRPr>
          </a:p>
        </p:txBody>
      </p:sp>
      <p:cxnSp>
        <p:nvCxnSpPr>
          <p:cNvPr id="149" name="直接连接符 148"/>
          <p:cNvCxnSpPr/>
          <p:nvPr/>
        </p:nvCxnSpPr>
        <p:spPr bwMode="auto">
          <a:xfrm>
            <a:off x="336947" y="2036097"/>
            <a:ext cx="11160000" cy="0"/>
          </a:xfrm>
          <a:prstGeom prst="line">
            <a:avLst/>
          </a:prstGeom>
          <a:solidFill>
            <a:schemeClr val="accent1"/>
          </a:solidFill>
          <a:ln w="9525" cap="flat" cmpd="sng" algn="ctr">
            <a:solidFill>
              <a:srgbClr val="000000"/>
            </a:solidFill>
            <a:prstDash val="dash"/>
            <a:round/>
            <a:headEnd type="none" w="med" len="med"/>
            <a:tailEnd type="none" w="med" len="med"/>
          </a:ln>
          <a:effectLst/>
        </p:spPr>
      </p:cxnSp>
      <p:sp>
        <p:nvSpPr>
          <p:cNvPr id="150" name="TextBox 149"/>
          <p:cNvSpPr txBox="1"/>
          <p:nvPr/>
        </p:nvSpPr>
        <p:spPr>
          <a:xfrm>
            <a:off x="8997721" y="2421415"/>
            <a:ext cx="2325444" cy="523220"/>
          </a:xfrm>
          <a:prstGeom prst="rect">
            <a:avLst/>
          </a:prstGeom>
          <a:noFill/>
        </p:spPr>
        <p:txBody>
          <a:bodyPr wrap="none" rtlCol="0">
            <a:spAutoFit/>
          </a:bodyPr>
          <a:lstStyle/>
          <a:p>
            <a:pPr algn="ctr"/>
            <a:r>
              <a:rPr lang="en-US" altLang="zh-CN" sz="1400" b="1" dirty="0">
                <a:solidFill>
                  <a:srgbClr val="9A0000"/>
                </a:solidFill>
                <a:latin typeface="微软雅黑" pitchFamily="34" charset="-122"/>
                <a:ea typeface="微软雅黑" pitchFamily="34" charset="-122"/>
              </a:rPr>
              <a:t>RDS</a:t>
            </a:r>
            <a:r>
              <a:rPr lang="zh-CN" altLang="en-US" sz="1400" b="1" dirty="0">
                <a:solidFill>
                  <a:srgbClr val="9A0000"/>
                </a:solidFill>
                <a:latin typeface="微软雅黑" pitchFamily="34" charset="-122"/>
                <a:ea typeface="微软雅黑" pitchFamily="34" charset="-122"/>
              </a:rPr>
              <a:t>、</a:t>
            </a:r>
            <a:r>
              <a:rPr lang="en-US" altLang="zh-CN" sz="1400" b="1" dirty="0">
                <a:solidFill>
                  <a:srgbClr val="9A0000"/>
                </a:solidFill>
                <a:latin typeface="微软雅黑" pitchFamily="34" charset="-122"/>
                <a:ea typeface="微软雅黑" pitchFamily="34" charset="-122"/>
              </a:rPr>
              <a:t>ADS</a:t>
            </a:r>
          </a:p>
          <a:p>
            <a:pPr algn="ctr"/>
            <a:r>
              <a:rPr lang="en-US" altLang="zh-CN" sz="1400" b="1" dirty="0">
                <a:solidFill>
                  <a:srgbClr val="9A0000"/>
                </a:solidFill>
                <a:latin typeface="微软雅黑" pitchFamily="34" charset="-122"/>
                <a:ea typeface="微软雅黑" pitchFamily="34" charset="-122"/>
              </a:rPr>
              <a:t>Cloud-Native Database</a:t>
            </a:r>
            <a:endParaRPr lang="zh-CN" altLang="en-US" sz="1400" b="1" dirty="0">
              <a:solidFill>
                <a:srgbClr val="9A0000"/>
              </a:solidFill>
              <a:latin typeface="微软雅黑" pitchFamily="34" charset="-122"/>
              <a:ea typeface="微软雅黑" pitchFamily="34" charset="-122"/>
            </a:endParaRPr>
          </a:p>
        </p:txBody>
      </p:sp>
      <p:grpSp>
        <p:nvGrpSpPr>
          <p:cNvPr id="2" name="组合 171"/>
          <p:cNvGrpSpPr/>
          <p:nvPr/>
        </p:nvGrpSpPr>
        <p:grpSpPr>
          <a:xfrm>
            <a:off x="582895" y="2378096"/>
            <a:ext cx="2258952" cy="2589816"/>
            <a:chOff x="6449211" y="2200164"/>
            <a:chExt cx="2258952" cy="2589816"/>
          </a:xfrm>
        </p:grpSpPr>
        <p:sp>
          <p:nvSpPr>
            <p:cNvPr id="151" name="TextBox 150"/>
            <p:cNvSpPr txBox="1"/>
            <p:nvPr/>
          </p:nvSpPr>
          <p:spPr>
            <a:xfrm>
              <a:off x="6449211" y="2243483"/>
              <a:ext cx="2258952" cy="461665"/>
            </a:xfrm>
            <a:prstGeom prst="rect">
              <a:avLst/>
            </a:prstGeom>
            <a:noFill/>
          </p:spPr>
          <p:txBody>
            <a:bodyPr wrap="none" rtlCol="0">
              <a:spAutoFit/>
            </a:bodyPr>
            <a:lstStyle/>
            <a:p>
              <a:pPr algn="ctr"/>
              <a:r>
                <a:rPr lang="en-US" altLang="zh-CN" sz="1200" b="1" dirty="0">
                  <a:solidFill>
                    <a:srgbClr val="9A0000"/>
                  </a:solidFill>
                  <a:latin typeface="微软雅黑" pitchFamily="34" charset="-122"/>
                  <a:ea typeface="微软雅黑" pitchFamily="34" charset="-122"/>
                </a:rPr>
                <a:t>GMDB V3</a:t>
              </a:r>
            </a:p>
            <a:p>
              <a:pPr algn="ctr"/>
              <a:r>
                <a:rPr lang="en-US" altLang="zh-CN" sz="1200" b="1" dirty="0">
                  <a:solidFill>
                    <a:srgbClr val="9A0000"/>
                  </a:solidFill>
                  <a:latin typeface="微软雅黑" pitchFamily="34" charset="-122"/>
                  <a:ea typeface="微软雅黑" pitchFamily="34" charset="-122"/>
                </a:rPr>
                <a:t>Distributed In-Memory DB</a:t>
              </a:r>
              <a:endParaRPr lang="zh-CN" altLang="en-US" sz="1200" b="1" dirty="0">
                <a:solidFill>
                  <a:srgbClr val="9A0000"/>
                </a:solidFill>
                <a:latin typeface="微软雅黑" pitchFamily="34" charset="-122"/>
                <a:ea typeface="微软雅黑" pitchFamily="34" charset="-122"/>
              </a:endParaRPr>
            </a:p>
          </p:txBody>
        </p:sp>
        <p:sp>
          <p:nvSpPr>
            <p:cNvPr id="156" name="TextBox 110"/>
            <p:cNvSpPr txBox="1"/>
            <p:nvPr/>
          </p:nvSpPr>
          <p:spPr bwMode="auto">
            <a:xfrm>
              <a:off x="6489428" y="2775941"/>
              <a:ext cx="2162108" cy="1936375"/>
            </a:xfrm>
            <a:prstGeom prst="rect">
              <a:avLst/>
            </a:prstGeom>
            <a:noFill/>
          </p:spPr>
          <p:txBody>
            <a:bodyPr wrap="square" lIns="91392" tIns="45694" rIns="91392" bIns="45694">
              <a:spAutoFit/>
            </a:bodyPr>
            <a:lstStyle/>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Goals</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a:spcBef>
                  <a:spcPts val="451"/>
                </a:spcBef>
                <a:buClr>
                  <a:srgbClr val="990000"/>
                </a:buClr>
                <a:buSzPct val="70000"/>
                <a:buFont typeface="Wingdings" pitchFamily="2" charset="2"/>
                <a:buChar char="u"/>
                <a:defRPr/>
              </a:pPr>
              <a:r>
                <a:rPr lang="en-US" altLang="zh-CN" sz="900" dirty="0">
                  <a:solidFill>
                    <a:srgbClr val="FF0000"/>
                  </a:solidFill>
                  <a:latin typeface="微软雅黑" panose="020B0503020204020204" pitchFamily="34" charset="-122"/>
                  <a:ea typeface="微软雅黑" panose="020B0503020204020204" pitchFamily="34" charset="-122"/>
                </a:rPr>
                <a:t>Support application of NFV/ SDN @</a:t>
              </a:r>
              <a:r>
                <a:rPr lang="en-US" altLang="zh-CN" sz="900" dirty="0" err="1">
                  <a:solidFill>
                    <a:srgbClr val="FF0000"/>
                  </a:solidFill>
                  <a:latin typeface="微软雅黑" panose="020B0503020204020204" pitchFamily="34" charset="-122"/>
                  <a:ea typeface="微软雅黑" panose="020B0503020204020204" pitchFamily="34" charset="-122"/>
                </a:rPr>
                <a:t>SoftCOM</a:t>
              </a:r>
              <a:r>
                <a:rPr lang="en-US" altLang="zh-CN" sz="900" dirty="0">
                  <a:solidFill>
                    <a:srgbClr val="FF0000"/>
                  </a:solidFill>
                  <a:latin typeface="微软雅黑" panose="020B0503020204020204" pitchFamily="34" charset="-122"/>
                  <a:ea typeface="微软雅黑" panose="020B0503020204020204" pitchFamily="34" charset="-122"/>
                </a:rPr>
                <a:t> to implement app-logic/data separation</a:t>
              </a:r>
            </a:p>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Competitive</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Resilient scalability</a:t>
              </a:r>
              <a:r>
                <a:rPr lang="zh-CN" altLang="en-US" sz="900" b="1" dirty="0">
                  <a:latin typeface="微软雅黑" panose="020B0503020204020204" pitchFamily="34" charset="-122"/>
                  <a:ea typeface="微软雅黑" panose="020B0503020204020204" pitchFamily="34" charset="-122"/>
                </a:rPr>
                <a:t>，</a:t>
              </a:r>
              <a:r>
                <a:rPr lang="en-US" altLang="zh-CN" sz="900" b="1" dirty="0">
                  <a:latin typeface="微软雅黑" panose="020B0503020204020204" pitchFamily="34" charset="-122"/>
                  <a:ea typeface="微软雅黑" panose="020B0503020204020204" pitchFamily="34" charset="-122"/>
                </a:rPr>
                <a:t>support agile business</a:t>
              </a: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Low Latency</a:t>
              </a:r>
              <a:r>
                <a:rPr lang="zh-CN" altLang="en-US" sz="900" b="1" dirty="0">
                  <a:latin typeface="微软雅黑" panose="020B0503020204020204" pitchFamily="34" charset="-122"/>
                  <a:ea typeface="微软雅黑" panose="020B0503020204020204" pitchFamily="34" charset="-122"/>
                </a:rPr>
                <a:t>， </a:t>
              </a:r>
              <a:r>
                <a:rPr lang="en-US" altLang="zh-CN" sz="900" b="1" dirty="0">
                  <a:latin typeface="微软雅黑" panose="020B0503020204020204" pitchFamily="34" charset="-122"/>
                  <a:ea typeface="微软雅黑" panose="020B0503020204020204" pitchFamily="34" charset="-122"/>
                </a:rPr>
                <a:t>support same UX with traditional Telco apps</a:t>
              </a:r>
              <a:endParaRPr lang="en-US" altLang="zh-CN" sz="900" dirty="0">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Telco grade high reliability</a:t>
              </a:r>
              <a:r>
                <a:rPr lang="zh-CN" altLang="en-US" sz="900" dirty="0">
                  <a:solidFill>
                    <a:srgbClr val="000000"/>
                  </a:solidFill>
                  <a:latin typeface="微软雅黑" panose="020B0503020204020204" pitchFamily="34" charset="-122"/>
                  <a:ea typeface="微软雅黑" panose="020B0503020204020204" pitchFamily="34" charset="-122"/>
                </a:rPr>
                <a:t>，</a:t>
              </a:r>
              <a:r>
                <a:rPr lang="en-US" altLang="zh-CN" sz="900" dirty="0">
                  <a:solidFill>
                    <a:srgbClr val="000000"/>
                  </a:solidFill>
                  <a:latin typeface="微软雅黑" panose="020B0503020204020204" pitchFamily="34" charset="-122"/>
                  <a:ea typeface="微软雅黑" panose="020B0503020204020204" pitchFamily="34" charset="-122"/>
                </a:rPr>
                <a:t>Cross-DC HA</a:t>
              </a:r>
              <a:r>
                <a:rPr lang="zh-CN" altLang="en-US" sz="900" dirty="0">
                  <a:solidFill>
                    <a:srgbClr val="000000"/>
                  </a:solidFill>
                  <a:latin typeface="微软雅黑" panose="020B0503020204020204" pitchFamily="34" charset="-122"/>
                  <a:ea typeface="微软雅黑" panose="020B0503020204020204" pitchFamily="34" charset="-122"/>
                </a:rPr>
                <a:t>， </a:t>
              </a:r>
              <a:r>
                <a:rPr lang="en-US" altLang="zh-CN" sz="900" dirty="0">
                  <a:solidFill>
                    <a:srgbClr val="000000"/>
                  </a:solidFill>
                  <a:latin typeface="微软雅黑" panose="020B0503020204020204" pitchFamily="34" charset="-122"/>
                  <a:ea typeface="微软雅黑" panose="020B0503020204020204" pitchFamily="34" charset="-122"/>
                </a:rPr>
                <a:t>DR</a:t>
              </a:r>
            </a:p>
          </p:txBody>
        </p:sp>
        <p:sp>
          <p:nvSpPr>
            <p:cNvPr id="157" name="矩形 156"/>
            <p:cNvSpPr/>
            <p:nvPr/>
          </p:nvSpPr>
          <p:spPr bwMode="ltGray">
            <a:xfrm>
              <a:off x="6491535" y="2200164"/>
              <a:ext cx="2160000" cy="2589816"/>
            </a:xfrm>
            <a:prstGeom prst="rect">
              <a:avLst/>
            </a:prstGeom>
            <a:noFill/>
            <a:ln>
              <a:solidFill>
                <a:schemeClr val="tx1"/>
              </a:solidFill>
              <a:prstDash val="dash"/>
            </a:ln>
            <a:effectLst/>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grpSp>
      <p:sp>
        <p:nvSpPr>
          <p:cNvPr id="158" name="矩形 157"/>
          <p:cNvSpPr/>
          <p:nvPr/>
        </p:nvSpPr>
        <p:spPr bwMode="ltGray">
          <a:xfrm>
            <a:off x="8978147" y="2387621"/>
            <a:ext cx="2376024" cy="2580292"/>
          </a:xfrm>
          <a:prstGeom prst="rect">
            <a:avLst/>
          </a:prstGeom>
          <a:noFill/>
          <a:ln>
            <a:solidFill>
              <a:schemeClr val="tx1"/>
            </a:solidFill>
            <a:prstDash val="dash"/>
          </a:ln>
          <a:effectLst/>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60" name="矩形 159"/>
          <p:cNvSpPr/>
          <p:nvPr/>
        </p:nvSpPr>
        <p:spPr bwMode="ltGray">
          <a:xfrm>
            <a:off x="6037805" y="2406671"/>
            <a:ext cx="2460489" cy="2561242"/>
          </a:xfrm>
          <a:prstGeom prst="rect">
            <a:avLst/>
          </a:prstGeom>
          <a:noFill/>
          <a:ln>
            <a:solidFill>
              <a:schemeClr val="tx1"/>
            </a:solidFill>
            <a:prstDash val="dash"/>
          </a:ln>
          <a:effectLst/>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62" name="TextBox 110"/>
          <p:cNvSpPr txBox="1"/>
          <p:nvPr/>
        </p:nvSpPr>
        <p:spPr bwMode="auto">
          <a:xfrm>
            <a:off x="6059861" y="2944635"/>
            <a:ext cx="2438432" cy="1659376"/>
          </a:xfrm>
          <a:prstGeom prst="rect">
            <a:avLst/>
          </a:prstGeom>
          <a:noFill/>
        </p:spPr>
        <p:txBody>
          <a:bodyPr wrap="square" lIns="91392" tIns="45694" rIns="91392" bIns="45694">
            <a:spAutoFit/>
          </a:bodyPr>
          <a:lstStyle/>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Goals</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a:spcBef>
                <a:spcPts val="451"/>
              </a:spcBef>
              <a:buClr>
                <a:srgbClr val="990000"/>
              </a:buClr>
              <a:buSzPct val="70000"/>
              <a:buFont typeface="Wingdings" panose="05000000000000000000" pitchFamily="2" charset="2"/>
              <a:buChar char="u"/>
              <a:defRPr/>
            </a:pPr>
            <a:r>
              <a:rPr lang="en-US" altLang="zh-CN" sz="900" dirty="0">
                <a:solidFill>
                  <a:srgbClr val="FF0000"/>
                </a:solidFill>
                <a:latin typeface="微软雅黑" panose="020B0503020204020204" pitchFamily="34" charset="-122"/>
                <a:ea typeface="微软雅黑" panose="020B0503020204020204" pitchFamily="34" charset="-122"/>
              </a:rPr>
              <a:t>Provide device user better data management ability</a:t>
            </a:r>
          </a:p>
          <a:p>
            <a:pPr>
              <a:spcBef>
                <a:spcPts val="451"/>
              </a:spcBef>
              <a:buClr>
                <a:srgbClr val="990000"/>
              </a:buClr>
              <a:buSzPct val="70000"/>
              <a:defRPr/>
            </a:pPr>
            <a:endParaRPr lang="en-US" altLang="zh-CN" sz="900" b="1"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Competitive</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Intelligent adaptive data management</a:t>
            </a:r>
            <a:endParaRPr lang="zh-CN" altLang="en-US"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dirty="0"/>
              <a:t>Adaption of heterogeneous data engines, apps transparent switch between different engines</a:t>
            </a:r>
            <a:endParaRPr lang="zh-CN" altLang="en-US" sz="900" dirty="0">
              <a:solidFill>
                <a:srgbClr val="000000"/>
              </a:solidFill>
              <a:latin typeface="微软雅黑" panose="020B0503020204020204" pitchFamily="34" charset="-122"/>
              <a:ea typeface="微软雅黑" panose="020B0503020204020204" pitchFamily="34" charset="-122"/>
            </a:endParaRPr>
          </a:p>
        </p:txBody>
      </p:sp>
      <p:grpSp>
        <p:nvGrpSpPr>
          <p:cNvPr id="3" name="组合 170"/>
          <p:cNvGrpSpPr/>
          <p:nvPr/>
        </p:nvGrpSpPr>
        <p:grpSpPr>
          <a:xfrm>
            <a:off x="3045871" y="2397152"/>
            <a:ext cx="2773525" cy="2575160"/>
            <a:chOff x="10534942" y="2219214"/>
            <a:chExt cx="2773525" cy="2575160"/>
          </a:xfrm>
        </p:grpSpPr>
        <p:sp>
          <p:nvSpPr>
            <p:cNvPr id="146" name="TextBox 145"/>
            <p:cNvSpPr txBox="1"/>
            <p:nvPr/>
          </p:nvSpPr>
          <p:spPr>
            <a:xfrm>
              <a:off x="10941703" y="2243483"/>
              <a:ext cx="1808316" cy="523220"/>
            </a:xfrm>
            <a:prstGeom prst="rect">
              <a:avLst/>
            </a:prstGeom>
            <a:noFill/>
          </p:spPr>
          <p:txBody>
            <a:bodyPr wrap="none" rtlCol="0">
              <a:spAutoFit/>
            </a:bodyPr>
            <a:lstStyle/>
            <a:p>
              <a:pPr algn="ctr"/>
              <a:r>
                <a:rPr lang="en-US" altLang="zh-CN" sz="1400" b="1" dirty="0">
                  <a:solidFill>
                    <a:srgbClr val="9A0000"/>
                  </a:solidFill>
                  <a:latin typeface="微软雅黑" pitchFamily="34" charset="-122"/>
                  <a:ea typeface="微软雅黑" pitchFamily="34" charset="-122"/>
                </a:rPr>
                <a:t>Gauss200 OLAP</a:t>
              </a:r>
            </a:p>
            <a:p>
              <a:pPr algn="ctr"/>
              <a:r>
                <a:rPr lang="en-US" altLang="zh-CN" sz="1400" b="1" dirty="0">
                  <a:solidFill>
                    <a:srgbClr val="9A0000"/>
                  </a:solidFill>
                  <a:latin typeface="微软雅黑" pitchFamily="34" charset="-122"/>
                  <a:ea typeface="微软雅黑" pitchFamily="34" charset="-122"/>
                </a:rPr>
                <a:t>Analytic Database</a:t>
              </a:r>
              <a:endParaRPr lang="zh-CN" altLang="en-US" sz="1400" b="1" dirty="0">
                <a:solidFill>
                  <a:srgbClr val="9A0000"/>
                </a:solidFill>
                <a:latin typeface="微软雅黑" pitchFamily="34" charset="-122"/>
                <a:ea typeface="微软雅黑" pitchFamily="34" charset="-122"/>
              </a:endParaRPr>
            </a:p>
          </p:txBody>
        </p:sp>
        <p:sp>
          <p:nvSpPr>
            <p:cNvPr id="159" name="矩形 158"/>
            <p:cNvSpPr/>
            <p:nvPr/>
          </p:nvSpPr>
          <p:spPr bwMode="ltGray">
            <a:xfrm>
              <a:off x="10534942" y="2219214"/>
              <a:ext cx="2773525" cy="2563714"/>
            </a:xfrm>
            <a:prstGeom prst="rect">
              <a:avLst/>
            </a:prstGeom>
            <a:noFill/>
            <a:ln>
              <a:solidFill>
                <a:schemeClr val="tx1"/>
              </a:solidFill>
              <a:prstDash val="dash"/>
            </a:ln>
            <a:effectLst/>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63" name="TextBox 110"/>
            <p:cNvSpPr txBox="1"/>
            <p:nvPr/>
          </p:nvSpPr>
          <p:spPr bwMode="auto">
            <a:xfrm>
              <a:off x="10534942" y="2729759"/>
              <a:ext cx="2773525" cy="2064615"/>
            </a:xfrm>
            <a:prstGeom prst="rect">
              <a:avLst/>
            </a:prstGeom>
            <a:noFill/>
          </p:spPr>
          <p:txBody>
            <a:bodyPr wrap="square" lIns="91392" tIns="45694" rIns="91392" bIns="45694">
              <a:spAutoFit/>
            </a:bodyPr>
            <a:lstStyle/>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Goals</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a:spcBef>
                  <a:spcPts val="451"/>
                </a:spcBef>
                <a:buClr>
                  <a:srgbClr val="990000"/>
                </a:buClr>
                <a:buSzPct val="70000"/>
                <a:buFont typeface="Wingdings" panose="05000000000000000000" pitchFamily="2" charset="2"/>
                <a:buChar char="u"/>
                <a:defRPr/>
              </a:pPr>
              <a:r>
                <a:rPr lang="en-US" altLang="zh-CN" sz="900" dirty="0">
                  <a:solidFill>
                    <a:srgbClr val="FF0000"/>
                  </a:solidFill>
                  <a:latin typeface="微软雅黑" panose="020B0503020204020204" pitchFamily="34" charset="-122"/>
                  <a:ea typeface="微软雅黑" panose="020B0503020204020204" pitchFamily="34" charset="-122"/>
                </a:rPr>
                <a:t>Improve </a:t>
              </a:r>
              <a:r>
                <a:rPr lang="en-US" altLang="zh-CN" sz="900" dirty="0" err="1">
                  <a:solidFill>
                    <a:srgbClr val="FF0000"/>
                  </a:solidFill>
                  <a:latin typeface="微软雅黑" panose="020B0503020204020204" pitchFamily="34" charset="-122"/>
                  <a:ea typeface="微软雅黑" panose="020B0503020204020204" pitchFamily="34" charset="-122"/>
                </a:rPr>
                <a:t>FusionInsight</a:t>
              </a:r>
              <a:r>
                <a:rPr lang="en-US" altLang="zh-CN" sz="900" dirty="0">
                  <a:solidFill>
                    <a:srgbClr val="FF0000"/>
                  </a:solidFill>
                  <a:latin typeface="微软雅黑" panose="020B0503020204020204" pitchFamily="34" charset="-122"/>
                  <a:ea typeface="微软雅黑" panose="020B0503020204020204" pitchFamily="34" charset="-122"/>
                </a:rPr>
                <a:t> Big Data platform Competitiveness</a:t>
              </a:r>
            </a:p>
            <a:p>
              <a:pPr marL="171450" indent="-171450">
                <a:spcBef>
                  <a:spcPts val="451"/>
                </a:spcBef>
                <a:buClr>
                  <a:srgbClr val="990000"/>
                </a:buClr>
                <a:buSzPct val="70000"/>
                <a:buFont typeface="Wingdings" panose="05000000000000000000" pitchFamily="2" charset="2"/>
                <a:buChar char="u"/>
                <a:defRPr/>
              </a:pPr>
              <a:r>
                <a:rPr lang="en-US" altLang="zh-CN" sz="900" dirty="0">
                  <a:solidFill>
                    <a:srgbClr val="FF0000"/>
                  </a:solidFill>
                  <a:latin typeface="微软雅黑" panose="020B0503020204020204" pitchFamily="34" charset="-122"/>
                  <a:ea typeface="微软雅黑" panose="020B0503020204020204" pitchFamily="34" charset="-122"/>
                </a:rPr>
                <a:t>Support ADS, Smart City, Smartcare Solutions</a:t>
              </a:r>
            </a:p>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Competitive</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High performance of PB level structured data management</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High reliability and easy to use</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b="1" dirty="0" err="1">
                  <a:solidFill>
                    <a:srgbClr val="FF0000"/>
                  </a:solidFill>
                  <a:latin typeface="微软雅黑" panose="020B0503020204020204" pitchFamily="34" charset="-122"/>
                  <a:ea typeface="微软雅黑" panose="020B0503020204020204" pitchFamily="34" charset="-122"/>
                </a:rPr>
                <a:t>CloudNative</a:t>
              </a:r>
              <a:r>
                <a:rPr lang="en-US" altLang="zh-CN" sz="900" b="1" dirty="0">
                  <a:solidFill>
                    <a:srgbClr val="FF0000"/>
                  </a:solidFill>
                  <a:latin typeface="微软雅黑" panose="020B0503020204020204" pitchFamily="34" charset="-122"/>
                  <a:ea typeface="微软雅黑" panose="020B0503020204020204" pitchFamily="34" charset="-122"/>
                </a:rPr>
                <a:t> architecture</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Cross-DCs data analytic</a:t>
              </a:r>
            </a:p>
          </p:txBody>
        </p:sp>
      </p:grpSp>
      <p:sp>
        <p:nvSpPr>
          <p:cNvPr id="164" name="TextBox 110"/>
          <p:cNvSpPr txBox="1"/>
          <p:nvPr/>
        </p:nvSpPr>
        <p:spPr bwMode="auto">
          <a:xfrm>
            <a:off x="9050142" y="2944641"/>
            <a:ext cx="2304029" cy="1926116"/>
          </a:xfrm>
          <a:prstGeom prst="rect">
            <a:avLst/>
          </a:prstGeom>
          <a:noFill/>
        </p:spPr>
        <p:txBody>
          <a:bodyPr wrap="square" lIns="91392" tIns="45694" rIns="91392" bIns="45694">
            <a:spAutoFit/>
          </a:bodyPr>
          <a:lstStyle/>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Goals</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a:spcBef>
                <a:spcPts val="451"/>
              </a:spcBef>
              <a:buClr>
                <a:srgbClr val="990000"/>
              </a:buClr>
              <a:buSzPct val="70000"/>
              <a:buFont typeface="Wingdings" panose="05000000000000000000" pitchFamily="2" charset="2"/>
              <a:buChar char="u"/>
              <a:defRPr/>
            </a:pPr>
            <a:r>
              <a:rPr lang="en-US" altLang="zh-CN" sz="900" dirty="0">
                <a:solidFill>
                  <a:srgbClr val="FF0000"/>
                </a:solidFill>
                <a:latin typeface="微软雅黑" panose="020B0503020204020204" pitchFamily="34" charset="-122"/>
                <a:ea typeface="微软雅黑" panose="020B0503020204020204" pitchFamily="34" charset="-122"/>
              </a:rPr>
              <a:t>Provide better data management ability for enterprise application running on cloud</a:t>
            </a:r>
          </a:p>
          <a:p>
            <a:pPr>
              <a:spcBef>
                <a:spcPts val="451"/>
              </a:spcBef>
              <a:buClr>
                <a:srgbClr val="990000"/>
              </a:buClr>
              <a:buSzPct val="70000"/>
              <a:defRPr/>
            </a:pPr>
            <a:endParaRPr lang="en-US" altLang="zh-CN" sz="900" b="1"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Competitive</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Enterprise level high reliability</a:t>
            </a:r>
          </a:p>
          <a:p>
            <a:pPr>
              <a:spcBef>
                <a:spcPts val="451"/>
              </a:spcBef>
              <a:buClr>
                <a:srgbClr val="990000"/>
              </a:buClr>
              <a:buSzPct val="70000"/>
              <a:buFont typeface="Wingdings" pitchFamily="2" charset="2"/>
              <a:buChar char="l"/>
              <a:defRPr/>
            </a:pPr>
            <a:r>
              <a:rPr lang="en-US" altLang="zh-CN" sz="900" b="1" dirty="0">
                <a:solidFill>
                  <a:srgbClr val="FF0000"/>
                </a:solidFill>
                <a:latin typeface="微软雅黑" panose="020B0503020204020204" pitchFamily="34" charset="-122"/>
                <a:ea typeface="微软雅黑" panose="020B0503020204020204" pitchFamily="34" charset="-122"/>
              </a:rPr>
              <a:t>Easy to operate</a:t>
            </a:r>
            <a:r>
              <a:rPr lang="zh-CN" altLang="en-US" sz="900" b="1" dirty="0">
                <a:solidFill>
                  <a:srgbClr val="FF0000"/>
                </a:solidFill>
                <a:latin typeface="微软雅黑" panose="020B0503020204020204" pitchFamily="34" charset="-122"/>
                <a:ea typeface="微软雅黑" panose="020B0503020204020204" pitchFamily="34" charset="-122"/>
              </a:rPr>
              <a:t>，</a:t>
            </a:r>
            <a:r>
              <a:rPr lang="en-US" altLang="zh-CN" sz="900" b="1" dirty="0">
                <a:solidFill>
                  <a:srgbClr val="FF0000"/>
                </a:solidFill>
                <a:latin typeface="微软雅黑" panose="020B0503020204020204" pitchFamily="34" charset="-122"/>
                <a:ea typeface="微软雅黑" panose="020B0503020204020204" pitchFamily="34" charset="-122"/>
              </a:rPr>
              <a:t>automation</a:t>
            </a: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Management ability of million DB instance</a:t>
            </a:r>
          </a:p>
        </p:txBody>
      </p:sp>
      <p:sp>
        <p:nvSpPr>
          <p:cNvPr id="165" name="TextBox 110"/>
          <p:cNvSpPr txBox="1"/>
          <p:nvPr/>
        </p:nvSpPr>
        <p:spPr bwMode="auto">
          <a:xfrm>
            <a:off x="6241960" y="5036780"/>
            <a:ext cx="3600046" cy="1382377"/>
          </a:xfrm>
          <a:prstGeom prst="rect">
            <a:avLst/>
          </a:prstGeom>
          <a:noFill/>
        </p:spPr>
        <p:txBody>
          <a:bodyPr wrap="square" lIns="91392" tIns="45694" rIns="91392" bIns="45694">
            <a:spAutoFit/>
          </a:bodyPr>
          <a:lstStyle/>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Goals</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defRPr/>
            </a:pPr>
            <a:r>
              <a:rPr lang="en-US" altLang="zh-CN" sz="900" dirty="0">
                <a:solidFill>
                  <a:srgbClr val="FF0000"/>
                </a:solidFill>
                <a:latin typeface="微软雅黑" panose="020B0503020204020204" pitchFamily="34" charset="-122"/>
                <a:ea typeface="微软雅黑" panose="020B0503020204020204" pitchFamily="34" charset="-122"/>
              </a:rPr>
              <a:t>Distributed Data Management for Cloudily Data Center</a:t>
            </a:r>
          </a:p>
          <a:p>
            <a:pPr>
              <a:spcBef>
                <a:spcPts val="451"/>
              </a:spcBef>
              <a:buClr>
                <a:srgbClr val="990000"/>
              </a:buClr>
              <a:buSzPct val="70000"/>
              <a:defRPr/>
            </a:pPr>
            <a:r>
              <a:rPr lang="en-US" altLang="zh-CN" sz="900" b="1" dirty="0">
                <a:solidFill>
                  <a:srgbClr val="000000"/>
                </a:solidFill>
                <a:latin typeface="微软雅黑" panose="020B0503020204020204" pitchFamily="34" charset="-122"/>
                <a:ea typeface="微软雅黑" panose="020B0503020204020204" pitchFamily="34" charset="-122"/>
              </a:rPr>
              <a:t>Competitive</a:t>
            </a:r>
            <a:r>
              <a:rPr lang="zh-CN" altLang="en-US" sz="900" dirty="0">
                <a:solidFill>
                  <a:srgbClr val="000000"/>
                </a:solidFill>
                <a:latin typeface="微软雅黑" panose="020B0503020204020204" pitchFamily="34" charset="-122"/>
                <a:ea typeface="微软雅黑" panose="020B0503020204020204" pitchFamily="34" charset="-122"/>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Resilient scalability with distributed architecture</a:t>
            </a: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Distributed transaction</a:t>
            </a:r>
            <a:r>
              <a:rPr lang="zh-CN" altLang="en-US" sz="900" dirty="0">
                <a:solidFill>
                  <a:srgbClr val="000000"/>
                </a:solidFill>
                <a:latin typeface="微软雅黑" panose="020B0503020204020204" pitchFamily="34" charset="-122"/>
                <a:ea typeface="微软雅黑" panose="020B0503020204020204" pitchFamily="34" charset="-122"/>
              </a:rPr>
              <a:t> </a:t>
            </a:r>
            <a:r>
              <a:rPr lang="en-US" altLang="zh-CN" sz="900" dirty="0">
                <a:solidFill>
                  <a:srgbClr val="000000"/>
                </a:solidFill>
                <a:latin typeface="微软雅黑" panose="020B0503020204020204" pitchFamily="34" charset="-122"/>
                <a:ea typeface="微软雅黑" panose="020B0503020204020204" pitchFamily="34" charset="-122"/>
              </a:rPr>
              <a:t>support global consistency</a:t>
            </a:r>
          </a:p>
          <a:p>
            <a:pPr>
              <a:spcBef>
                <a:spcPts val="451"/>
              </a:spcBef>
              <a:buClr>
                <a:srgbClr val="990000"/>
              </a:buClr>
              <a:buSzPct val="70000"/>
              <a:buFont typeface="Wingdings" pitchFamily="2" charset="2"/>
              <a:buChar char="l"/>
              <a:defRPr/>
            </a:pPr>
            <a:r>
              <a:rPr lang="en-US" altLang="zh-CN" sz="900" dirty="0">
                <a:solidFill>
                  <a:srgbClr val="000000"/>
                </a:solidFill>
                <a:latin typeface="微软雅黑" panose="020B0503020204020204" pitchFamily="34" charset="-122"/>
                <a:ea typeface="微软雅黑" panose="020B0503020204020204" pitchFamily="34" charset="-122"/>
              </a:rPr>
              <a:t>Global data distribution</a:t>
            </a:r>
            <a:r>
              <a:rPr lang="zh-CN" altLang="en-US" sz="900" dirty="0">
                <a:solidFill>
                  <a:srgbClr val="000000"/>
                </a:solidFill>
                <a:latin typeface="微软雅黑" panose="020B0503020204020204" pitchFamily="34" charset="-122"/>
                <a:ea typeface="微软雅黑" panose="020B0503020204020204" pitchFamily="34" charset="-122"/>
              </a:rPr>
              <a:t>，</a:t>
            </a:r>
            <a:r>
              <a:rPr lang="en-US" altLang="zh-CN" sz="900" dirty="0">
                <a:solidFill>
                  <a:srgbClr val="000000"/>
                </a:solidFill>
                <a:latin typeface="微软雅黑" panose="020B0503020204020204" pitchFamily="34" charset="-122"/>
                <a:ea typeface="微软雅黑" panose="020B0503020204020204" pitchFamily="34" charset="-122"/>
              </a:rPr>
              <a:t> globally deployed application can access data locally for better UX</a:t>
            </a:r>
          </a:p>
        </p:txBody>
      </p:sp>
      <p:sp>
        <p:nvSpPr>
          <p:cNvPr id="167" name="虚尾箭头 166"/>
          <p:cNvSpPr/>
          <p:nvPr/>
        </p:nvSpPr>
        <p:spPr bwMode="auto">
          <a:xfrm rot="16200000" flipV="1">
            <a:off x="7094705" y="1701635"/>
            <a:ext cx="144000" cy="1080000"/>
          </a:xfrm>
          <a:prstGeom prst="stripedRightArrow">
            <a:avLst/>
          </a:prstGeom>
          <a:solidFill>
            <a:schemeClr val="bg1">
              <a:lumMod val="85000"/>
            </a:schemeClr>
          </a:solidFill>
          <a:ln>
            <a:noFill/>
          </a:ln>
          <a:effectLst/>
          <a:extLst/>
        </p:spPr>
        <p:txBody>
          <a:bodyPr lIns="91427" tIns="45713" rIns="91427" bIns="45713"/>
          <a:lstStyle/>
          <a:p>
            <a:pPr>
              <a:buClr>
                <a:srgbClr val="CC9900"/>
              </a:buClr>
              <a:buFont typeface="Wingdings" pitchFamily="2" charset="2"/>
              <a:buChar char="n"/>
              <a:defRPr/>
            </a:pPr>
            <a:endParaRPr lang="zh-CN" altLang="en-US" dirty="0">
              <a:ea typeface="宋体" charset="-122"/>
            </a:endParaRPr>
          </a:p>
        </p:txBody>
      </p:sp>
      <p:sp>
        <p:nvSpPr>
          <p:cNvPr id="168" name="虚尾箭头 167"/>
          <p:cNvSpPr/>
          <p:nvPr/>
        </p:nvSpPr>
        <p:spPr bwMode="auto">
          <a:xfrm rot="16200000" flipV="1">
            <a:off x="1554811" y="1701639"/>
            <a:ext cx="144000" cy="1080000"/>
          </a:xfrm>
          <a:prstGeom prst="stripedRightArrow">
            <a:avLst/>
          </a:prstGeom>
          <a:solidFill>
            <a:schemeClr val="bg1">
              <a:lumMod val="85000"/>
            </a:schemeClr>
          </a:solidFill>
          <a:ln>
            <a:noFill/>
          </a:ln>
          <a:effectLst/>
          <a:extLst/>
        </p:spPr>
        <p:txBody>
          <a:bodyPr lIns="91427" tIns="45713" rIns="91427" bIns="45713"/>
          <a:lstStyle/>
          <a:p>
            <a:pPr>
              <a:buClr>
                <a:srgbClr val="CC9900"/>
              </a:buClr>
              <a:buFont typeface="Wingdings" pitchFamily="2" charset="2"/>
              <a:buChar char="n"/>
              <a:defRPr/>
            </a:pPr>
            <a:endParaRPr lang="zh-CN" altLang="en-US" dirty="0">
              <a:ea typeface="宋体" charset="-122"/>
            </a:endParaRPr>
          </a:p>
        </p:txBody>
      </p:sp>
      <p:sp>
        <p:nvSpPr>
          <p:cNvPr id="169" name="虚尾箭头 168"/>
          <p:cNvSpPr/>
          <p:nvPr/>
        </p:nvSpPr>
        <p:spPr bwMode="auto">
          <a:xfrm rot="16200000" flipV="1">
            <a:off x="4333458" y="1701640"/>
            <a:ext cx="144000" cy="1080000"/>
          </a:xfrm>
          <a:prstGeom prst="stripedRightArrow">
            <a:avLst/>
          </a:prstGeom>
          <a:solidFill>
            <a:schemeClr val="bg1">
              <a:lumMod val="85000"/>
            </a:schemeClr>
          </a:solidFill>
          <a:ln>
            <a:noFill/>
          </a:ln>
          <a:effectLst/>
          <a:extLst/>
        </p:spPr>
        <p:txBody>
          <a:bodyPr lIns="91427" tIns="45713" rIns="91427" bIns="45713"/>
          <a:lstStyle/>
          <a:p>
            <a:pPr>
              <a:buClr>
                <a:srgbClr val="CC9900"/>
              </a:buClr>
              <a:buFont typeface="Wingdings" pitchFamily="2" charset="2"/>
              <a:buChar char="n"/>
              <a:defRPr/>
            </a:pPr>
            <a:endParaRPr lang="zh-CN" altLang="en-US" dirty="0">
              <a:ea typeface="宋体" charset="-122"/>
            </a:endParaRPr>
          </a:p>
        </p:txBody>
      </p:sp>
      <p:sp>
        <p:nvSpPr>
          <p:cNvPr id="170" name="虚尾箭头 169"/>
          <p:cNvSpPr/>
          <p:nvPr/>
        </p:nvSpPr>
        <p:spPr bwMode="auto">
          <a:xfrm rot="16200000" flipV="1">
            <a:off x="9950083" y="1701640"/>
            <a:ext cx="144000" cy="1080000"/>
          </a:xfrm>
          <a:prstGeom prst="stripedRightArrow">
            <a:avLst/>
          </a:prstGeom>
          <a:solidFill>
            <a:schemeClr val="bg1">
              <a:lumMod val="85000"/>
            </a:schemeClr>
          </a:solidFill>
          <a:ln>
            <a:noFill/>
          </a:ln>
          <a:effectLst/>
          <a:extLst/>
        </p:spPr>
        <p:txBody>
          <a:bodyPr lIns="91427" tIns="45713" rIns="91427" bIns="45713"/>
          <a:lstStyle/>
          <a:p>
            <a:pPr>
              <a:buClr>
                <a:srgbClr val="CC9900"/>
              </a:buClr>
              <a:buFont typeface="Wingdings" pitchFamily="2" charset="2"/>
              <a:buChar char="n"/>
              <a:defRPr/>
            </a:pPr>
            <a:endParaRPr lang="zh-CN" altLang="en-US" dirty="0">
              <a:ea typeface="宋体" charset="-122"/>
            </a:endParaRPr>
          </a:p>
        </p:txBody>
      </p:sp>
      <p:grpSp>
        <p:nvGrpSpPr>
          <p:cNvPr id="4" name="组合 54"/>
          <p:cNvGrpSpPr/>
          <p:nvPr/>
        </p:nvGrpSpPr>
        <p:grpSpPr>
          <a:xfrm>
            <a:off x="1101674" y="1125538"/>
            <a:ext cx="4257010" cy="778774"/>
            <a:chOff x="1796170" y="1089418"/>
            <a:chExt cx="2591601" cy="778774"/>
          </a:xfrm>
        </p:grpSpPr>
        <p:grpSp>
          <p:nvGrpSpPr>
            <p:cNvPr id="5" name="组合 110"/>
            <p:cNvGrpSpPr/>
            <p:nvPr/>
          </p:nvGrpSpPr>
          <p:grpSpPr>
            <a:xfrm>
              <a:off x="1796170" y="1089418"/>
              <a:ext cx="2591601" cy="778774"/>
              <a:chOff x="4382335" y="2999930"/>
              <a:chExt cx="1541392" cy="600075"/>
            </a:xfrm>
          </p:grpSpPr>
          <p:sp>
            <p:nvSpPr>
              <p:cNvPr id="32" name="AutoShape 250"/>
              <p:cNvSpPr>
                <a:spLocks noChangeArrowheads="1"/>
              </p:cNvSpPr>
              <p:nvPr/>
            </p:nvSpPr>
            <p:spPr bwMode="auto">
              <a:xfrm rot="16200000">
                <a:off x="5249183" y="2925461"/>
                <a:ext cx="600075" cy="749013"/>
              </a:xfrm>
              <a:prstGeom prst="can">
                <a:avLst>
                  <a:gd name="adj" fmla="val 9508"/>
                </a:avLst>
              </a:prstGeom>
              <a:gradFill rotWithShape="0">
                <a:gsLst>
                  <a:gs pos="0">
                    <a:srgbClr val="CC0000"/>
                  </a:gs>
                  <a:gs pos="50000">
                    <a:srgbClr val="E17F53"/>
                  </a:gs>
                  <a:gs pos="100000">
                    <a:srgbClr val="CC0000"/>
                  </a:gs>
                </a:gsLst>
                <a:lin ang="5400000" scaled="1"/>
              </a:gradFill>
              <a:ln w="76200">
                <a:solidFill>
                  <a:srgbClr val="CC0000"/>
                </a:solidFill>
                <a:round/>
                <a:headEnd/>
                <a:tailEnd/>
              </a:ln>
            </p:spPr>
            <p:txBody>
              <a:bodyPr wrap="none" lIns="106692" tIns="53346" rIns="106692" bIns="53346" anchor="ctr"/>
              <a:lstStyle/>
              <a:p>
                <a:pPr defTabSz="914270">
                  <a:defRPr/>
                </a:pPr>
                <a:endParaRPr lang="zh-CN" altLang="en-US" kern="0" dirty="0">
                  <a:solidFill>
                    <a:sysClr val="windowText" lastClr="000000"/>
                  </a:solidFill>
                  <a:latin typeface="FrutigerNext LT Regular" pitchFamily="34" charset="0"/>
                  <a:ea typeface="MS PGothic" pitchFamily="34" charset="-128"/>
                </a:endParaRPr>
              </a:p>
            </p:txBody>
          </p:sp>
          <p:sp>
            <p:nvSpPr>
              <p:cNvPr id="33" name="AutoShape 251"/>
              <p:cNvSpPr>
                <a:spLocks noChangeArrowheads="1"/>
              </p:cNvSpPr>
              <p:nvPr/>
            </p:nvSpPr>
            <p:spPr bwMode="auto">
              <a:xfrm rot="16200000">
                <a:off x="4748859" y="2674518"/>
                <a:ext cx="232224" cy="883047"/>
              </a:xfrm>
              <a:prstGeom prst="can">
                <a:avLst>
                  <a:gd name="adj" fmla="val 28965"/>
                </a:avLst>
              </a:prstGeom>
              <a:solidFill>
                <a:srgbClr val="993300">
                  <a:lumMod val="60000"/>
                  <a:lumOff val="40000"/>
                </a:srgbClr>
              </a:solidFill>
              <a:ln w="76200">
                <a:noFill/>
                <a:round/>
                <a:headEnd/>
                <a:tailEnd/>
              </a:ln>
            </p:spPr>
            <p:txBody>
              <a:bodyPr wrap="none" lIns="106692" tIns="53346" rIns="106692" bIns="53346" anchor="ctr"/>
              <a:lstStyle/>
              <a:p>
                <a:pPr defTabSz="914270">
                  <a:defRPr/>
                </a:pPr>
                <a:endParaRPr lang="zh-CN" altLang="en-US" kern="0" dirty="0">
                  <a:solidFill>
                    <a:sysClr val="windowText" lastClr="000000"/>
                  </a:solidFill>
                  <a:latin typeface="FrutigerNext LT Regular" pitchFamily="34" charset="0"/>
                  <a:ea typeface="MS PGothic" pitchFamily="34" charset="-128"/>
                </a:endParaRPr>
              </a:p>
            </p:txBody>
          </p:sp>
          <p:sp>
            <p:nvSpPr>
              <p:cNvPr id="34" name="AutoShape 252"/>
              <p:cNvSpPr>
                <a:spLocks noChangeArrowheads="1"/>
              </p:cNvSpPr>
              <p:nvPr/>
            </p:nvSpPr>
            <p:spPr bwMode="auto">
              <a:xfrm rot="16200000">
                <a:off x="4681674" y="2933303"/>
                <a:ext cx="324918" cy="923596"/>
              </a:xfrm>
              <a:prstGeom prst="can">
                <a:avLst>
                  <a:gd name="adj" fmla="val 21652"/>
                </a:avLst>
              </a:prstGeom>
              <a:gradFill rotWithShape="0">
                <a:gsLst>
                  <a:gs pos="0">
                    <a:srgbClr val="2F5E76"/>
                  </a:gs>
                  <a:gs pos="50000">
                    <a:srgbClr val="66CCFF"/>
                  </a:gs>
                  <a:gs pos="100000">
                    <a:srgbClr val="2F5E76"/>
                  </a:gs>
                </a:gsLst>
                <a:lin ang="5400000" scaled="1"/>
              </a:gradFill>
              <a:ln w="76200">
                <a:noFill/>
                <a:round/>
                <a:headEnd/>
                <a:tailEnd/>
              </a:ln>
            </p:spPr>
            <p:txBody>
              <a:bodyPr wrap="none" lIns="106692" tIns="53346" rIns="106692" bIns="53346" anchor="ctr"/>
              <a:lstStyle/>
              <a:p>
                <a:pPr defTabSz="914270">
                  <a:defRPr/>
                </a:pPr>
                <a:endParaRPr lang="zh-CN" altLang="en-US" kern="0" dirty="0">
                  <a:solidFill>
                    <a:sysClr val="windowText" lastClr="000000"/>
                  </a:solidFill>
                  <a:latin typeface="FrutigerNext LT Regular" pitchFamily="34" charset="0"/>
                  <a:ea typeface="MS PGothic" pitchFamily="34" charset="-128"/>
                </a:endParaRPr>
              </a:p>
            </p:txBody>
          </p:sp>
          <p:sp>
            <p:nvSpPr>
              <p:cNvPr id="35" name="AutoShape 253"/>
              <p:cNvSpPr>
                <a:spLocks noChangeArrowheads="1"/>
              </p:cNvSpPr>
              <p:nvPr/>
            </p:nvSpPr>
            <p:spPr bwMode="auto">
              <a:xfrm rot="16200000">
                <a:off x="4823283" y="2842380"/>
                <a:ext cx="140758" cy="826275"/>
              </a:xfrm>
              <a:prstGeom prst="can">
                <a:avLst>
                  <a:gd name="adj" fmla="val 44366"/>
                </a:avLst>
              </a:prstGeom>
              <a:gradFill rotWithShape="0">
                <a:gsLst>
                  <a:gs pos="0">
                    <a:srgbClr val="FFCC66">
                      <a:gamma/>
                      <a:shade val="43529"/>
                      <a:invGamma/>
                    </a:srgbClr>
                  </a:gs>
                  <a:gs pos="50000">
                    <a:srgbClr val="FFCC66"/>
                  </a:gs>
                  <a:gs pos="100000">
                    <a:srgbClr val="FFCC66">
                      <a:gamma/>
                      <a:shade val="43529"/>
                      <a:invGamma/>
                    </a:srgbClr>
                  </a:gs>
                </a:gsLst>
                <a:lin ang="5400000" scaled="1"/>
              </a:gradFill>
              <a:ln w="76200">
                <a:noFill/>
                <a:round/>
                <a:headEnd/>
                <a:tailEnd/>
              </a:ln>
              <a:effectLst/>
            </p:spPr>
            <p:txBody>
              <a:bodyPr wrap="none" lIns="106692" tIns="53346" rIns="106692" bIns="53346" anchor="ctr"/>
              <a:lstStyle/>
              <a:p>
                <a:pPr defTabSz="914270">
                  <a:defRPr/>
                </a:pPr>
                <a:endParaRPr lang="zh-CN" altLang="en-US" kern="0" dirty="0">
                  <a:solidFill>
                    <a:sysClr val="windowText" lastClr="000000"/>
                  </a:solidFill>
                  <a:latin typeface="FrutigerNext LT Regular" pitchFamily="34" charset="0"/>
                  <a:ea typeface="MS PGothic" pitchFamily="34" charset="-128"/>
                </a:endParaRPr>
              </a:p>
            </p:txBody>
          </p:sp>
          <p:sp>
            <p:nvSpPr>
              <p:cNvPr id="36" name="AutoShape 254"/>
              <p:cNvSpPr>
                <a:spLocks noChangeArrowheads="1"/>
              </p:cNvSpPr>
              <p:nvPr/>
            </p:nvSpPr>
            <p:spPr bwMode="auto">
              <a:xfrm rot="16200000">
                <a:off x="4815388" y="3065817"/>
                <a:ext cx="233200" cy="751266"/>
              </a:xfrm>
              <a:prstGeom prst="can">
                <a:avLst>
                  <a:gd name="adj" fmla="val 24539"/>
                </a:avLst>
              </a:prstGeom>
              <a:gradFill rotWithShape="0">
                <a:gsLst>
                  <a:gs pos="0">
                    <a:srgbClr val="18472F"/>
                  </a:gs>
                  <a:gs pos="50000">
                    <a:srgbClr val="339966"/>
                  </a:gs>
                  <a:gs pos="100000">
                    <a:srgbClr val="18472F"/>
                  </a:gs>
                </a:gsLst>
                <a:lin ang="5400000" scaled="1"/>
              </a:gradFill>
              <a:ln w="76200">
                <a:noFill/>
                <a:round/>
                <a:headEnd/>
                <a:tailEnd/>
              </a:ln>
            </p:spPr>
            <p:txBody>
              <a:bodyPr wrap="none" lIns="106692" tIns="53346" rIns="106692" bIns="53346" anchor="ctr"/>
              <a:lstStyle/>
              <a:p>
                <a:pPr defTabSz="914270">
                  <a:defRPr/>
                </a:pPr>
                <a:endParaRPr lang="zh-CN" altLang="en-US" kern="0" dirty="0">
                  <a:solidFill>
                    <a:sysClr val="windowText" lastClr="000000"/>
                  </a:solidFill>
                  <a:latin typeface="FrutigerNext LT Regular" pitchFamily="34" charset="0"/>
                  <a:ea typeface="MS PGothic" pitchFamily="34" charset="-128"/>
                </a:endParaRPr>
              </a:p>
            </p:txBody>
          </p:sp>
        </p:grpSp>
        <p:sp>
          <p:nvSpPr>
            <p:cNvPr id="37" name="TextBox 32"/>
            <p:cNvSpPr txBox="1"/>
            <p:nvPr/>
          </p:nvSpPr>
          <p:spPr>
            <a:xfrm>
              <a:off x="1995070" y="1144067"/>
              <a:ext cx="1330740" cy="246221"/>
            </a:xfrm>
            <a:prstGeom prst="rect">
              <a:avLst/>
            </a:prstGeom>
            <a:noFill/>
          </p:spPr>
          <p:txBody>
            <a:bodyPr wrap="square" rtlCol="0">
              <a:spAutoFit/>
            </a:bodyPr>
            <a:lstStyle/>
            <a:p>
              <a:pPr algn="ctr"/>
              <a:r>
                <a:rPr lang="en-US" altLang="zh-CN" sz="1000" dirty="0">
                  <a:solidFill>
                    <a:srgbClr val="000000"/>
                  </a:solidFill>
                  <a:latin typeface="微软雅黑" pitchFamily="34" charset="-122"/>
                  <a:ea typeface="微软雅黑" pitchFamily="34" charset="-122"/>
                </a:rPr>
                <a:t>NFV</a:t>
              </a:r>
            </a:p>
          </p:txBody>
        </p:sp>
        <p:sp>
          <p:nvSpPr>
            <p:cNvPr id="38" name="TextBox 33"/>
            <p:cNvSpPr txBox="1"/>
            <p:nvPr/>
          </p:nvSpPr>
          <p:spPr>
            <a:xfrm>
              <a:off x="3395925" y="1168434"/>
              <a:ext cx="991846" cy="430887"/>
            </a:xfrm>
            <a:prstGeom prst="rect">
              <a:avLst/>
            </a:prstGeom>
            <a:noFill/>
          </p:spPr>
          <p:txBody>
            <a:bodyPr wrap="square" rtlCol="0">
              <a:spAutoFit/>
            </a:bodyPr>
            <a:lstStyle/>
            <a:p>
              <a:pPr algn="ctr"/>
              <a:r>
                <a:rPr lang="en-US" altLang="zh-CN" sz="1100" dirty="0" err="1">
                  <a:solidFill>
                    <a:srgbClr val="FFFFFF"/>
                  </a:solidFill>
                  <a:latin typeface="微软雅黑" pitchFamily="34" charset="-122"/>
                  <a:ea typeface="微软雅黑" pitchFamily="34" charset="-122"/>
                </a:rPr>
                <a:t>SmartCare</a:t>
              </a:r>
              <a:endParaRPr lang="en-US" altLang="zh-CN" sz="1100" dirty="0">
                <a:solidFill>
                  <a:srgbClr val="FFFFFF"/>
                </a:solidFill>
                <a:latin typeface="微软雅黑" pitchFamily="34" charset="-122"/>
                <a:ea typeface="微软雅黑" pitchFamily="34" charset="-122"/>
              </a:endParaRPr>
            </a:p>
            <a:p>
              <a:pPr algn="ctr"/>
              <a:r>
                <a:rPr lang="en-US" altLang="zh-CN" sz="1100" dirty="0">
                  <a:solidFill>
                    <a:srgbClr val="FFFFFF"/>
                  </a:solidFill>
                  <a:latin typeface="微软雅黑" pitchFamily="34" charset="-122"/>
                  <a:ea typeface="微软雅黑" pitchFamily="34" charset="-122"/>
                </a:rPr>
                <a:t>FusionInsight</a:t>
              </a:r>
              <a:r>
                <a:rPr lang="zh-CN" altLang="en-US" sz="1100" dirty="0">
                  <a:solidFill>
                    <a:srgbClr val="FFFFFF"/>
                  </a:solidFill>
                  <a:latin typeface="微软雅黑" pitchFamily="34" charset="-122"/>
                  <a:ea typeface="微软雅黑" pitchFamily="34" charset="-122"/>
                </a:rPr>
                <a:t>大数据</a:t>
              </a:r>
              <a:endParaRPr lang="en-US" altLang="zh-CN" sz="1100" dirty="0">
                <a:solidFill>
                  <a:srgbClr val="FFFFFF"/>
                </a:solidFill>
                <a:latin typeface="微软雅黑" pitchFamily="34" charset="-122"/>
                <a:ea typeface="微软雅黑" pitchFamily="34" charset="-122"/>
              </a:endParaRPr>
            </a:p>
          </p:txBody>
        </p:sp>
        <p:sp>
          <p:nvSpPr>
            <p:cNvPr id="39" name="TextBox 32"/>
            <p:cNvSpPr txBox="1"/>
            <p:nvPr/>
          </p:nvSpPr>
          <p:spPr>
            <a:xfrm>
              <a:off x="2073948" y="1509750"/>
              <a:ext cx="1376961" cy="246221"/>
            </a:xfrm>
            <a:prstGeom prst="rect">
              <a:avLst/>
            </a:prstGeom>
            <a:noFill/>
          </p:spPr>
          <p:txBody>
            <a:bodyPr wrap="square" rtlCol="0">
              <a:spAutoFit/>
            </a:bodyPr>
            <a:lstStyle/>
            <a:p>
              <a:pPr algn="ctr"/>
              <a:r>
                <a:rPr lang="en-US" altLang="zh-CN" sz="1000" dirty="0" err="1">
                  <a:solidFill>
                    <a:srgbClr val="FFFFFF"/>
                  </a:solidFill>
                  <a:latin typeface="微软雅黑" pitchFamily="34" charset="-122"/>
                  <a:ea typeface="微软雅黑" pitchFamily="34" charset="-122"/>
                </a:rPr>
                <a:t>CloudEdge</a:t>
              </a:r>
              <a:r>
                <a:rPr lang="zh-CN" altLang="en-US" sz="1000" dirty="0">
                  <a:solidFill>
                    <a:srgbClr val="FFFFFF"/>
                  </a:solidFill>
                  <a:latin typeface="微软雅黑" pitchFamily="34" charset="-122"/>
                  <a:ea typeface="微软雅黑" pitchFamily="34" charset="-122"/>
                </a:rPr>
                <a:t>、</a:t>
              </a:r>
              <a:r>
                <a:rPr lang="en-US" altLang="zh-CN" sz="1000" dirty="0" err="1">
                  <a:solidFill>
                    <a:srgbClr val="FFFFFF"/>
                  </a:solidFill>
                  <a:latin typeface="微软雅黑" pitchFamily="34" charset="-122"/>
                  <a:ea typeface="微软雅黑" pitchFamily="34" charset="-122"/>
                </a:rPr>
                <a:t>CloudCore</a:t>
              </a:r>
              <a:endParaRPr lang="zh-CN" altLang="en-US" sz="1000" dirty="0">
                <a:solidFill>
                  <a:srgbClr val="FFFFFF"/>
                </a:solidFill>
                <a:latin typeface="微软雅黑" pitchFamily="34" charset="-122"/>
                <a:ea typeface="微软雅黑" pitchFamily="34" charset="-122"/>
              </a:endParaRPr>
            </a:p>
          </p:txBody>
        </p:sp>
      </p:grpSp>
      <p:pic>
        <p:nvPicPr>
          <p:cNvPr id="42" name="Picture 3"/>
          <p:cNvPicPr>
            <a:picLocks noChangeAspect="1" noChangeArrowheads="1"/>
          </p:cNvPicPr>
          <p:nvPr/>
        </p:nvPicPr>
        <p:blipFill>
          <a:blip r:embed="rId3" cstate="print"/>
          <a:srcRect/>
          <a:stretch>
            <a:fillRect/>
          </a:stretch>
        </p:blipFill>
        <p:spPr bwMode="auto">
          <a:xfrm>
            <a:off x="6967499" y="1241990"/>
            <a:ext cx="370228" cy="531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组合 55"/>
          <p:cNvGrpSpPr/>
          <p:nvPr/>
        </p:nvGrpSpPr>
        <p:grpSpPr>
          <a:xfrm>
            <a:off x="8461051" y="1053530"/>
            <a:ext cx="3037137" cy="936652"/>
            <a:chOff x="8173018" y="1052736"/>
            <a:chExt cx="3757217" cy="936652"/>
          </a:xfrm>
        </p:grpSpPr>
        <p:sp>
          <p:nvSpPr>
            <p:cNvPr id="43" name="Freeform 6"/>
            <p:cNvSpPr>
              <a:spLocks/>
            </p:cNvSpPr>
            <p:nvPr/>
          </p:nvSpPr>
          <p:spPr bwMode="auto">
            <a:xfrm>
              <a:off x="8173018" y="1052736"/>
              <a:ext cx="3757217" cy="892877"/>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a:defRPr/>
              </a:pPr>
              <a:endParaRPr lang="zh-CN" altLang="en-US" sz="900" kern="0" dirty="0">
                <a:solidFill>
                  <a:srgbClr val="000000"/>
                </a:solidFill>
                <a:latin typeface="FrutigerNext LT Regular" pitchFamily="34" charset="0"/>
              </a:endParaRPr>
            </a:p>
          </p:txBody>
        </p:sp>
        <p:sp>
          <p:nvSpPr>
            <p:cNvPr id="44" name="Freeform 6"/>
            <p:cNvSpPr>
              <a:spLocks/>
            </p:cNvSpPr>
            <p:nvPr/>
          </p:nvSpPr>
          <p:spPr bwMode="auto">
            <a:xfrm>
              <a:off x="10426596" y="1327725"/>
              <a:ext cx="905844" cy="274127"/>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1905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defRPr/>
              </a:pPr>
              <a:endParaRPr lang="zh-CN" altLang="en-US" sz="900" kern="0" dirty="0">
                <a:solidFill>
                  <a:sysClr val="windowText" lastClr="000000"/>
                </a:solidFill>
                <a:latin typeface="微软雅黑" pitchFamily="34" charset="-122"/>
                <a:ea typeface="微软雅黑" pitchFamily="34" charset="-122"/>
                <a:cs typeface="Calibri" pitchFamily="34" charset="0"/>
              </a:endParaRPr>
            </a:p>
          </p:txBody>
        </p:sp>
        <p:sp>
          <p:nvSpPr>
            <p:cNvPr id="45" name="Rectangle 149"/>
            <p:cNvSpPr/>
            <p:nvPr/>
          </p:nvSpPr>
          <p:spPr>
            <a:xfrm>
              <a:off x="10447833" y="1273772"/>
              <a:ext cx="860013" cy="414826"/>
            </a:xfrm>
            <a:prstGeom prst="rect">
              <a:avLst/>
            </a:prstGeom>
          </p:spPr>
          <p:txBody>
            <a:bodyPr wrap="square" lIns="136492" tIns="68247" rIns="136492" bIns="68247" anchor="ctr">
              <a:spAutoFit/>
            </a:bodyPr>
            <a:lstStyle/>
            <a:p>
              <a:pPr algn="ctr">
                <a:buFont typeface="Wingdings" pitchFamily="2" charset="2"/>
                <a:buNone/>
              </a:pPr>
              <a:r>
                <a:rPr lang="en-US" altLang="zh-CN" sz="900" dirty="0">
                  <a:solidFill>
                    <a:srgbClr val="C00000"/>
                  </a:solidFill>
                  <a:latin typeface="微软雅黑" pitchFamily="34" charset="-122"/>
                  <a:ea typeface="微软雅黑" pitchFamily="34" charset="-122"/>
                </a:rPr>
                <a:t>Public Cloud</a:t>
              </a:r>
              <a:endParaRPr lang="en-US" sz="900" dirty="0">
                <a:solidFill>
                  <a:srgbClr val="C00000"/>
                </a:solidFill>
                <a:latin typeface="微软雅黑" pitchFamily="34" charset="-122"/>
                <a:ea typeface="微软雅黑" pitchFamily="34" charset="-122"/>
              </a:endParaRPr>
            </a:p>
          </p:txBody>
        </p:sp>
        <p:sp>
          <p:nvSpPr>
            <p:cNvPr id="46" name="Freeform 6"/>
            <p:cNvSpPr>
              <a:spLocks/>
            </p:cNvSpPr>
            <p:nvPr/>
          </p:nvSpPr>
          <p:spPr bwMode="auto">
            <a:xfrm>
              <a:off x="9529792" y="1623611"/>
              <a:ext cx="945249" cy="249693"/>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1905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defRPr/>
              </a:pPr>
              <a:endParaRPr lang="zh-CN" altLang="en-US" sz="900" kern="0" dirty="0">
                <a:solidFill>
                  <a:sysClr val="windowText" lastClr="000000"/>
                </a:solidFill>
                <a:latin typeface="微软雅黑" pitchFamily="34" charset="-122"/>
                <a:ea typeface="微软雅黑" pitchFamily="34" charset="-122"/>
                <a:cs typeface="Calibri" pitchFamily="34" charset="0"/>
              </a:endParaRPr>
            </a:p>
          </p:txBody>
        </p:sp>
        <p:sp>
          <p:nvSpPr>
            <p:cNvPr id="47" name="Rectangle 142"/>
            <p:cNvSpPr/>
            <p:nvPr/>
          </p:nvSpPr>
          <p:spPr>
            <a:xfrm>
              <a:off x="9371741" y="1553291"/>
              <a:ext cx="1212063" cy="414826"/>
            </a:xfrm>
            <a:prstGeom prst="rect">
              <a:avLst/>
            </a:prstGeom>
          </p:spPr>
          <p:txBody>
            <a:bodyPr wrap="square" lIns="136492" tIns="68247" rIns="136492" bIns="68247" anchor="ctr">
              <a:spAutoFit/>
            </a:bodyPr>
            <a:lstStyle/>
            <a:p>
              <a:pPr algn="ctr">
                <a:buFont typeface="Wingdings" pitchFamily="2" charset="2"/>
                <a:buNone/>
              </a:pPr>
              <a:r>
                <a:rPr lang="en-US" altLang="zh-CN" sz="900" dirty="0">
                  <a:solidFill>
                    <a:srgbClr val="C00000"/>
                  </a:solidFill>
                  <a:latin typeface="微软雅黑" pitchFamily="34" charset="-122"/>
                  <a:ea typeface="微软雅黑" pitchFamily="34" charset="-122"/>
                </a:rPr>
                <a:t>Consumer Cloud/</a:t>
              </a:r>
              <a:r>
                <a:rPr lang="en-US" altLang="zh-CN" sz="900" dirty="0" err="1">
                  <a:solidFill>
                    <a:srgbClr val="C00000"/>
                  </a:solidFill>
                  <a:latin typeface="微软雅黑" pitchFamily="34" charset="-122"/>
                  <a:ea typeface="微软雅黑" pitchFamily="34" charset="-122"/>
                </a:rPr>
                <a:t>vMall</a:t>
              </a:r>
              <a:endParaRPr lang="en-US" sz="900" dirty="0">
                <a:solidFill>
                  <a:srgbClr val="C00000"/>
                </a:solidFill>
                <a:latin typeface="微软雅黑" pitchFamily="34" charset="-122"/>
                <a:ea typeface="微软雅黑" pitchFamily="34" charset="-122"/>
              </a:endParaRPr>
            </a:p>
          </p:txBody>
        </p:sp>
        <p:sp>
          <p:nvSpPr>
            <p:cNvPr id="48" name="Freeform 6"/>
            <p:cNvSpPr>
              <a:spLocks/>
            </p:cNvSpPr>
            <p:nvPr/>
          </p:nvSpPr>
          <p:spPr bwMode="auto">
            <a:xfrm>
              <a:off x="10631292" y="1623611"/>
              <a:ext cx="945250" cy="249693"/>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1905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defRPr/>
              </a:pPr>
              <a:endParaRPr lang="zh-CN" altLang="en-US" sz="900" kern="0" dirty="0">
                <a:solidFill>
                  <a:sysClr val="windowText" lastClr="000000"/>
                </a:solidFill>
                <a:latin typeface="微软雅黑" pitchFamily="34" charset="-122"/>
                <a:ea typeface="微软雅黑" pitchFamily="34" charset="-122"/>
                <a:cs typeface="Calibri" pitchFamily="34" charset="0"/>
              </a:endParaRPr>
            </a:p>
          </p:txBody>
        </p:sp>
        <p:sp>
          <p:nvSpPr>
            <p:cNvPr id="49" name="Rectangle 136"/>
            <p:cNvSpPr/>
            <p:nvPr/>
          </p:nvSpPr>
          <p:spPr>
            <a:xfrm>
              <a:off x="10578266" y="1574562"/>
              <a:ext cx="954638" cy="414826"/>
            </a:xfrm>
            <a:prstGeom prst="rect">
              <a:avLst/>
            </a:prstGeom>
          </p:spPr>
          <p:txBody>
            <a:bodyPr wrap="square" lIns="136492" tIns="68247" rIns="136492" bIns="68247" anchor="ctr">
              <a:spAutoFit/>
            </a:bodyPr>
            <a:lstStyle/>
            <a:p>
              <a:pPr algn="ctr">
                <a:buFont typeface="Wingdings" pitchFamily="2" charset="2"/>
                <a:buNone/>
              </a:pPr>
              <a:r>
                <a:rPr lang="en-US" altLang="zh-CN" sz="900" dirty="0">
                  <a:solidFill>
                    <a:srgbClr val="C00000"/>
                  </a:solidFill>
                  <a:latin typeface="微软雅黑" pitchFamily="34" charset="-122"/>
                  <a:ea typeface="微软雅黑" pitchFamily="34" charset="-122"/>
                </a:rPr>
                <a:t>Business Cloud</a:t>
              </a:r>
            </a:p>
          </p:txBody>
        </p:sp>
        <p:sp>
          <p:nvSpPr>
            <p:cNvPr id="50" name="Freeform 6"/>
            <p:cNvSpPr>
              <a:spLocks/>
            </p:cNvSpPr>
            <p:nvPr/>
          </p:nvSpPr>
          <p:spPr bwMode="auto">
            <a:xfrm>
              <a:off x="8426491" y="1623611"/>
              <a:ext cx="945250" cy="249693"/>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1905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defRPr/>
              </a:pPr>
              <a:endParaRPr lang="zh-CN" altLang="en-US" sz="900" kern="0" dirty="0">
                <a:solidFill>
                  <a:sysClr val="windowText" lastClr="000000"/>
                </a:solidFill>
                <a:latin typeface="微软雅黑" pitchFamily="34" charset="-122"/>
                <a:ea typeface="微软雅黑" pitchFamily="34" charset="-122"/>
                <a:cs typeface="Calibri" pitchFamily="34" charset="0"/>
              </a:endParaRPr>
            </a:p>
          </p:txBody>
        </p:sp>
        <p:sp>
          <p:nvSpPr>
            <p:cNvPr id="51" name="Rectangle 134"/>
            <p:cNvSpPr/>
            <p:nvPr/>
          </p:nvSpPr>
          <p:spPr>
            <a:xfrm>
              <a:off x="8388150" y="1634673"/>
              <a:ext cx="983592" cy="276326"/>
            </a:xfrm>
            <a:prstGeom prst="rect">
              <a:avLst/>
            </a:prstGeom>
          </p:spPr>
          <p:txBody>
            <a:bodyPr wrap="square" lIns="136492" tIns="68247" rIns="136492" bIns="68247" anchor="ctr">
              <a:spAutoFit/>
            </a:bodyPr>
            <a:lstStyle/>
            <a:p>
              <a:pPr algn="ctr">
                <a:buFont typeface="Wingdings" pitchFamily="2" charset="2"/>
                <a:buNone/>
              </a:pPr>
              <a:r>
                <a:rPr lang="en-US" altLang="zh-CN" sz="900" dirty="0">
                  <a:solidFill>
                    <a:srgbClr val="C00000"/>
                  </a:solidFill>
                  <a:latin typeface="微软雅黑" pitchFamily="34" charset="-122"/>
                  <a:ea typeface="微软雅黑" pitchFamily="34" charset="-122"/>
                </a:rPr>
                <a:t>TLF</a:t>
              </a:r>
            </a:p>
          </p:txBody>
        </p:sp>
        <p:sp>
          <p:nvSpPr>
            <p:cNvPr id="52" name="Freeform 6"/>
            <p:cNvSpPr>
              <a:spLocks/>
            </p:cNvSpPr>
            <p:nvPr/>
          </p:nvSpPr>
          <p:spPr bwMode="auto">
            <a:xfrm>
              <a:off x="9060918" y="1271245"/>
              <a:ext cx="945250" cy="24969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1905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defRPr/>
              </a:pPr>
              <a:endParaRPr lang="zh-CN" altLang="en-US" sz="900" kern="0" dirty="0">
                <a:solidFill>
                  <a:sysClr val="windowText" lastClr="000000"/>
                </a:solidFill>
                <a:latin typeface="微软雅黑" pitchFamily="34" charset="-122"/>
                <a:ea typeface="微软雅黑" pitchFamily="34" charset="-122"/>
                <a:cs typeface="Calibri" pitchFamily="34" charset="0"/>
              </a:endParaRPr>
            </a:p>
          </p:txBody>
        </p:sp>
        <p:sp>
          <p:nvSpPr>
            <p:cNvPr id="53" name="Rectangle 138"/>
            <p:cNvSpPr/>
            <p:nvPr/>
          </p:nvSpPr>
          <p:spPr>
            <a:xfrm>
              <a:off x="9039641" y="1299960"/>
              <a:ext cx="1022892" cy="276326"/>
            </a:xfrm>
            <a:prstGeom prst="rect">
              <a:avLst/>
            </a:prstGeom>
          </p:spPr>
          <p:txBody>
            <a:bodyPr wrap="square" lIns="136492" tIns="68247" rIns="136492" bIns="68247" anchor="ctr">
              <a:spAutoFit/>
            </a:bodyPr>
            <a:lstStyle/>
            <a:p>
              <a:pPr algn="ctr">
                <a:buFont typeface="Wingdings" pitchFamily="2" charset="2"/>
                <a:buNone/>
              </a:pPr>
              <a:r>
                <a:rPr lang="en-US" altLang="zh-CN" sz="900" dirty="0">
                  <a:solidFill>
                    <a:srgbClr val="C00000"/>
                  </a:solidFill>
                  <a:latin typeface="微软雅黑" pitchFamily="34" charset="-122"/>
                  <a:ea typeface="微软雅黑" pitchFamily="34" charset="-122"/>
                </a:rPr>
                <a:t>DT</a:t>
              </a:r>
            </a:p>
          </p:txBody>
        </p:sp>
      </p:grpSp>
      <p:sp>
        <p:nvSpPr>
          <p:cNvPr id="54" name="日期占位符 3"/>
          <p:cNvSpPr txBox="1">
            <a:spLocks/>
          </p:cNvSpPr>
          <p:nvPr/>
        </p:nvSpPr>
        <p:spPr>
          <a:xfrm>
            <a:off x="7910513" y="6403335"/>
            <a:ext cx="1414462" cy="324296"/>
          </a:xfrm>
          <a:prstGeom prst="rect">
            <a:avLst/>
          </a:prstGeom>
          <a:noFill/>
        </p:spPr>
        <p:txBody>
          <a:bodyPr/>
          <a:lstStyle/>
          <a:p>
            <a:pPr defTabSz="914400" eaLnBrk="0" hangingPunct="0">
              <a:lnSpc>
                <a:spcPct val="85000"/>
              </a:lnSpc>
              <a:defRPr/>
            </a:pPr>
            <a:r>
              <a:rPr lang="de-DE" altLang="zh-CN" sz="1000" dirty="0">
                <a:solidFill>
                  <a:srgbClr val="000000"/>
                </a:solidFill>
                <a:latin typeface="FrutigerNext LT Medium" pitchFamily="34" charset="0"/>
                <a:ea typeface="MS PGothic" pitchFamily="34" charset="-128"/>
              </a:rPr>
              <a:t>Page </a:t>
            </a:r>
            <a:fld id="{5E28D2E5-505D-4B6F-AA7F-D31748E03C34}" type="slidenum">
              <a:rPr lang="de-DE" altLang="zh-CN" sz="1000">
                <a:solidFill>
                  <a:srgbClr val="000000"/>
                </a:solidFill>
                <a:latin typeface="FrutigerNext LT Medium" pitchFamily="34" charset="0"/>
                <a:ea typeface="MS PGothic" pitchFamily="34" charset="-128"/>
              </a:rPr>
              <a:pPr defTabSz="914400" eaLnBrk="0" hangingPunct="0">
                <a:lnSpc>
                  <a:spcPct val="85000"/>
                </a:lnSpc>
                <a:defRPr/>
              </a:pPr>
              <a:t>15</a:t>
            </a:fld>
            <a:endParaRPr lang="en-GB" altLang="zh-CN" sz="1000" dirty="0">
              <a:solidFill>
                <a:srgbClr val="000000"/>
              </a:solidFill>
              <a:latin typeface="FrutigerNext LT Medium" pitchFamily="34" charset="0"/>
              <a:ea typeface="MS PGothic" pitchFamily="34" charset="-128"/>
            </a:endParaRPr>
          </a:p>
        </p:txBody>
      </p:sp>
    </p:spTree>
    <p:extLst>
      <p:ext uri="{BB962C8B-B14F-4D97-AF65-F5344CB8AC3E}">
        <p14:creationId xmlns:p14="http://schemas.microsoft.com/office/powerpoint/2010/main" val="22499768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圆角矩形 180"/>
          <p:cNvSpPr/>
          <p:nvPr/>
        </p:nvSpPr>
        <p:spPr bwMode="auto">
          <a:xfrm>
            <a:off x="1067157" y="5411653"/>
            <a:ext cx="4788285" cy="706507"/>
          </a:xfrm>
          <a:prstGeom prst="round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latin typeface="Arial" charset="0"/>
              <a:ea typeface="SimSun" pitchFamily="2" charset="-122"/>
            </a:endParaRPr>
          </a:p>
        </p:txBody>
      </p:sp>
      <p:sp>
        <p:nvSpPr>
          <p:cNvPr id="2" name="标题 1"/>
          <p:cNvSpPr>
            <a:spLocks noGrp="1"/>
          </p:cNvSpPr>
          <p:nvPr>
            <p:ph type="title"/>
          </p:nvPr>
        </p:nvSpPr>
        <p:spPr>
          <a:xfrm>
            <a:off x="448427" y="64756"/>
            <a:ext cx="11746749" cy="772887"/>
          </a:xfrm>
        </p:spPr>
        <p:txBody>
          <a:bodyPr anchor="ctr"/>
          <a:lstStyle/>
          <a:p>
            <a:r>
              <a:rPr lang="en-US" altLang="zh-CN" sz="2800" dirty="0">
                <a:latin typeface="Arial" pitchFamily="34" charset="0"/>
                <a:cs typeface="Arial" pitchFamily="34" charset="0"/>
              </a:rPr>
              <a:t>DPC Lab</a:t>
            </a:r>
            <a:r>
              <a:rPr lang="en-US" altLang="zh-CN" sz="2800" dirty="0">
                <a:latin typeface="Arial" pitchFamily="34" charset="0"/>
                <a:cs typeface="Arial" pitchFamily="34" charset="0"/>
                <a:sym typeface="Wingdings" pitchFamily="2" charset="2"/>
              </a:rPr>
              <a:t>: </a:t>
            </a:r>
            <a:r>
              <a:rPr lang="en-US" altLang="zh-CN" sz="2400" b="0" dirty="0">
                <a:latin typeface="Arial" pitchFamily="34" charset="0"/>
                <a:cs typeface="Arial" pitchFamily="34" charset="0"/>
              </a:rPr>
              <a:t>Distributed parallel computing speed “Large-Scale" business innovation</a:t>
            </a:r>
            <a:endParaRPr lang="zh-CN" altLang="en-US" sz="2800" dirty="0">
              <a:latin typeface="Arial" pitchFamily="34" charset="0"/>
              <a:cs typeface="Arial" pitchFamily="34" charset="0"/>
            </a:endParaRPr>
          </a:p>
        </p:txBody>
      </p:sp>
      <p:sp>
        <p:nvSpPr>
          <p:cNvPr id="131" name="圆角矩形 130"/>
          <p:cNvSpPr/>
          <p:nvPr/>
        </p:nvSpPr>
        <p:spPr bwMode="auto">
          <a:xfrm>
            <a:off x="1085311" y="2209547"/>
            <a:ext cx="1483885" cy="1270675"/>
          </a:xfrm>
          <a:prstGeom prst="roundRect">
            <a:avLst>
              <a:gd name="adj" fmla="val 5427"/>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zh-CN" altLang="en-US" sz="1400" b="1" dirty="0">
              <a:solidFill>
                <a:srgbClr val="000000"/>
              </a:solidFill>
              <a:latin typeface="微软雅黑" pitchFamily="34" charset="-122"/>
              <a:ea typeface="微软雅黑" pitchFamily="34" charset="-122"/>
            </a:endParaRPr>
          </a:p>
        </p:txBody>
      </p:sp>
      <p:sp>
        <p:nvSpPr>
          <p:cNvPr id="132" name="圆角矩形 131"/>
          <p:cNvSpPr/>
          <p:nvPr/>
        </p:nvSpPr>
        <p:spPr bwMode="auto">
          <a:xfrm>
            <a:off x="2700640" y="2209547"/>
            <a:ext cx="1433898" cy="1270675"/>
          </a:xfrm>
          <a:prstGeom prst="roundRect">
            <a:avLst>
              <a:gd name="adj" fmla="val 6363"/>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zh-CN" altLang="en-US" sz="1400" b="1" dirty="0">
              <a:solidFill>
                <a:srgbClr val="000000"/>
              </a:solidFill>
              <a:latin typeface="微软雅黑" pitchFamily="34" charset="-122"/>
              <a:ea typeface="微软雅黑" pitchFamily="34" charset="-122"/>
            </a:endParaRPr>
          </a:p>
        </p:txBody>
      </p:sp>
      <p:cxnSp>
        <p:nvCxnSpPr>
          <p:cNvPr id="133" name="直接连接符 132"/>
          <p:cNvCxnSpPr/>
          <p:nvPr/>
        </p:nvCxnSpPr>
        <p:spPr bwMode="auto">
          <a:xfrm>
            <a:off x="1025553" y="3580575"/>
            <a:ext cx="4952492"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grpSp>
        <p:nvGrpSpPr>
          <p:cNvPr id="3" name="组合 82"/>
          <p:cNvGrpSpPr/>
          <p:nvPr/>
        </p:nvGrpSpPr>
        <p:grpSpPr>
          <a:xfrm>
            <a:off x="1187225" y="5498973"/>
            <a:ext cx="3486375" cy="545298"/>
            <a:chOff x="6967821" y="5504165"/>
            <a:chExt cx="4305303" cy="684312"/>
          </a:xfrm>
        </p:grpSpPr>
        <p:sp>
          <p:nvSpPr>
            <p:cNvPr id="157" name="AutoShape 17"/>
            <p:cNvSpPr>
              <a:spLocks noChangeArrowheads="1"/>
            </p:cNvSpPr>
            <p:nvPr/>
          </p:nvSpPr>
          <p:spPr bwMode="auto">
            <a:xfrm>
              <a:off x="6967822" y="5513690"/>
              <a:ext cx="1285157"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ARM64</a:t>
              </a:r>
              <a:endParaRPr lang="zh-CN" altLang="en-US" sz="900" b="1" kern="0" dirty="0">
                <a:solidFill>
                  <a:srgbClr val="2D2015"/>
                </a:solidFill>
                <a:latin typeface="FrutigerNext LT Medium"/>
                <a:ea typeface="华文细黑"/>
              </a:endParaRPr>
            </a:p>
          </p:txBody>
        </p:sp>
        <p:sp>
          <p:nvSpPr>
            <p:cNvPr id="158" name="AutoShape 17"/>
            <p:cNvSpPr>
              <a:spLocks noChangeArrowheads="1"/>
            </p:cNvSpPr>
            <p:nvPr/>
          </p:nvSpPr>
          <p:spPr bwMode="auto">
            <a:xfrm>
              <a:off x="8407157" y="5513690"/>
              <a:ext cx="1380826"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X86</a:t>
              </a:r>
              <a:r>
                <a:rPr lang="zh-CN" altLang="en-US" sz="900" b="1" kern="0" dirty="0">
                  <a:solidFill>
                    <a:srgbClr val="2D2015"/>
                  </a:solidFill>
                  <a:latin typeface="FrutigerNext LT Medium"/>
                  <a:ea typeface="华文细黑"/>
                </a:rPr>
                <a:t>＋</a:t>
              </a:r>
              <a:r>
                <a:rPr lang="en-US" altLang="zh-CN" sz="900" b="1" kern="0" dirty="0">
                  <a:solidFill>
                    <a:srgbClr val="2D2015"/>
                  </a:solidFill>
                  <a:latin typeface="FrutigerNext LT Medium"/>
                  <a:ea typeface="华文细黑"/>
                </a:rPr>
                <a:t>MIC</a:t>
              </a:r>
              <a:endParaRPr lang="zh-CN" altLang="en-US" sz="900" b="1" kern="0" dirty="0">
                <a:solidFill>
                  <a:srgbClr val="2D2015"/>
                </a:solidFill>
                <a:latin typeface="FrutigerNext LT Medium"/>
                <a:ea typeface="华文细黑"/>
              </a:endParaRPr>
            </a:p>
          </p:txBody>
        </p:sp>
        <p:sp>
          <p:nvSpPr>
            <p:cNvPr id="159" name="AutoShape 17"/>
            <p:cNvSpPr>
              <a:spLocks noChangeArrowheads="1"/>
            </p:cNvSpPr>
            <p:nvPr/>
          </p:nvSpPr>
          <p:spPr bwMode="auto">
            <a:xfrm>
              <a:off x="9942162" y="5504165"/>
              <a:ext cx="1330962"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FPGA</a:t>
              </a:r>
              <a:endParaRPr lang="zh-CN" altLang="en-US" sz="900" b="1" kern="0" dirty="0">
                <a:solidFill>
                  <a:srgbClr val="2D2015"/>
                </a:solidFill>
                <a:latin typeface="FrutigerNext LT Medium"/>
                <a:ea typeface="华文细黑"/>
              </a:endParaRPr>
            </a:p>
          </p:txBody>
        </p:sp>
        <p:sp>
          <p:nvSpPr>
            <p:cNvPr id="160" name="AutoShape 17"/>
            <p:cNvSpPr>
              <a:spLocks noChangeArrowheads="1"/>
            </p:cNvSpPr>
            <p:nvPr/>
          </p:nvSpPr>
          <p:spPr bwMode="auto">
            <a:xfrm>
              <a:off x="6967821" y="5894690"/>
              <a:ext cx="1285157"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DSP</a:t>
              </a:r>
              <a:endParaRPr lang="zh-CN" altLang="en-US" sz="900" b="1" kern="0" dirty="0">
                <a:solidFill>
                  <a:srgbClr val="2D2015"/>
                </a:solidFill>
                <a:latin typeface="FrutigerNext LT Medium"/>
                <a:ea typeface="华文细黑"/>
              </a:endParaRPr>
            </a:p>
          </p:txBody>
        </p:sp>
        <p:sp>
          <p:nvSpPr>
            <p:cNvPr id="161" name="AutoShape 17"/>
            <p:cNvSpPr>
              <a:spLocks noChangeArrowheads="1"/>
            </p:cNvSpPr>
            <p:nvPr/>
          </p:nvSpPr>
          <p:spPr bwMode="auto">
            <a:xfrm>
              <a:off x="8407157" y="5893946"/>
              <a:ext cx="1368152"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GPU</a:t>
              </a:r>
              <a:endParaRPr lang="zh-CN" altLang="en-US" sz="900" b="1" kern="0" dirty="0">
                <a:solidFill>
                  <a:srgbClr val="2D2015"/>
                </a:solidFill>
                <a:latin typeface="FrutigerNext LT Medium"/>
                <a:ea typeface="华文细黑"/>
              </a:endParaRPr>
            </a:p>
          </p:txBody>
        </p:sp>
        <p:sp>
          <p:nvSpPr>
            <p:cNvPr id="162" name="AutoShape 17"/>
            <p:cNvSpPr>
              <a:spLocks noChangeArrowheads="1"/>
            </p:cNvSpPr>
            <p:nvPr/>
          </p:nvSpPr>
          <p:spPr bwMode="auto">
            <a:xfrm>
              <a:off x="9981171" y="5894690"/>
              <a:ext cx="1291953" cy="293787"/>
            </a:xfrm>
            <a:prstGeom prst="roundRect">
              <a:avLst>
                <a:gd name="adj" fmla="val 10880"/>
              </a:avLst>
            </a:prstGeom>
            <a:solidFill>
              <a:srgbClr val="FFFFFF">
                <a:lumMod val="85000"/>
              </a:srgbClr>
            </a:solidFill>
            <a:ln w="9525" algn="ctr">
              <a:noFill/>
              <a:round/>
              <a:headEnd/>
              <a:tailEnd/>
            </a:ln>
            <a:effectLst>
              <a:outerShdw dist="35921" dir="2700000" algn="ctr" rotWithShape="0">
                <a:srgbClr val="355632"/>
              </a:outerShdw>
            </a:effectLst>
          </p:spPr>
          <p:txBody>
            <a:bodyPr lIns="91402" tIns="45702" rIns="91402" bIns="45702" anchor="ctr"/>
            <a:lstStyle/>
            <a:p>
              <a:pPr algn="ctr" defTabSz="913846" eaLnBrk="0" hangingPunct="0">
                <a:buClr>
                  <a:srgbClr val="CC9900"/>
                </a:buClr>
                <a:defRPr/>
              </a:pPr>
              <a:r>
                <a:rPr lang="en-US" altLang="zh-CN" sz="900" b="1" kern="0" dirty="0">
                  <a:solidFill>
                    <a:srgbClr val="2D2015"/>
                  </a:solidFill>
                  <a:latin typeface="FrutigerNext LT Medium"/>
                  <a:ea typeface="华文细黑"/>
                </a:rPr>
                <a:t>……</a:t>
              </a:r>
              <a:endParaRPr lang="zh-CN" altLang="en-US" sz="900" b="1" kern="0" dirty="0">
                <a:solidFill>
                  <a:srgbClr val="2D2015"/>
                </a:solidFill>
                <a:latin typeface="FrutigerNext LT Medium"/>
                <a:ea typeface="华文细黑"/>
              </a:endParaRPr>
            </a:p>
          </p:txBody>
        </p:sp>
      </p:grpSp>
      <p:sp>
        <p:nvSpPr>
          <p:cNvPr id="166" name="矩形 165"/>
          <p:cNvSpPr/>
          <p:nvPr/>
        </p:nvSpPr>
        <p:spPr>
          <a:xfrm>
            <a:off x="1110911" y="2311372"/>
            <a:ext cx="1458285" cy="1015663"/>
          </a:xfrm>
          <a:prstGeom prst="rect">
            <a:avLst/>
          </a:prstGeom>
        </p:spPr>
        <p:txBody>
          <a:bodyPr wrap="square" lIns="0" rIns="0">
            <a:spAutoFit/>
          </a:bodyPr>
          <a:lstStyle/>
          <a:p>
            <a:r>
              <a:rPr lang="zh-CN" altLang="en-US" sz="1200" b="1" dirty="0">
                <a:solidFill>
                  <a:srgbClr val="000000"/>
                </a:solidFill>
                <a:ea typeface="微软雅黑" pitchFamily="34" charset="-122"/>
                <a:cs typeface="Arial" pitchFamily="34" charset="0"/>
              </a:rPr>
              <a:t>①</a:t>
            </a:r>
            <a:r>
              <a:rPr lang="en-US" altLang="zh-CN" sz="1200" b="1" dirty="0">
                <a:solidFill>
                  <a:srgbClr val="000000"/>
                </a:solidFill>
                <a:ea typeface="微软雅黑" pitchFamily="34" charset="-122"/>
                <a:cs typeface="Arial" pitchFamily="34" charset="0"/>
              </a:rPr>
              <a:t>Large-scale real-time handle  </a:t>
            </a:r>
          </a:p>
          <a:p>
            <a:r>
              <a:rPr lang="en-US" altLang="zh-CN" sz="1200" b="1" dirty="0">
                <a:solidFill>
                  <a:srgbClr val="000000"/>
                </a:solidFill>
                <a:ea typeface="微软雅黑" pitchFamily="34" charset="-122"/>
                <a:cs typeface="Arial" pitchFamily="34" charset="0"/>
              </a:rPr>
              <a:t>(NFV </a:t>
            </a:r>
            <a:r>
              <a:rPr lang="en-US" altLang="zh-CN" sz="1200" b="1" dirty="0">
                <a:cs typeface="Arial" pitchFamily="34" charset="0"/>
              </a:rPr>
              <a:t> hardware and software decoupling)</a:t>
            </a:r>
            <a:endParaRPr lang="zh-CN" altLang="en-US" sz="2800" b="1" dirty="0">
              <a:solidFill>
                <a:srgbClr val="000000"/>
              </a:solidFill>
              <a:cs typeface="Arial" pitchFamily="34" charset="0"/>
            </a:endParaRPr>
          </a:p>
        </p:txBody>
      </p:sp>
      <p:sp>
        <p:nvSpPr>
          <p:cNvPr id="168" name="矩形 167"/>
          <p:cNvSpPr/>
          <p:nvPr/>
        </p:nvSpPr>
        <p:spPr>
          <a:xfrm>
            <a:off x="2683715" y="2406153"/>
            <a:ext cx="1450823" cy="830997"/>
          </a:xfrm>
          <a:prstGeom prst="rect">
            <a:avLst/>
          </a:prstGeom>
        </p:spPr>
        <p:txBody>
          <a:bodyPr wrap="square" lIns="0" rIns="0">
            <a:spAutoFit/>
          </a:bodyPr>
          <a:lstStyle/>
          <a:p>
            <a:pPr algn="ctr"/>
            <a:r>
              <a:rPr lang="zh-CN" altLang="en-US" sz="1200" b="1" dirty="0">
                <a:solidFill>
                  <a:srgbClr val="000000"/>
                </a:solidFill>
                <a:ea typeface="微软雅黑" pitchFamily="34" charset="-122"/>
                <a:cs typeface="Arial" pitchFamily="34" charset="0"/>
              </a:rPr>
              <a:t>②</a:t>
            </a:r>
            <a:r>
              <a:rPr lang="en-US" altLang="zh-CN" sz="1200" b="1" dirty="0">
                <a:solidFill>
                  <a:srgbClr val="000000"/>
                </a:solidFill>
                <a:ea typeface="微软雅黑" pitchFamily="34" charset="-122"/>
                <a:cs typeface="Arial" pitchFamily="34" charset="0"/>
              </a:rPr>
              <a:t>Large-scale data computing(SDN integrated </a:t>
            </a:r>
            <a:r>
              <a:rPr lang="en-US" altLang="zh-CN" sz="1200" b="1" dirty="0">
                <a:cs typeface="Arial" pitchFamily="34" charset="0"/>
              </a:rPr>
              <a:t>routing computing</a:t>
            </a:r>
            <a:endParaRPr lang="zh-CN" altLang="en-US" sz="2800" b="1" dirty="0">
              <a:solidFill>
                <a:srgbClr val="000000"/>
              </a:solidFill>
              <a:cs typeface="Arial" pitchFamily="34" charset="0"/>
            </a:endParaRPr>
          </a:p>
        </p:txBody>
      </p:sp>
      <p:sp>
        <p:nvSpPr>
          <p:cNvPr id="176" name="上箭头 175"/>
          <p:cNvSpPr/>
          <p:nvPr/>
        </p:nvSpPr>
        <p:spPr bwMode="auto">
          <a:xfrm>
            <a:off x="3315342" y="3376019"/>
            <a:ext cx="329619" cy="326484"/>
          </a:xfrm>
          <a:prstGeom prst="upArrow">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a:solidFill>
                <a:srgbClr val="000000"/>
              </a:solidFill>
              <a:latin typeface="Arial" charset="0"/>
              <a:ea typeface="SimSun" pitchFamily="2" charset="-122"/>
            </a:endParaRPr>
          </a:p>
        </p:txBody>
      </p:sp>
      <p:sp>
        <p:nvSpPr>
          <p:cNvPr id="177" name="圆角矩形 176"/>
          <p:cNvSpPr/>
          <p:nvPr/>
        </p:nvSpPr>
        <p:spPr bwMode="auto">
          <a:xfrm>
            <a:off x="4255886" y="2210307"/>
            <a:ext cx="1382621" cy="1270675"/>
          </a:xfrm>
          <a:prstGeom prst="roundRect">
            <a:avLst>
              <a:gd name="adj" fmla="val 6363"/>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zh-CN" altLang="en-US" sz="1400" b="1" dirty="0">
              <a:solidFill>
                <a:srgbClr val="000000"/>
              </a:solidFill>
              <a:latin typeface="微软雅黑" pitchFamily="34" charset="-122"/>
              <a:ea typeface="微软雅黑" pitchFamily="34" charset="-122"/>
            </a:endParaRPr>
          </a:p>
        </p:txBody>
      </p:sp>
      <p:sp>
        <p:nvSpPr>
          <p:cNvPr id="178" name="矩形 177"/>
          <p:cNvSpPr/>
          <p:nvPr/>
        </p:nvSpPr>
        <p:spPr>
          <a:xfrm>
            <a:off x="4255886" y="2373780"/>
            <a:ext cx="1348737" cy="830997"/>
          </a:xfrm>
          <a:prstGeom prst="rect">
            <a:avLst/>
          </a:prstGeom>
        </p:spPr>
        <p:txBody>
          <a:bodyPr wrap="square" lIns="0" rIns="0">
            <a:spAutoFit/>
          </a:bodyPr>
          <a:lstStyle/>
          <a:p>
            <a:r>
              <a:rPr lang="zh-CN" altLang="en-US" sz="1200" b="1" dirty="0">
                <a:solidFill>
                  <a:srgbClr val="000000"/>
                </a:solidFill>
                <a:ea typeface="微软雅黑" pitchFamily="34" charset="-122"/>
                <a:cs typeface="Arial" pitchFamily="34" charset="0"/>
              </a:rPr>
              <a:t>③ </a:t>
            </a:r>
            <a:r>
              <a:rPr lang="en-US" altLang="zh-CN" sz="1200" b="1" dirty="0">
                <a:cs typeface="Arial" pitchFamily="34" charset="0"/>
              </a:rPr>
              <a:t>Large-scale application innovation (Cloud Computing)</a:t>
            </a:r>
            <a:endParaRPr lang="zh-CN" altLang="en-US" sz="2800" b="1" dirty="0">
              <a:solidFill>
                <a:srgbClr val="000000"/>
              </a:solidFill>
              <a:cs typeface="Arial" pitchFamily="34" charset="0"/>
            </a:endParaRPr>
          </a:p>
        </p:txBody>
      </p:sp>
      <p:sp>
        <p:nvSpPr>
          <p:cNvPr id="179" name="矩形 178"/>
          <p:cNvSpPr/>
          <p:nvPr/>
        </p:nvSpPr>
        <p:spPr>
          <a:xfrm>
            <a:off x="4289596" y="2630323"/>
            <a:ext cx="1322602" cy="850658"/>
          </a:xfrm>
          <a:prstGeom prst="rect">
            <a:avLst/>
          </a:prstGeom>
        </p:spPr>
        <p:txBody>
          <a:bodyPr wrap="square" lIns="0" rIns="0">
            <a:noAutofit/>
          </a:bodyPr>
          <a:lstStyle/>
          <a:p>
            <a:pPr>
              <a:spcBef>
                <a:spcPts val="600"/>
              </a:spcBef>
              <a:buFont typeface="Arial" pitchFamily="34" charset="0"/>
              <a:buChar char="•"/>
            </a:pPr>
            <a:endParaRPr lang="zh-CN" altLang="en-US" sz="1050" dirty="0">
              <a:solidFill>
                <a:srgbClr val="000000"/>
              </a:solidFill>
              <a:latin typeface="微软雅黑" pitchFamily="34" charset="-122"/>
              <a:ea typeface="微软雅黑" pitchFamily="34" charset="-122"/>
            </a:endParaRPr>
          </a:p>
        </p:txBody>
      </p:sp>
      <p:sp>
        <p:nvSpPr>
          <p:cNvPr id="180" name="TextBox 179"/>
          <p:cNvSpPr txBox="1"/>
          <p:nvPr/>
        </p:nvSpPr>
        <p:spPr>
          <a:xfrm>
            <a:off x="4748107" y="5432067"/>
            <a:ext cx="1116108" cy="738664"/>
          </a:xfrm>
          <a:prstGeom prst="rect">
            <a:avLst/>
          </a:prstGeom>
          <a:noFill/>
        </p:spPr>
        <p:txBody>
          <a:bodyPr wrap="square" rtlCol="0">
            <a:spAutoFit/>
          </a:bodyPr>
          <a:lstStyle/>
          <a:p>
            <a:pPr>
              <a:buFont typeface="Arial" pitchFamily="34" charset="0"/>
              <a:buChar char="•"/>
            </a:pPr>
            <a:r>
              <a:rPr lang="en-US" altLang="zh-CN" sz="1050" dirty="0">
                <a:solidFill>
                  <a:srgbClr val="C00000"/>
                </a:solidFill>
              </a:rPr>
              <a:t>Multi-core heterogeneous</a:t>
            </a:r>
          </a:p>
          <a:p>
            <a:pPr>
              <a:buFont typeface="Arial" pitchFamily="34" charset="0"/>
              <a:buChar char="•"/>
            </a:pPr>
            <a:r>
              <a:rPr lang="en-US" altLang="zh-CN" sz="1050" b="1" dirty="0">
                <a:solidFill>
                  <a:srgbClr val="C00000"/>
                </a:solidFill>
              </a:rPr>
              <a:t>Thousand core </a:t>
            </a:r>
            <a:endParaRPr lang="zh-CN" altLang="en-US" sz="1050" b="1" dirty="0">
              <a:solidFill>
                <a:srgbClr val="C00000"/>
              </a:solidFill>
            </a:endParaRPr>
          </a:p>
        </p:txBody>
      </p:sp>
      <p:grpSp>
        <p:nvGrpSpPr>
          <p:cNvPr id="5" name="组合 218"/>
          <p:cNvGrpSpPr/>
          <p:nvPr/>
        </p:nvGrpSpPr>
        <p:grpSpPr>
          <a:xfrm>
            <a:off x="681739" y="3447145"/>
            <a:ext cx="4952492" cy="1970840"/>
            <a:chOff x="992201" y="3100618"/>
            <a:chExt cx="4952492" cy="2341567"/>
          </a:xfrm>
        </p:grpSpPr>
        <p:cxnSp>
          <p:nvCxnSpPr>
            <p:cNvPr id="134" name="直接连接符 133"/>
            <p:cNvCxnSpPr/>
            <p:nvPr/>
          </p:nvCxnSpPr>
          <p:spPr bwMode="auto">
            <a:xfrm>
              <a:off x="992201" y="5399234"/>
              <a:ext cx="4952492"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sp>
          <p:nvSpPr>
            <p:cNvPr id="201" name="Freeform 6"/>
            <p:cNvSpPr>
              <a:spLocks/>
            </p:cNvSpPr>
            <p:nvPr/>
          </p:nvSpPr>
          <p:spPr bwMode="auto">
            <a:xfrm>
              <a:off x="1279552" y="3100618"/>
              <a:ext cx="4392488" cy="2289463"/>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311 w 10000"/>
                <a:gd name="connsiteY3" fmla="*/ 4054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311" y="4054"/>
                    <a:pt x="1311" y="4054"/>
                  </a:cubicBezTo>
                  <a:cubicBezTo>
                    <a:pt x="1311" y="4054"/>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31750" algn="ctr">
              <a:solidFill>
                <a:srgbClr val="99CCFF">
                  <a:lumMod val="90000"/>
                </a:srgbClr>
              </a:solidFill>
              <a:round/>
              <a:headEnd/>
              <a:tailEnd/>
            </a:ln>
            <a:extLst/>
          </p:spPr>
          <p:txBody>
            <a:bodyPr wrap="none" lIns="90000" tIns="46800" rIns="90000" bIns="46800" anchor="ctr"/>
            <a:lstStyle/>
            <a:p>
              <a:pPr algn="ctr">
                <a:buClr>
                  <a:srgbClr val="CC9900"/>
                </a:buClr>
                <a:defRPr/>
              </a:pPr>
              <a:endParaRPr lang="zh-CN" altLang="en-US" sz="900" kern="0" dirty="0">
                <a:solidFill>
                  <a:srgbClr val="000000"/>
                </a:solidFill>
                <a:latin typeface="FrutigerNext LT Regular" pitchFamily="34" charset="0"/>
              </a:endParaRPr>
            </a:p>
          </p:txBody>
        </p:sp>
        <p:sp>
          <p:nvSpPr>
            <p:cNvPr id="202" name="TextBox 201"/>
            <p:cNvSpPr txBox="1"/>
            <p:nvPr/>
          </p:nvSpPr>
          <p:spPr>
            <a:xfrm>
              <a:off x="1656184" y="5113081"/>
              <a:ext cx="3960439" cy="329104"/>
            </a:xfrm>
            <a:prstGeom prst="rect">
              <a:avLst/>
            </a:prstGeom>
            <a:noFill/>
          </p:spPr>
          <p:txBody>
            <a:bodyPr wrap="square" rtlCol="0">
              <a:spAutoFit/>
            </a:bodyPr>
            <a:lstStyle/>
            <a:p>
              <a:pPr algn="ctr" defTabSz="914400">
                <a:defRPr/>
              </a:pPr>
              <a:r>
                <a:rPr lang="en-US" altLang="zh-CN" sz="1200" b="1" kern="0" dirty="0" err="1">
                  <a:solidFill>
                    <a:sysClr val="windowText" lastClr="000000"/>
                  </a:solidFill>
                </a:rPr>
                <a:t>DataCenter</a:t>
              </a:r>
              <a:r>
                <a:rPr lang="en-US" altLang="zh-CN" sz="1200" b="1" kern="0" dirty="0">
                  <a:solidFill>
                    <a:sysClr val="windowText" lastClr="000000"/>
                  </a:solidFill>
                </a:rPr>
                <a:t> as a Computer</a:t>
              </a:r>
              <a:endParaRPr lang="zh-CN" altLang="en-US" sz="1200" b="1" kern="0" dirty="0">
                <a:solidFill>
                  <a:sysClr val="windowText" lastClr="000000"/>
                </a:solidFill>
              </a:endParaRPr>
            </a:p>
          </p:txBody>
        </p:sp>
        <p:sp>
          <p:nvSpPr>
            <p:cNvPr id="203" name="Freeform 6"/>
            <p:cNvSpPr>
              <a:spLocks/>
            </p:cNvSpPr>
            <p:nvPr/>
          </p:nvSpPr>
          <p:spPr bwMode="auto">
            <a:xfrm>
              <a:off x="1679277" y="3939468"/>
              <a:ext cx="1705099" cy="86409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448 w 10000"/>
                <a:gd name="connsiteY0" fmla="*/ 9807 h 10000"/>
                <a:gd name="connsiteX1" fmla="*/ 5049 w 10000"/>
                <a:gd name="connsiteY1" fmla="*/ 9872 h 10000"/>
                <a:gd name="connsiteX2" fmla="*/ 1220 w 10000"/>
                <a:gd name="connsiteY2" fmla="*/ 9711 h 10000"/>
                <a:gd name="connsiteX3" fmla="*/ 199 w 10000"/>
                <a:gd name="connsiteY3" fmla="*/ 6988 h 10000"/>
                <a:gd name="connsiteX4" fmla="*/ 1638 w 10000"/>
                <a:gd name="connsiteY4" fmla="*/ 4336 h 10000"/>
                <a:gd name="connsiteX5" fmla="*/ 3806 w 10000"/>
                <a:gd name="connsiteY5" fmla="*/ 627 h 10000"/>
                <a:gd name="connsiteX6" fmla="*/ 6684 w 10000"/>
                <a:gd name="connsiteY6" fmla="*/ 2940 h 10000"/>
                <a:gd name="connsiteX7" fmla="*/ 8621 w 10000"/>
                <a:gd name="connsiteY7" fmla="*/ 2867 h 10000"/>
                <a:gd name="connsiteX8" fmla="*/ 9054 w 10000"/>
                <a:gd name="connsiteY8" fmla="*/ 5692 h 10000"/>
                <a:gd name="connsiteX9" fmla="*/ 9841 w 10000"/>
                <a:gd name="connsiteY9" fmla="*/ 8096 h 10000"/>
                <a:gd name="connsiteX10" fmla="*/ 8448 w 10000"/>
                <a:gd name="connsiteY10"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99000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defTabSz="914400">
                <a:buClr>
                  <a:srgbClr val="CC9900"/>
                </a:buClr>
                <a:defRPr/>
              </a:pPr>
              <a:endParaRPr lang="zh-CN" altLang="en-US" sz="900" kern="0" dirty="0">
                <a:solidFill>
                  <a:srgbClr val="000000"/>
                </a:solidFill>
                <a:latin typeface="FrutigerNext LT Regular" pitchFamily="34" charset="0"/>
              </a:endParaRPr>
            </a:p>
          </p:txBody>
        </p:sp>
        <p:sp>
          <p:nvSpPr>
            <p:cNvPr id="204" name="Freeform 6"/>
            <p:cNvSpPr>
              <a:spLocks/>
            </p:cNvSpPr>
            <p:nvPr/>
          </p:nvSpPr>
          <p:spPr bwMode="auto">
            <a:xfrm>
              <a:off x="3551485" y="3939468"/>
              <a:ext cx="1705099" cy="86409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448 w 10000"/>
                <a:gd name="connsiteY0" fmla="*/ 9807 h 10000"/>
                <a:gd name="connsiteX1" fmla="*/ 4654 w 10000"/>
                <a:gd name="connsiteY1" fmla="*/ 9647 h 10000"/>
                <a:gd name="connsiteX2" fmla="*/ 1220 w 10000"/>
                <a:gd name="connsiteY2" fmla="*/ 9711 h 10000"/>
                <a:gd name="connsiteX3" fmla="*/ 199 w 10000"/>
                <a:gd name="connsiteY3" fmla="*/ 6988 h 10000"/>
                <a:gd name="connsiteX4" fmla="*/ 1638 w 10000"/>
                <a:gd name="connsiteY4" fmla="*/ 4336 h 10000"/>
                <a:gd name="connsiteX5" fmla="*/ 3806 w 10000"/>
                <a:gd name="connsiteY5" fmla="*/ 627 h 10000"/>
                <a:gd name="connsiteX6" fmla="*/ 6684 w 10000"/>
                <a:gd name="connsiteY6" fmla="*/ 2940 h 10000"/>
                <a:gd name="connsiteX7" fmla="*/ 8621 w 10000"/>
                <a:gd name="connsiteY7" fmla="*/ 2867 h 10000"/>
                <a:gd name="connsiteX8" fmla="*/ 9054 w 10000"/>
                <a:gd name="connsiteY8" fmla="*/ 5692 h 10000"/>
                <a:gd name="connsiteX9" fmla="*/ 9841 w 10000"/>
                <a:gd name="connsiteY9" fmla="*/ 8096 h 10000"/>
                <a:gd name="connsiteX10" fmla="*/ 8448 w 10000"/>
                <a:gd name="connsiteY10"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99000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defTabSz="914400">
                <a:buClr>
                  <a:srgbClr val="CC9900"/>
                </a:buClr>
                <a:defRPr/>
              </a:pPr>
              <a:endParaRPr lang="zh-CN" altLang="en-US" sz="900" kern="0" dirty="0">
                <a:solidFill>
                  <a:srgbClr val="000000"/>
                </a:solidFill>
                <a:latin typeface="FrutigerNext LT Regular" pitchFamily="34" charset="0"/>
              </a:endParaRPr>
            </a:p>
          </p:txBody>
        </p:sp>
        <p:sp>
          <p:nvSpPr>
            <p:cNvPr id="205" name="TextBox 204"/>
            <p:cNvSpPr txBox="1"/>
            <p:nvPr/>
          </p:nvSpPr>
          <p:spPr>
            <a:xfrm>
              <a:off x="2160240" y="3950501"/>
              <a:ext cx="567784" cy="329104"/>
            </a:xfrm>
            <a:prstGeom prst="rect">
              <a:avLst/>
            </a:prstGeom>
            <a:noFill/>
          </p:spPr>
          <p:txBody>
            <a:bodyPr wrap="none" rtlCol="0">
              <a:spAutoFit/>
            </a:bodyPr>
            <a:lstStyle/>
            <a:p>
              <a:pPr defTabSz="914400">
                <a:defRPr/>
              </a:pPr>
              <a:r>
                <a:rPr lang="en-US" altLang="zh-CN" sz="1200" kern="0" dirty="0">
                  <a:solidFill>
                    <a:srgbClr val="000000">
                      <a:lumMod val="75000"/>
                      <a:lumOff val="25000"/>
                    </a:srgbClr>
                  </a:solidFill>
                </a:rPr>
                <a:t>vDC1</a:t>
              </a:r>
              <a:endParaRPr lang="zh-CN" altLang="en-US" sz="1200" kern="0" dirty="0">
                <a:solidFill>
                  <a:srgbClr val="000000">
                    <a:lumMod val="75000"/>
                    <a:lumOff val="25000"/>
                  </a:srgbClr>
                </a:solidFill>
              </a:endParaRPr>
            </a:p>
          </p:txBody>
        </p:sp>
        <p:sp>
          <p:nvSpPr>
            <p:cNvPr id="206" name="TextBox 205"/>
            <p:cNvSpPr txBox="1"/>
            <p:nvPr/>
          </p:nvSpPr>
          <p:spPr>
            <a:xfrm>
              <a:off x="4032448" y="3950501"/>
              <a:ext cx="567784" cy="329104"/>
            </a:xfrm>
            <a:prstGeom prst="rect">
              <a:avLst/>
            </a:prstGeom>
            <a:noFill/>
          </p:spPr>
          <p:txBody>
            <a:bodyPr wrap="none" rtlCol="0">
              <a:spAutoFit/>
            </a:bodyPr>
            <a:lstStyle/>
            <a:p>
              <a:pPr defTabSz="914400">
                <a:defRPr/>
              </a:pPr>
              <a:r>
                <a:rPr lang="en-US" altLang="zh-CN" sz="1200" kern="0" dirty="0">
                  <a:solidFill>
                    <a:srgbClr val="000000">
                      <a:lumMod val="75000"/>
                      <a:lumOff val="25000"/>
                    </a:srgbClr>
                  </a:solidFill>
                </a:rPr>
                <a:t>vDC2</a:t>
              </a:r>
              <a:endParaRPr lang="zh-CN" altLang="en-US" sz="1200" kern="0" dirty="0">
                <a:solidFill>
                  <a:srgbClr val="000000">
                    <a:lumMod val="75000"/>
                    <a:lumOff val="25000"/>
                  </a:srgbClr>
                </a:solidFill>
              </a:endParaRPr>
            </a:p>
          </p:txBody>
        </p:sp>
        <p:sp>
          <p:nvSpPr>
            <p:cNvPr id="207" name="立方体 206"/>
            <p:cNvSpPr/>
            <p:nvPr/>
          </p:nvSpPr>
          <p:spPr bwMode="auto">
            <a:xfrm>
              <a:off x="2020987" y="4443525"/>
              <a:ext cx="1025897" cy="288032"/>
            </a:xfrm>
            <a:prstGeom prst="cube">
              <a:avLst>
                <a:gd name="adj" fmla="val 32717"/>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801688" fontAlgn="base">
                <a:spcBef>
                  <a:spcPct val="0"/>
                </a:spcBef>
                <a:spcAft>
                  <a:spcPct val="0"/>
                </a:spcAft>
                <a:defRPr/>
              </a:pPr>
              <a:r>
                <a:rPr lang="en-US" altLang="zh-CN" sz="800" kern="0" dirty="0">
                  <a:solidFill>
                    <a:srgbClr val="000000">
                      <a:lumMod val="95000"/>
                      <a:lumOff val="5000"/>
                    </a:srgbClr>
                  </a:solidFill>
                  <a:latin typeface="FrutigerNext LT Regular" pitchFamily="34" charset="0"/>
                  <a:ea typeface="ＭＳ Ｐゴシック" pitchFamily="34" charset="-128"/>
                </a:rPr>
                <a:t>Distributed store</a:t>
              </a:r>
              <a:endParaRPr lang="zh-CN" altLang="en-US" sz="800" kern="0" dirty="0">
                <a:solidFill>
                  <a:srgbClr val="000000">
                    <a:lumMod val="95000"/>
                    <a:lumOff val="5000"/>
                  </a:srgbClr>
                </a:solidFill>
                <a:latin typeface="FrutigerNext LT Regular" pitchFamily="34" charset="0"/>
                <a:ea typeface="ＭＳ Ｐゴシック" pitchFamily="34" charset="-128"/>
              </a:endParaRPr>
            </a:p>
          </p:txBody>
        </p:sp>
        <p:sp>
          <p:nvSpPr>
            <p:cNvPr id="208" name="流程图: 多文档 207"/>
            <p:cNvSpPr/>
            <p:nvPr/>
          </p:nvSpPr>
          <p:spPr bwMode="auto">
            <a:xfrm>
              <a:off x="2088232" y="4227501"/>
              <a:ext cx="432048" cy="308134"/>
            </a:xfrm>
            <a:prstGeom prst="flowChartMultidocument">
              <a:avLst/>
            </a:prstGeom>
            <a:solidFill>
              <a:srgbClr val="777777">
                <a:lumMod val="20000"/>
                <a:lumOff val="80000"/>
              </a:srgbClr>
            </a:solidFill>
            <a:ln w="9525" cap="flat" cmpd="sng" algn="ctr">
              <a:solidFill>
                <a:srgbClr val="000000"/>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lgn="ctr" defTabSz="801688">
                <a:defRPr/>
              </a:pPr>
              <a:r>
                <a:rPr lang="en-US" altLang="zh-CN" sz="800" kern="0" dirty="0" err="1">
                  <a:solidFill>
                    <a:srgbClr val="000000">
                      <a:lumMod val="95000"/>
                      <a:lumOff val="5000"/>
                    </a:srgbClr>
                  </a:solidFill>
                  <a:latin typeface="微软雅黑" pitchFamily="34" charset="-122"/>
                  <a:ea typeface="微软雅黑" pitchFamily="34" charset="-122"/>
                </a:rPr>
                <a:t>vIMS</a:t>
              </a:r>
              <a:endParaRPr lang="zh-CN" altLang="en-US" sz="800" kern="0" dirty="0">
                <a:solidFill>
                  <a:srgbClr val="000000">
                    <a:lumMod val="95000"/>
                    <a:lumOff val="5000"/>
                  </a:srgbClr>
                </a:solidFill>
                <a:latin typeface="微软雅黑" pitchFamily="34" charset="-122"/>
                <a:ea typeface="微软雅黑" pitchFamily="34" charset="-122"/>
              </a:endParaRPr>
            </a:p>
          </p:txBody>
        </p:sp>
        <p:sp>
          <p:nvSpPr>
            <p:cNvPr id="209" name="流程图: 多文档 208"/>
            <p:cNvSpPr/>
            <p:nvPr/>
          </p:nvSpPr>
          <p:spPr bwMode="auto">
            <a:xfrm>
              <a:off x="2592288" y="4227501"/>
              <a:ext cx="432048" cy="308134"/>
            </a:xfrm>
            <a:prstGeom prst="flowChartMultidocument">
              <a:avLst/>
            </a:prstGeom>
            <a:solidFill>
              <a:srgbClr val="FFCC99">
                <a:lumMod val="90000"/>
              </a:srgbClr>
            </a:solidFill>
            <a:ln w="9525" cap="flat" cmpd="sng" algn="ctr">
              <a:solidFill>
                <a:srgbClr val="000000"/>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lgn="ctr" defTabSz="801688">
                <a:defRPr/>
              </a:pPr>
              <a:r>
                <a:rPr lang="en-US" altLang="zh-CN" sz="800" kern="0" dirty="0" err="1">
                  <a:solidFill>
                    <a:srgbClr val="000000">
                      <a:lumMod val="95000"/>
                      <a:lumOff val="5000"/>
                    </a:srgbClr>
                  </a:solidFill>
                  <a:latin typeface="微软雅黑" pitchFamily="34" charset="-122"/>
                  <a:ea typeface="微软雅黑" pitchFamily="34" charset="-122"/>
                </a:rPr>
                <a:t>vEPC</a:t>
              </a:r>
              <a:endParaRPr lang="zh-CN" altLang="en-US" sz="800" kern="0" dirty="0">
                <a:solidFill>
                  <a:srgbClr val="000000">
                    <a:lumMod val="95000"/>
                    <a:lumOff val="5000"/>
                  </a:srgbClr>
                </a:solidFill>
                <a:latin typeface="微软雅黑" pitchFamily="34" charset="-122"/>
                <a:ea typeface="微软雅黑" pitchFamily="34" charset="-122"/>
              </a:endParaRPr>
            </a:p>
          </p:txBody>
        </p:sp>
        <p:sp>
          <p:nvSpPr>
            <p:cNvPr id="210" name="立方体 209"/>
            <p:cNvSpPr/>
            <p:nvPr/>
          </p:nvSpPr>
          <p:spPr bwMode="auto">
            <a:xfrm>
              <a:off x="3816424" y="4443524"/>
              <a:ext cx="1025897" cy="288032"/>
            </a:xfrm>
            <a:prstGeom prst="cube">
              <a:avLst>
                <a:gd name="adj" fmla="val 32717"/>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801688" fontAlgn="base">
                <a:spcBef>
                  <a:spcPct val="0"/>
                </a:spcBef>
                <a:spcAft>
                  <a:spcPct val="0"/>
                </a:spcAft>
                <a:defRPr/>
              </a:pPr>
              <a:r>
                <a:rPr lang="en-US" altLang="zh-CN" sz="800" kern="0" dirty="0">
                  <a:solidFill>
                    <a:srgbClr val="000000">
                      <a:lumMod val="95000"/>
                      <a:lumOff val="5000"/>
                    </a:srgbClr>
                  </a:solidFill>
                  <a:latin typeface="FrutigerNext LT Regular" pitchFamily="34" charset="0"/>
                  <a:ea typeface="ＭＳ Ｐゴシック" pitchFamily="34" charset="-128"/>
                </a:rPr>
                <a:t>Distributed store</a:t>
              </a:r>
              <a:endParaRPr lang="zh-CN" altLang="en-US" sz="800" kern="0" dirty="0">
                <a:solidFill>
                  <a:srgbClr val="000000">
                    <a:lumMod val="95000"/>
                    <a:lumOff val="5000"/>
                  </a:srgbClr>
                </a:solidFill>
                <a:latin typeface="FrutigerNext LT Regular" pitchFamily="34" charset="0"/>
                <a:ea typeface="ＭＳ Ｐゴシック" pitchFamily="34" charset="-128"/>
              </a:endParaRPr>
            </a:p>
          </p:txBody>
        </p:sp>
        <p:sp>
          <p:nvSpPr>
            <p:cNvPr id="211" name="流程图: 多文档 210"/>
            <p:cNvSpPr/>
            <p:nvPr/>
          </p:nvSpPr>
          <p:spPr bwMode="auto">
            <a:xfrm>
              <a:off x="3883669" y="4227500"/>
              <a:ext cx="432048" cy="308134"/>
            </a:xfrm>
            <a:prstGeom prst="flowChartMultidocument">
              <a:avLst/>
            </a:prstGeom>
            <a:solidFill>
              <a:srgbClr val="FFCC99">
                <a:lumMod val="90000"/>
              </a:srgbClr>
            </a:solidFill>
            <a:ln w="9525" cap="flat" cmpd="sng" algn="ctr">
              <a:solidFill>
                <a:srgbClr val="000000"/>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lgn="ctr" defTabSz="801688">
                <a:defRPr/>
              </a:pPr>
              <a:r>
                <a:rPr lang="en-US" altLang="zh-CN" sz="800" kern="0" dirty="0" err="1">
                  <a:solidFill>
                    <a:srgbClr val="000000">
                      <a:lumMod val="95000"/>
                      <a:lumOff val="5000"/>
                    </a:srgbClr>
                  </a:solidFill>
                  <a:latin typeface="微软雅黑" pitchFamily="34" charset="-122"/>
                  <a:ea typeface="微软雅黑" pitchFamily="34" charset="-122"/>
                </a:rPr>
                <a:t>vEPC</a:t>
              </a:r>
              <a:endParaRPr lang="zh-CN" altLang="en-US" sz="800" kern="0" dirty="0">
                <a:solidFill>
                  <a:srgbClr val="000000">
                    <a:lumMod val="95000"/>
                    <a:lumOff val="5000"/>
                  </a:srgbClr>
                </a:solidFill>
                <a:latin typeface="微软雅黑" pitchFamily="34" charset="-122"/>
                <a:ea typeface="微软雅黑" pitchFamily="34" charset="-122"/>
              </a:endParaRPr>
            </a:p>
          </p:txBody>
        </p:sp>
        <p:sp>
          <p:nvSpPr>
            <p:cNvPr id="212" name="流程图: 多文档 211"/>
            <p:cNvSpPr/>
            <p:nvPr/>
          </p:nvSpPr>
          <p:spPr bwMode="auto">
            <a:xfrm>
              <a:off x="4387725" y="4227500"/>
              <a:ext cx="432048" cy="308134"/>
            </a:xfrm>
            <a:prstGeom prst="flowChartMultidocument">
              <a:avLst/>
            </a:prstGeom>
            <a:solidFill>
              <a:srgbClr val="777777">
                <a:lumMod val="20000"/>
                <a:lumOff val="80000"/>
              </a:srgbClr>
            </a:solidFill>
            <a:ln w="9525" cap="flat" cmpd="sng" algn="ctr">
              <a:solidFill>
                <a:srgbClr val="000000"/>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lgn="ctr" defTabSz="801688">
                <a:defRPr/>
              </a:pPr>
              <a:r>
                <a:rPr lang="en-US" altLang="zh-CN" sz="800" kern="0" dirty="0">
                  <a:solidFill>
                    <a:srgbClr val="000000">
                      <a:lumMod val="95000"/>
                      <a:lumOff val="5000"/>
                    </a:srgbClr>
                  </a:solidFill>
                  <a:latin typeface="微软雅黑" pitchFamily="34" charset="-122"/>
                  <a:ea typeface="微软雅黑" pitchFamily="34" charset="-122"/>
                </a:rPr>
                <a:t> </a:t>
              </a:r>
              <a:r>
                <a:rPr lang="en-US" altLang="zh-CN" sz="800" kern="0" dirty="0" err="1">
                  <a:solidFill>
                    <a:srgbClr val="000000">
                      <a:lumMod val="95000"/>
                      <a:lumOff val="5000"/>
                    </a:srgbClr>
                  </a:solidFill>
                  <a:latin typeface="微软雅黑" pitchFamily="34" charset="-122"/>
                  <a:ea typeface="微软雅黑" pitchFamily="34" charset="-122"/>
                </a:rPr>
                <a:t>vApp</a:t>
              </a:r>
              <a:endParaRPr lang="zh-CN" altLang="en-US" sz="800" kern="0" dirty="0">
                <a:solidFill>
                  <a:srgbClr val="000000">
                    <a:lumMod val="95000"/>
                    <a:lumOff val="5000"/>
                  </a:srgbClr>
                </a:solidFill>
                <a:latin typeface="微软雅黑" pitchFamily="34" charset="-122"/>
                <a:ea typeface="微软雅黑" pitchFamily="34" charset="-122"/>
              </a:endParaRPr>
            </a:p>
          </p:txBody>
        </p:sp>
        <p:sp>
          <p:nvSpPr>
            <p:cNvPr id="213" name="云形 212"/>
            <p:cNvSpPr/>
            <p:nvPr/>
          </p:nvSpPr>
          <p:spPr bwMode="auto">
            <a:xfrm>
              <a:off x="1656184" y="4825050"/>
              <a:ext cx="3672408" cy="360040"/>
            </a:xfrm>
            <a:prstGeom prst="cloud">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0" tIns="39600" rIns="0" bIns="39600" numCol="1" rtlCol="0" anchor="ctr" anchorCtr="0" compatLnSpc="1">
              <a:prstTxWarp prst="textNoShape">
                <a:avLst/>
              </a:prstTxWarp>
              <a:noAutofit/>
            </a:bodyPr>
            <a:lstStyle/>
            <a:p>
              <a:pPr algn="ctr" defTabSz="801688" fontAlgn="base">
                <a:spcBef>
                  <a:spcPct val="0"/>
                </a:spcBef>
                <a:spcAft>
                  <a:spcPct val="0"/>
                </a:spcAft>
                <a:defRPr/>
              </a:pPr>
              <a:r>
                <a:rPr lang="en-US" altLang="zh-CN" sz="1100" b="1" kern="0" dirty="0">
                  <a:solidFill>
                    <a:sysClr val="windowText" lastClr="000000"/>
                  </a:solidFill>
                  <a:latin typeface="微软雅黑" pitchFamily="34" charset="-122"/>
                  <a:ea typeface="微软雅黑" pitchFamily="34" charset="-122"/>
                </a:rPr>
                <a:t>Virtual network</a:t>
              </a:r>
              <a:endParaRPr lang="zh-CN" altLang="en-US" sz="1100" b="1" kern="0" dirty="0">
                <a:solidFill>
                  <a:sysClr val="windowText" lastClr="000000"/>
                </a:solidFill>
                <a:latin typeface="微软雅黑" pitchFamily="34" charset="-122"/>
                <a:ea typeface="微软雅黑" pitchFamily="34" charset="-122"/>
              </a:endParaRPr>
            </a:p>
          </p:txBody>
        </p:sp>
        <p:sp>
          <p:nvSpPr>
            <p:cNvPr id="214" name="Freeform 6"/>
            <p:cNvSpPr>
              <a:spLocks/>
            </p:cNvSpPr>
            <p:nvPr/>
          </p:nvSpPr>
          <p:spPr bwMode="auto">
            <a:xfrm>
              <a:off x="2831405" y="3312882"/>
              <a:ext cx="1057027" cy="50405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448 w 10000"/>
                <a:gd name="connsiteY0" fmla="*/ 9807 h 10000"/>
                <a:gd name="connsiteX1" fmla="*/ 5049 w 10000"/>
                <a:gd name="connsiteY1" fmla="*/ 9872 h 10000"/>
                <a:gd name="connsiteX2" fmla="*/ 1220 w 10000"/>
                <a:gd name="connsiteY2" fmla="*/ 9711 h 10000"/>
                <a:gd name="connsiteX3" fmla="*/ 199 w 10000"/>
                <a:gd name="connsiteY3" fmla="*/ 6988 h 10000"/>
                <a:gd name="connsiteX4" fmla="*/ 1638 w 10000"/>
                <a:gd name="connsiteY4" fmla="*/ 4336 h 10000"/>
                <a:gd name="connsiteX5" fmla="*/ 3806 w 10000"/>
                <a:gd name="connsiteY5" fmla="*/ 627 h 10000"/>
                <a:gd name="connsiteX6" fmla="*/ 6684 w 10000"/>
                <a:gd name="connsiteY6" fmla="*/ 2940 h 10000"/>
                <a:gd name="connsiteX7" fmla="*/ 8621 w 10000"/>
                <a:gd name="connsiteY7" fmla="*/ 2867 h 10000"/>
                <a:gd name="connsiteX8" fmla="*/ 9054 w 10000"/>
                <a:gd name="connsiteY8" fmla="*/ 5692 h 10000"/>
                <a:gd name="connsiteX9" fmla="*/ 9841 w 10000"/>
                <a:gd name="connsiteY9" fmla="*/ 8096 h 10000"/>
                <a:gd name="connsiteX10" fmla="*/ 8448 w 10000"/>
                <a:gd name="connsiteY10"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99000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defTabSz="914400">
                <a:buClr>
                  <a:srgbClr val="CC9900"/>
                </a:buClr>
                <a:defRPr/>
              </a:pPr>
              <a:endParaRPr lang="zh-CN" altLang="en-US" sz="900" kern="0" dirty="0">
                <a:solidFill>
                  <a:srgbClr val="000000"/>
                </a:solidFill>
                <a:latin typeface="FrutigerNext LT Regular" pitchFamily="34" charset="0"/>
              </a:endParaRPr>
            </a:p>
          </p:txBody>
        </p:sp>
        <p:sp>
          <p:nvSpPr>
            <p:cNvPr id="215" name="TextBox 214"/>
            <p:cNvSpPr txBox="1"/>
            <p:nvPr/>
          </p:nvSpPr>
          <p:spPr>
            <a:xfrm>
              <a:off x="3024336" y="3312881"/>
              <a:ext cx="567784" cy="329104"/>
            </a:xfrm>
            <a:prstGeom prst="rect">
              <a:avLst/>
            </a:prstGeom>
            <a:noFill/>
          </p:spPr>
          <p:txBody>
            <a:bodyPr wrap="none" rtlCol="0">
              <a:spAutoFit/>
            </a:bodyPr>
            <a:lstStyle/>
            <a:p>
              <a:pPr defTabSz="914400">
                <a:defRPr/>
              </a:pPr>
              <a:r>
                <a:rPr lang="en-US" altLang="zh-CN" sz="1200" kern="0" dirty="0" err="1">
                  <a:solidFill>
                    <a:srgbClr val="000000">
                      <a:lumMod val="75000"/>
                      <a:lumOff val="25000"/>
                    </a:srgbClr>
                  </a:solidFill>
                </a:rPr>
                <a:t>vDCn</a:t>
              </a:r>
              <a:endParaRPr lang="zh-CN" altLang="en-US" sz="1200" kern="0" dirty="0">
                <a:solidFill>
                  <a:srgbClr val="000000">
                    <a:lumMod val="75000"/>
                    <a:lumOff val="25000"/>
                  </a:srgbClr>
                </a:solidFill>
              </a:endParaRPr>
            </a:p>
          </p:txBody>
        </p:sp>
        <p:sp>
          <p:nvSpPr>
            <p:cNvPr id="216" name="流程图: 多文档 215"/>
            <p:cNvSpPr/>
            <p:nvPr/>
          </p:nvSpPr>
          <p:spPr bwMode="auto">
            <a:xfrm>
              <a:off x="3168352" y="3562814"/>
              <a:ext cx="432048" cy="216024"/>
            </a:xfrm>
            <a:prstGeom prst="flowChartMultidocument">
              <a:avLst/>
            </a:prstGeom>
            <a:solidFill>
              <a:srgbClr val="FFCC99">
                <a:lumMod val="90000"/>
              </a:srgbClr>
            </a:solidFill>
            <a:ln w="9525" cap="flat" cmpd="sng" algn="ctr">
              <a:solidFill>
                <a:srgbClr val="000000"/>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pPr algn="ctr" defTabSz="801688">
                <a:defRPr/>
              </a:pPr>
              <a:r>
                <a:rPr lang="en-US" altLang="zh-CN" sz="800" kern="0" dirty="0" err="1">
                  <a:solidFill>
                    <a:srgbClr val="000000">
                      <a:lumMod val="95000"/>
                      <a:lumOff val="5000"/>
                    </a:srgbClr>
                  </a:solidFill>
                  <a:latin typeface="微软雅黑" pitchFamily="34" charset="-122"/>
                  <a:ea typeface="微软雅黑" pitchFamily="34" charset="-122"/>
                </a:rPr>
                <a:t>vEPC</a:t>
              </a:r>
              <a:endParaRPr lang="zh-CN" altLang="en-US" sz="800" kern="0" dirty="0">
                <a:solidFill>
                  <a:srgbClr val="000000">
                    <a:lumMod val="95000"/>
                    <a:lumOff val="5000"/>
                  </a:srgbClr>
                </a:solidFill>
                <a:latin typeface="微软雅黑" pitchFamily="34" charset="-122"/>
                <a:ea typeface="微软雅黑" pitchFamily="34" charset="-122"/>
              </a:endParaRPr>
            </a:p>
          </p:txBody>
        </p:sp>
        <p:sp>
          <p:nvSpPr>
            <p:cNvPr id="217" name="椭圆 216"/>
            <p:cNvSpPr/>
            <p:nvPr/>
          </p:nvSpPr>
          <p:spPr bwMode="auto">
            <a:xfrm>
              <a:off x="2736304" y="3672922"/>
              <a:ext cx="1368152" cy="864096"/>
            </a:xfrm>
            <a:prstGeom prst="ellipse">
              <a:avLst/>
            </a:prstGeom>
            <a:noFill/>
            <a:ln w="19050" cap="flat" cmpd="sng" algn="ctr">
              <a:solidFill>
                <a:srgbClr val="FF0000"/>
              </a:solidFill>
              <a:prstDash val="dash"/>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801688" fontAlgn="base">
                <a:spcBef>
                  <a:spcPct val="0"/>
                </a:spcBef>
                <a:spcAft>
                  <a:spcPct val="0"/>
                </a:spcAft>
                <a:defRPr/>
              </a:pPr>
              <a:endParaRPr lang="zh-CN" altLang="en-US" sz="1200" kern="0">
                <a:solidFill>
                  <a:srgbClr val="FFFFFF"/>
                </a:solidFill>
                <a:latin typeface="FrutigerNext LT Regular" pitchFamily="34" charset="0"/>
                <a:ea typeface="ＭＳ Ｐゴシック" pitchFamily="34" charset="-128"/>
              </a:endParaRPr>
            </a:p>
          </p:txBody>
        </p:sp>
        <p:sp>
          <p:nvSpPr>
            <p:cNvPr id="218" name="TextBox 217"/>
            <p:cNvSpPr txBox="1"/>
            <p:nvPr/>
          </p:nvSpPr>
          <p:spPr>
            <a:xfrm>
              <a:off x="2484385" y="3721593"/>
              <a:ext cx="1831332" cy="548507"/>
            </a:xfrm>
            <a:prstGeom prst="rect">
              <a:avLst/>
            </a:prstGeom>
            <a:noFill/>
          </p:spPr>
          <p:txBody>
            <a:bodyPr wrap="square" rtlCol="0">
              <a:spAutoFit/>
            </a:bodyPr>
            <a:lstStyle/>
            <a:p>
              <a:pPr algn="ctr"/>
              <a:r>
                <a:rPr lang="en-US" altLang="zh-CN" sz="1200" b="1" dirty="0">
                  <a:solidFill>
                    <a:srgbClr val="C00000"/>
                  </a:solidFill>
                </a:rPr>
                <a:t>Across the DC distributed cluster</a:t>
              </a:r>
              <a:endParaRPr lang="zh-CN" altLang="en-US" sz="1200" b="1" dirty="0">
                <a:solidFill>
                  <a:srgbClr val="C00000"/>
                </a:solidFill>
                <a:latin typeface="微软雅黑" pitchFamily="34" charset="-122"/>
                <a:ea typeface="微软雅黑" pitchFamily="34" charset="-122"/>
              </a:endParaRPr>
            </a:p>
          </p:txBody>
        </p:sp>
      </p:grpSp>
      <p:sp>
        <p:nvSpPr>
          <p:cNvPr id="220" name="TextBox 219"/>
          <p:cNvSpPr txBox="1"/>
          <p:nvPr/>
        </p:nvSpPr>
        <p:spPr>
          <a:xfrm>
            <a:off x="4696961" y="3576168"/>
            <a:ext cx="1290738" cy="830997"/>
          </a:xfrm>
          <a:prstGeom prst="rect">
            <a:avLst/>
          </a:prstGeom>
          <a:noFill/>
        </p:spPr>
        <p:txBody>
          <a:bodyPr wrap="none" rtlCol="0">
            <a:spAutoFit/>
          </a:bodyPr>
          <a:lstStyle/>
          <a:p>
            <a:pPr>
              <a:buFont typeface="Arial" pitchFamily="34" charset="0"/>
              <a:buChar char="•"/>
            </a:pPr>
            <a:r>
              <a:rPr lang="zh-CN" altLang="en-US" sz="1200" b="1" dirty="0">
                <a:solidFill>
                  <a:srgbClr val="FF0000"/>
                </a:solidFill>
                <a:cs typeface="Arial" pitchFamily="34" charset="0"/>
              </a:rPr>
              <a:t> </a:t>
            </a:r>
            <a:r>
              <a:rPr lang="en-US" altLang="zh-CN" sz="1200" b="1" dirty="0">
                <a:solidFill>
                  <a:srgbClr val="FF0000"/>
                </a:solidFill>
                <a:cs typeface="Arial" pitchFamily="34" charset="0"/>
              </a:rPr>
              <a:t>Across DC</a:t>
            </a:r>
          </a:p>
          <a:p>
            <a:pPr>
              <a:buFont typeface="Arial" pitchFamily="34" charset="0"/>
              <a:buChar char="•"/>
            </a:pPr>
            <a:r>
              <a:rPr lang="en-US" altLang="zh-CN" sz="1200" b="1" dirty="0">
                <a:solidFill>
                  <a:srgbClr val="FF0000"/>
                </a:solidFill>
                <a:cs typeface="Arial" pitchFamily="34" charset="0"/>
              </a:rPr>
              <a:t> Multilayer</a:t>
            </a:r>
          </a:p>
          <a:p>
            <a:pPr>
              <a:buFont typeface="Arial" pitchFamily="34" charset="0"/>
              <a:buChar char="•"/>
            </a:pPr>
            <a:r>
              <a:rPr lang="en-US" altLang="zh-CN" sz="1200" b="1" dirty="0">
                <a:solidFill>
                  <a:srgbClr val="FF0000"/>
                </a:solidFill>
                <a:cs typeface="Arial" pitchFamily="34" charset="0"/>
              </a:rPr>
              <a:t> Multitenant</a:t>
            </a:r>
          </a:p>
          <a:p>
            <a:pPr>
              <a:buFont typeface="Arial" pitchFamily="34" charset="0"/>
              <a:buChar char="•"/>
            </a:pPr>
            <a:r>
              <a:rPr lang="en-US" altLang="zh-CN" sz="1200" b="1" dirty="0">
                <a:solidFill>
                  <a:srgbClr val="FF0000"/>
                </a:solidFill>
                <a:cs typeface="Arial" pitchFamily="34" charset="0"/>
              </a:rPr>
              <a:t> Massive node</a:t>
            </a:r>
            <a:endParaRPr lang="zh-CN" altLang="en-US" sz="1200" b="1" dirty="0">
              <a:solidFill>
                <a:srgbClr val="FF0000"/>
              </a:solidFill>
              <a:cs typeface="Arial" pitchFamily="34" charset="0"/>
            </a:endParaRPr>
          </a:p>
        </p:txBody>
      </p:sp>
      <p:grpSp>
        <p:nvGrpSpPr>
          <p:cNvPr id="6" name="组合 151"/>
          <p:cNvGrpSpPr/>
          <p:nvPr/>
        </p:nvGrpSpPr>
        <p:grpSpPr>
          <a:xfrm>
            <a:off x="9202736" y="3437015"/>
            <a:ext cx="643873" cy="2585093"/>
            <a:chOff x="6850420" y="1023752"/>
            <a:chExt cx="1215871" cy="4822278"/>
          </a:xfrm>
        </p:grpSpPr>
        <p:sp>
          <p:nvSpPr>
            <p:cNvPr id="278" name="圆角矩形 277"/>
            <p:cNvSpPr/>
            <p:nvPr/>
          </p:nvSpPr>
          <p:spPr bwMode="auto">
            <a:xfrm>
              <a:off x="6850420" y="1023752"/>
              <a:ext cx="1215871" cy="4822278"/>
            </a:xfrm>
            <a:prstGeom prst="roundRect">
              <a:avLst>
                <a:gd name="adj" fmla="val 2492"/>
              </a:avLst>
            </a:prstGeom>
            <a:solidFill>
              <a:schemeClr val="bg2">
                <a:lumMod val="40000"/>
                <a:lumOff val="60000"/>
                <a:alpha val="75000"/>
              </a:schemeClr>
            </a:solidFill>
            <a:ln w="9525" cap="flat" cmpd="sng" algn="ctr">
              <a:solidFill>
                <a:srgbClr val="FF0000"/>
              </a:solidFill>
              <a:prstDash val="solid"/>
              <a:round/>
              <a:headEnd type="none" w="med" len="med"/>
              <a:tailEnd type="none" w="med" len="med"/>
            </a:ln>
            <a:effectLst/>
          </p:spPr>
          <p:txBody>
            <a:bodyPr lIns="0" tIns="0" rIns="0" bIns="0"/>
            <a:lstStyle/>
            <a:p>
              <a:pPr algn="ctr" defTabSz="973268">
                <a:defRPr/>
              </a:pPr>
              <a:r>
                <a:rPr lang="en-US" altLang="zh-CN" sz="1100" b="1" dirty="0" err="1">
                  <a:latin typeface="微软雅黑" pitchFamily="34" charset="-122"/>
                  <a:ea typeface="微软雅黑" pitchFamily="34" charset="-122"/>
                </a:rPr>
                <a:t>DevOps</a:t>
              </a:r>
              <a:r>
                <a:rPr lang="en-US" altLang="zh-CN" sz="1100" b="1" dirty="0">
                  <a:latin typeface="微软雅黑" pitchFamily="34" charset="-122"/>
                  <a:ea typeface="微软雅黑" pitchFamily="34" charset="-122"/>
                </a:rPr>
                <a:t> Studio</a:t>
              </a:r>
              <a:endParaRPr lang="zh-CN" altLang="en-US" sz="1100" b="1" dirty="0">
                <a:latin typeface="微软雅黑" pitchFamily="34" charset="-122"/>
                <a:ea typeface="微软雅黑" pitchFamily="34" charset="-122"/>
              </a:endParaRPr>
            </a:p>
          </p:txBody>
        </p:sp>
        <p:grpSp>
          <p:nvGrpSpPr>
            <p:cNvPr id="7" name="组合 97"/>
            <p:cNvGrpSpPr/>
            <p:nvPr/>
          </p:nvGrpSpPr>
          <p:grpSpPr>
            <a:xfrm>
              <a:off x="6917437" y="1854687"/>
              <a:ext cx="1088688" cy="3902623"/>
              <a:chOff x="9222762" y="2435669"/>
              <a:chExt cx="1306457" cy="3165745"/>
            </a:xfrm>
          </p:grpSpPr>
          <p:sp>
            <p:nvSpPr>
              <p:cNvPr id="280" name="矩形 279"/>
              <p:cNvSpPr/>
              <p:nvPr/>
            </p:nvSpPr>
            <p:spPr bwMode="auto">
              <a:xfrm>
                <a:off x="9222762" y="3262269"/>
                <a:ext cx="1306447" cy="619262"/>
              </a:xfrm>
              <a:prstGeom prst="rect">
                <a:avLst/>
              </a:prstGeom>
              <a:solidFill>
                <a:schemeClr val="tx2">
                  <a:lumMod val="20000"/>
                  <a:lumOff val="80000"/>
                </a:schemeClr>
              </a:solidFill>
              <a:ln w="9525" cap="flat" cmpd="sng" algn="ctr">
                <a:solidFill>
                  <a:srgbClr val="C0C0C0"/>
                </a:solidFill>
                <a:prstDash val="solid"/>
                <a:round/>
                <a:headEnd type="none" w="med" len="med"/>
                <a:tailEnd type="none" w="med" len="med"/>
              </a:ln>
              <a:effectLst/>
            </p:spPr>
            <p:txBody>
              <a:bodyPr lIns="0" tIns="0" rIns="0" bIns="0" anchor="ctr"/>
              <a:lstStyle/>
              <a:p>
                <a:pPr algn="ctr" defTabSz="973268">
                  <a:defRPr/>
                </a:pPr>
                <a:r>
                  <a:rPr lang="en-US" altLang="zh-CN" sz="800" kern="0" dirty="0">
                    <a:solidFill>
                      <a:schemeClr val="tx1">
                        <a:lumMod val="65000"/>
                        <a:lumOff val="35000"/>
                      </a:schemeClr>
                    </a:solidFill>
                    <a:latin typeface="微软雅黑" pitchFamily="34" charset="-122"/>
                    <a:ea typeface="微软雅黑" pitchFamily="34" charset="-122"/>
                  </a:rPr>
                  <a:t>ISV</a:t>
                </a:r>
                <a:endParaRPr lang="zh-CN" altLang="en-US" sz="800" kern="0" dirty="0">
                  <a:solidFill>
                    <a:schemeClr val="tx1">
                      <a:lumMod val="65000"/>
                      <a:lumOff val="35000"/>
                    </a:schemeClr>
                  </a:solidFill>
                  <a:latin typeface="微软雅黑" pitchFamily="34" charset="-122"/>
                  <a:ea typeface="微软雅黑" pitchFamily="34" charset="-122"/>
                </a:endParaRPr>
              </a:p>
            </p:txBody>
          </p:sp>
          <p:sp>
            <p:nvSpPr>
              <p:cNvPr id="281" name="矩形 280"/>
              <p:cNvSpPr/>
              <p:nvPr/>
            </p:nvSpPr>
            <p:spPr bwMode="auto">
              <a:xfrm>
                <a:off x="9222769" y="4982151"/>
                <a:ext cx="1306450" cy="619263"/>
              </a:xfrm>
              <a:prstGeom prst="rect">
                <a:avLst/>
              </a:prstGeom>
              <a:solidFill>
                <a:schemeClr val="tx2">
                  <a:lumMod val="20000"/>
                  <a:lumOff val="80000"/>
                </a:schemeClr>
              </a:solidFill>
              <a:ln w="9525" cap="flat" cmpd="sng" algn="ctr">
                <a:solidFill>
                  <a:srgbClr val="C0C0C0"/>
                </a:solidFill>
                <a:prstDash val="solid"/>
                <a:round/>
                <a:headEnd type="none" w="med" len="med"/>
                <a:tailEnd type="none" w="med" len="med"/>
              </a:ln>
              <a:effectLst/>
            </p:spPr>
            <p:txBody>
              <a:bodyPr lIns="0" tIns="0" rIns="0" bIns="0" anchor="ctr"/>
              <a:lstStyle/>
              <a:p>
                <a:pPr algn="ctr"/>
                <a:r>
                  <a:rPr lang="en-US" altLang="zh-CN" sz="800" dirty="0">
                    <a:solidFill>
                      <a:schemeClr val="bg1">
                        <a:lumMod val="50000"/>
                      </a:schemeClr>
                    </a:solidFill>
                  </a:rPr>
                  <a:t>modeling</a:t>
                </a:r>
              </a:p>
            </p:txBody>
          </p:sp>
          <p:sp>
            <p:nvSpPr>
              <p:cNvPr id="282" name="矩形 281"/>
              <p:cNvSpPr/>
              <p:nvPr/>
            </p:nvSpPr>
            <p:spPr bwMode="auto">
              <a:xfrm>
                <a:off x="9222769" y="4122209"/>
                <a:ext cx="1306450" cy="619262"/>
              </a:xfrm>
              <a:prstGeom prst="rect">
                <a:avLst/>
              </a:prstGeom>
              <a:solidFill>
                <a:schemeClr val="tx2">
                  <a:lumMod val="20000"/>
                  <a:lumOff val="80000"/>
                </a:schemeClr>
              </a:solidFill>
              <a:ln w="9525" cap="flat" cmpd="sng" algn="ctr">
                <a:solidFill>
                  <a:srgbClr val="C0C0C0"/>
                </a:solidFill>
                <a:prstDash val="solid"/>
                <a:round/>
                <a:headEnd type="none" w="med" len="med"/>
                <a:tailEnd type="none" w="med" len="med"/>
              </a:ln>
              <a:effectLst/>
            </p:spPr>
            <p:txBody>
              <a:bodyPr lIns="0" tIns="0" rIns="0" bIns="0" anchor="ctr"/>
              <a:lstStyle/>
              <a:p>
                <a:pPr algn="ctr" defTabSz="973268">
                  <a:defRPr/>
                </a:pPr>
                <a:r>
                  <a:rPr lang="en-US" altLang="zh-CN" sz="800" kern="0" dirty="0">
                    <a:solidFill>
                      <a:schemeClr val="tx1">
                        <a:lumMod val="65000"/>
                        <a:lumOff val="35000"/>
                      </a:schemeClr>
                    </a:solidFill>
                    <a:latin typeface="微软雅黑" pitchFamily="34" charset="-122"/>
                    <a:ea typeface="微软雅黑" pitchFamily="34" charset="-122"/>
                  </a:rPr>
                  <a:t>System Monitor</a:t>
                </a:r>
                <a:endParaRPr lang="zh-CN" altLang="en-US" sz="800" kern="0" dirty="0">
                  <a:solidFill>
                    <a:schemeClr val="tx1">
                      <a:lumMod val="65000"/>
                      <a:lumOff val="35000"/>
                    </a:schemeClr>
                  </a:solidFill>
                  <a:latin typeface="微软雅黑" pitchFamily="34" charset="-122"/>
                  <a:ea typeface="微软雅黑" pitchFamily="34" charset="-122"/>
                </a:endParaRPr>
              </a:p>
            </p:txBody>
          </p:sp>
          <p:sp>
            <p:nvSpPr>
              <p:cNvPr id="283" name="矩形 282"/>
              <p:cNvSpPr/>
              <p:nvPr/>
            </p:nvSpPr>
            <p:spPr bwMode="auto">
              <a:xfrm>
                <a:off x="9222767" y="2435669"/>
                <a:ext cx="1306448" cy="619262"/>
              </a:xfrm>
              <a:prstGeom prst="rect">
                <a:avLst/>
              </a:prstGeom>
              <a:solidFill>
                <a:schemeClr val="tx2">
                  <a:lumMod val="20000"/>
                  <a:lumOff val="80000"/>
                </a:schemeClr>
              </a:solidFill>
              <a:ln w="9525" cap="flat" cmpd="sng" algn="ctr">
                <a:solidFill>
                  <a:srgbClr val="C0C0C0"/>
                </a:solidFill>
                <a:prstDash val="solid"/>
                <a:round/>
                <a:headEnd type="none" w="med" len="med"/>
                <a:tailEnd type="none" w="med" len="med"/>
              </a:ln>
              <a:effectLst/>
            </p:spPr>
            <p:txBody>
              <a:bodyPr lIns="0" tIns="0" rIns="0" bIns="0" anchor="ctr"/>
              <a:lstStyle/>
              <a:p>
                <a:pPr algn="ctr" defTabSz="973268">
                  <a:defRPr/>
                </a:pPr>
                <a:r>
                  <a:rPr lang="en-US" altLang="zh-CN" sz="800" kern="0" dirty="0">
                    <a:solidFill>
                      <a:schemeClr val="tx1">
                        <a:lumMod val="65000"/>
                        <a:lumOff val="35000"/>
                      </a:schemeClr>
                    </a:solidFill>
                    <a:latin typeface="微软雅黑" pitchFamily="34" charset="-122"/>
                    <a:ea typeface="微软雅黑" pitchFamily="34" charset="-122"/>
                  </a:rPr>
                  <a:t>Code Mgt.</a:t>
                </a:r>
                <a:endParaRPr lang="zh-CN" altLang="en-US" sz="800" kern="0" dirty="0">
                  <a:solidFill>
                    <a:schemeClr val="tx1">
                      <a:lumMod val="65000"/>
                      <a:lumOff val="35000"/>
                    </a:schemeClr>
                  </a:solidFill>
                  <a:latin typeface="微软雅黑" pitchFamily="34" charset="-122"/>
                  <a:ea typeface="微软雅黑" pitchFamily="34" charset="-122"/>
                </a:endParaRPr>
              </a:p>
            </p:txBody>
          </p:sp>
        </p:grpSp>
      </p:grpSp>
      <p:grpSp>
        <p:nvGrpSpPr>
          <p:cNvPr id="8" name="组合 252"/>
          <p:cNvGrpSpPr/>
          <p:nvPr/>
        </p:nvGrpSpPr>
        <p:grpSpPr>
          <a:xfrm>
            <a:off x="6434901" y="5459064"/>
            <a:ext cx="1929194" cy="600287"/>
            <a:chOff x="3937347" y="5013970"/>
            <a:chExt cx="3744416" cy="792088"/>
          </a:xfrm>
        </p:grpSpPr>
        <p:sp>
          <p:nvSpPr>
            <p:cNvPr id="284" name="立方体 283"/>
            <p:cNvSpPr/>
            <p:nvPr/>
          </p:nvSpPr>
          <p:spPr>
            <a:xfrm>
              <a:off x="3937347" y="5013970"/>
              <a:ext cx="3744416" cy="792088"/>
            </a:xfrm>
            <a:prstGeom prst="cube">
              <a:avLst/>
            </a:prstGeom>
            <a:solidFill>
              <a:schemeClr val="bg1">
                <a:lumMod val="95000"/>
              </a:schemeClr>
            </a:solidFill>
            <a:ln>
              <a:solidFill>
                <a:schemeClr val="bg1">
                  <a:lumMod val="50000"/>
                </a:schemeClr>
              </a:solidFill>
            </a:ln>
          </p:spPr>
          <p:txBody>
            <a:bodyPr wrap="square" rtlCol="0" anchor="ctr">
              <a:noAutofit/>
            </a:bodyPr>
            <a:lstStyle/>
            <a:p>
              <a:pPr algn="ctr"/>
              <a:endParaRPr lang="zh-CN" altLang="en-US" sz="1400" dirty="0"/>
            </a:p>
          </p:txBody>
        </p:sp>
        <p:grpSp>
          <p:nvGrpSpPr>
            <p:cNvPr id="9" name="组合 165"/>
            <p:cNvGrpSpPr/>
            <p:nvPr/>
          </p:nvGrpSpPr>
          <p:grpSpPr>
            <a:xfrm>
              <a:off x="4009355" y="5276390"/>
              <a:ext cx="938100" cy="468000"/>
              <a:chOff x="3684947" y="5536460"/>
              <a:chExt cx="1468108" cy="482886"/>
            </a:xfrm>
          </p:grpSpPr>
          <p:sp>
            <p:nvSpPr>
              <p:cNvPr id="312" name="AutoShape 95"/>
              <p:cNvSpPr>
                <a:spLocks noChangeArrowheads="1"/>
              </p:cNvSpPr>
              <p:nvPr/>
            </p:nvSpPr>
            <p:spPr bwMode="gray">
              <a:xfrm>
                <a:off x="3684947" y="5536460"/>
                <a:ext cx="1468108" cy="482886"/>
              </a:xfrm>
              <a:prstGeom prst="roundRect">
                <a:avLst>
                  <a:gd name="adj" fmla="val 10528"/>
                </a:avLst>
              </a:prstGeom>
              <a:noFill/>
              <a:ln w="9525" algn="ctr">
                <a:solidFill>
                  <a:srgbClr val="6B6B6B"/>
                </a:solidFill>
                <a:round/>
                <a:headEnd/>
                <a:tailEnd/>
              </a:ln>
            </p:spPr>
            <p:txBody>
              <a:bodyPr lIns="0" tIns="0" rIns="0" bIns="0" anchor="b"/>
              <a:lstStyle/>
              <a:p>
                <a:pPr>
                  <a:buClrTx/>
                  <a:buFontTx/>
                  <a:buNone/>
                </a:pPr>
                <a:endParaRPr lang="zh-CN" altLang="en-US" sz="600" dirty="0">
                  <a:solidFill>
                    <a:schemeClr val="tx1">
                      <a:lumMod val="65000"/>
                      <a:lumOff val="35000"/>
                    </a:schemeClr>
                  </a:solidFill>
                  <a:latin typeface="Arial" pitchFamily="34" charset="0"/>
                  <a:ea typeface="华文细黑" pitchFamily="2" charset="-122"/>
                  <a:cs typeface="Arial" pitchFamily="34" charset="0"/>
                </a:endParaRPr>
              </a:p>
            </p:txBody>
          </p:sp>
          <p:grpSp>
            <p:nvGrpSpPr>
              <p:cNvPr id="10" name="Group 96"/>
              <p:cNvGrpSpPr>
                <a:grpSpLocks/>
              </p:cNvGrpSpPr>
              <p:nvPr/>
            </p:nvGrpSpPr>
            <p:grpSpPr bwMode="auto">
              <a:xfrm>
                <a:off x="3988347" y="5609051"/>
                <a:ext cx="845920" cy="301934"/>
                <a:chOff x="997" y="3503"/>
                <a:chExt cx="676" cy="195"/>
              </a:xfrm>
            </p:grpSpPr>
            <p:grpSp>
              <p:nvGrpSpPr>
                <p:cNvPr id="11" name="Group 97"/>
                <p:cNvGrpSpPr>
                  <a:grpSpLocks/>
                </p:cNvGrpSpPr>
                <p:nvPr/>
              </p:nvGrpSpPr>
              <p:grpSpPr bwMode="auto">
                <a:xfrm>
                  <a:off x="997" y="3503"/>
                  <a:ext cx="499" cy="195"/>
                  <a:chOff x="5021" y="3503"/>
                  <a:chExt cx="499" cy="195"/>
                </a:xfrm>
              </p:grpSpPr>
              <p:pic>
                <p:nvPicPr>
                  <p:cNvPr id="316" name="Picture 98" descr="server"/>
                  <p:cNvPicPr>
                    <a:picLocks noChangeAspect="1" noChangeArrowheads="1"/>
                  </p:cNvPicPr>
                  <p:nvPr/>
                </p:nvPicPr>
                <p:blipFill>
                  <a:blip r:embed="rId3" cstate="print"/>
                  <a:srcRect/>
                  <a:stretch>
                    <a:fillRect/>
                  </a:stretch>
                </p:blipFill>
                <p:spPr bwMode="gray">
                  <a:xfrm>
                    <a:off x="5021" y="3503"/>
                    <a:ext cx="136" cy="195"/>
                  </a:xfrm>
                  <a:prstGeom prst="rect">
                    <a:avLst/>
                  </a:prstGeom>
                  <a:noFill/>
                  <a:ln w="9525">
                    <a:noFill/>
                    <a:miter lim="800000"/>
                    <a:headEnd/>
                    <a:tailEnd/>
                  </a:ln>
                </p:spPr>
              </p:pic>
              <p:pic>
                <p:nvPicPr>
                  <p:cNvPr id="317" name="Picture 99" descr="server"/>
                  <p:cNvPicPr>
                    <a:picLocks noChangeAspect="1" noChangeArrowheads="1"/>
                  </p:cNvPicPr>
                  <p:nvPr/>
                </p:nvPicPr>
                <p:blipFill>
                  <a:blip r:embed="rId3" cstate="print"/>
                  <a:srcRect/>
                  <a:stretch>
                    <a:fillRect/>
                  </a:stretch>
                </p:blipFill>
                <p:spPr bwMode="gray">
                  <a:xfrm>
                    <a:off x="5202" y="3503"/>
                    <a:ext cx="136" cy="195"/>
                  </a:xfrm>
                  <a:prstGeom prst="rect">
                    <a:avLst/>
                  </a:prstGeom>
                  <a:noFill/>
                  <a:ln w="9525">
                    <a:noFill/>
                    <a:miter lim="800000"/>
                    <a:headEnd/>
                    <a:tailEnd/>
                  </a:ln>
                </p:spPr>
              </p:pic>
              <p:pic>
                <p:nvPicPr>
                  <p:cNvPr id="318" name="Picture 100" descr="server"/>
                  <p:cNvPicPr>
                    <a:picLocks noChangeAspect="1" noChangeArrowheads="1"/>
                  </p:cNvPicPr>
                  <p:nvPr/>
                </p:nvPicPr>
                <p:blipFill>
                  <a:blip r:embed="rId3" cstate="print"/>
                  <a:srcRect/>
                  <a:stretch>
                    <a:fillRect/>
                  </a:stretch>
                </p:blipFill>
                <p:spPr bwMode="gray">
                  <a:xfrm>
                    <a:off x="5384" y="3503"/>
                    <a:ext cx="136" cy="195"/>
                  </a:xfrm>
                  <a:prstGeom prst="rect">
                    <a:avLst/>
                  </a:prstGeom>
                  <a:noFill/>
                  <a:ln w="9525">
                    <a:noFill/>
                    <a:miter lim="800000"/>
                    <a:headEnd/>
                    <a:tailEnd/>
                  </a:ln>
                </p:spPr>
              </p:pic>
            </p:grpSp>
            <p:pic>
              <p:nvPicPr>
                <p:cNvPr id="315" name="Picture 101" descr="server"/>
                <p:cNvPicPr>
                  <a:picLocks noChangeAspect="1" noChangeArrowheads="1"/>
                </p:cNvPicPr>
                <p:nvPr/>
              </p:nvPicPr>
              <p:blipFill>
                <a:blip r:embed="rId3" cstate="print"/>
                <a:srcRect/>
                <a:stretch>
                  <a:fillRect/>
                </a:stretch>
              </p:blipFill>
              <p:spPr bwMode="gray">
                <a:xfrm>
                  <a:off x="1537" y="3503"/>
                  <a:ext cx="136" cy="195"/>
                </a:xfrm>
                <a:prstGeom prst="rect">
                  <a:avLst/>
                </a:prstGeom>
                <a:noFill/>
                <a:ln w="9525">
                  <a:noFill/>
                  <a:miter lim="800000"/>
                  <a:headEnd/>
                  <a:tailEnd/>
                </a:ln>
              </p:spPr>
            </p:pic>
          </p:grpSp>
        </p:grpSp>
        <p:grpSp>
          <p:nvGrpSpPr>
            <p:cNvPr id="12" name="组合 164"/>
            <p:cNvGrpSpPr/>
            <p:nvPr/>
          </p:nvGrpSpPr>
          <p:grpSpPr>
            <a:xfrm>
              <a:off x="6393053" y="5266050"/>
              <a:ext cx="1072686" cy="468000"/>
              <a:chOff x="7307682" y="5506836"/>
              <a:chExt cx="1678733" cy="482886"/>
            </a:xfrm>
          </p:grpSpPr>
          <p:sp>
            <p:nvSpPr>
              <p:cNvPr id="306" name="AutoShape 111"/>
              <p:cNvSpPr>
                <a:spLocks noChangeArrowheads="1"/>
              </p:cNvSpPr>
              <p:nvPr/>
            </p:nvSpPr>
            <p:spPr bwMode="gray">
              <a:xfrm>
                <a:off x="7307682" y="5506836"/>
                <a:ext cx="1678733" cy="482886"/>
              </a:xfrm>
              <a:prstGeom prst="roundRect">
                <a:avLst>
                  <a:gd name="adj" fmla="val 10528"/>
                </a:avLst>
              </a:prstGeom>
              <a:noFill/>
              <a:ln w="9525" algn="ctr">
                <a:solidFill>
                  <a:srgbClr val="6B6B6B"/>
                </a:solidFill>
                <a:round/>
                <a:headEnd/>
                <a:tailEnd/>
              </a:ln>
            </p:spPr>
            <p:txBody>
              <a:bodyPr lIns="0" tIns="0" rIns="0" bIns="0" anchor="b"/>
              <a:lstStyle/>
              <a:p>
                <a:pPr>
                  <a:buClrTx/>
                  <a:buFontTx/>
                  <a:buNone/>
                </a:pPr>
                <a:endParaRPr lang="zh-CN" altLang="en-US" sz="600" dirty="0">
                  <a:solidFill>
                    <a:schemeClr val="tx1">
                      <a:lumMod val="65000"/>
                      <a:lumOff val="35000"/>
                    </a:schemeClr>
                  </a:solidFill>
                  <a:latin typeface="Arial" pitchFamily="34" charset="0"/>
                  <a:ea typeface="华文细黑" pitchFamily="2" charset="-122"/>
                  <a:cs typeface="Arial" pitchFamily="34" charset="0"/>
                </a:endParaRPr>
              </a:p>
            </p:txBody>
          </p:sp>
          <p:pic>
            <p:nvPicPr>
              <p:cNvPr id="307" name="Picture 48" descr="disc lt blue"/>
              <p:cNvPicPr>
                <a:picLocks noChangeAspect="1" noChangeArrowheads="1"/>
              </p:cNvPicPr>
              <p:nvPr/>
            </p:nvPicPr>
            <p:blipFill>
              <a:blip r:embed="rId4" cstate="print"/>
              <a:srcRect/>
              <a:stretch>
                <a:fillRect/>
              </a:stretch>
            </p:blipFill>
            <p:spPr bwMode="gray">
              <a:xfrm>
                <a:off x="7536843" y="5588232"/>
                <a:ext cx="208240" cy="280934"/>
              </a:xfrm>
              <a:prstGeom prst="rect">
                <a:avLst/>
              </a:prstGeom>
              <a:noFill/>
              <a:ln w="9525">
                <a:noFill/>
                <a:miter lim="800000"/>
                <a:headEnd/>
                <a:tailEnd/>
              </a:ln>
            </p:spPr>
          </p:pic>
          <p:pic>
            <p:nvPicPr>
              <p:cNvPr id="308" name="Picture 48" descr="disc lt blue"/>
              <p:cNvPicPr>
                <a:picLocks noChangeAspect="1" noChangeArrowheads="1"/>
              </p:cNvPicPr>
              <p:nvPr/>
            </p:nvPicPr>
            <p:blipFill>
              <a:blip r:embed="rId4" cstate="print"/>
              <a:srcRect/>
              <a:stretch>
                <a:fillRect/>
              </a:stretch>
            </p:blipFill>
            <p:spPr bwMode="gray">
              <a:xfrm>
                <a:off x="7782691" y="5588232"/>
                <a:ext cx="208240" cy="280934"/>
              </a:xfrm>
              <a:prstGeom prst="rect">
                <a:avLst/>
              </a:prstGeom>
              <a:noFill/>
              <a:ln w="9525">
                <a:noFill/>
                <a:miter lim="800000"/>
                <a:headEnd/>
                <a:tailEnd/>
              </a:ln>
            </p:spPr>
          </p:pic>
          <p:pic>
            <p:nvPicPr>
              <p:cNvPr id="309" name="Picture 48" descr="disc lt blue"/>
              <p:cNvPicPr>
                <a:picLocks noChangeAspect="1" noChangeArrowheads="1"/>
              </p:cNvPicPr>
              <p:nvPr/>
            </p:nvPicPr>
            <p:blipFill>
              <a:blip r:embed="rId4" cstate="print"/>
              <a:srcRect/>
              <a:stretch>
                <a:fillRect/>
              </a:stretch>
            </p:blipFill>
            <p:spPr bwMode="gray">
              <a:xfrm>
                <a:off x="8047692" y="5588232"/>
                <a:ext cx="208240" cy="280934"/>
              </a:xfrm>
              <a:prstGeom prst="rect">
                <a:avLst/>
              </a:prstGeom>
              <a:noFill/>
              <a:ln w="9525">
                <a:noFill/>
                <a:miter lim="800000"/>
                <a:headEnd/>
                <a:tailEnd/>
              </a:ln>
            </p:spPr>
          </p:pic>
          <p:pic>
            <p:nvPicPr>
              <p:cNvPr id="310" name="Picture 48" descr="disc lt blue"/>
              <p:cNvPicPr>
                <a:picLocks noChangeAspect="1" noChangeArrowheads="1"/>
              </p:cNvPicPr>
              <p:nvPr/>
            </p:nvPicPr>
            <p:blipFill>
              <a:blip r:embed="rId4" cstate="print"/>
              <a:srcRect/>
              <a:stretch>
                <a:fillRect/>
              </a:stretch>
            </p:blipFill>
            <p:spPr bwMode="gray">
              <a:xfrm>
                <a:off x="8331498" y="5588232"/>
                <a:ext cx="208240" cy="280934"/>
              </a:xfrm>
              <a:prstGeom prst="rect">
                <a:avLst/>
              </a:prstGeom>
              <a:noFill/>
              <a:ln w="9525">
                <a:noFill/>
                <a:miter lim="800000"/>
                <a:headEnd/>
                <a:tailEnd/>
              </a:ln>
            </p:spPr>
          </p:pic>
          <p:pic>
            <p:nvPicPr>
              <p:cNvPr id="311" name="Picture 48" descr="disc lt blue"/>
              <p:cNvPicPr>
                <a:picLocks noChangeAspect="1" noChangeArrowheads="1"/>
              </p:cNvPicPr>
              <p:nvPr/>
            </p:nvPicPr>
            <p:blipFill>
              <a:blip r:embed="rId4" cstate="print"/>
              <a:srcRect/>
              <a:stretch>
                <a:fillRect/>
              </a:stretch>
            </p:blipFill>
            <p:spPr bwMode="gray">
              <a:xfrm>
                <a:off x="8615301" y="5588232"/>
                <a:ext cx="208240" cy="280934"/>
              </a:xfrm>
              <a:prstGeom prst="rect">
                <a:avLst/>
              </a:prstGeom>
              <a:noFill/>
              <a:ln w="9525">
                <a:noFill/>
                <a:miter lim="800000"/>
                <a:headEnd/>
                <a:tailEnd/>
              </a:ln>
            </p:spPr>
          </p:pic>
        </p:grpSp>
        <p:grpSp>
          <p:nvGrpSpPr>
            <p:cNvPr id="13" name="组合 163"/>
            <p:cNvGrpSpPr/>
            <p:nvPr/>
          </p:nvGrpSpPr>
          <p:grpSpPr>
            <a:xfrm>
              <a:off x="5089106" y="5266050"/>
              <a:ext cx="1152497" cy="468000"/>
              <a:chOff x="5281079" y="5561704"/>
              <a:chExt cx="1803635" cy="482885"/>
            </a:xfrm>
          </p:grpSpPr>
          <p:grpSp>
            <p:nvGrpSpPr>
              <p:cNvPr id="14" name="组合 148"/>
              <p:cNvGrpSpPr/>
              <p:nvPr/>
            </p:nvGrpSpPr>
            <p:grpSpPr>
              <a:xfrm>
                <a:off x="5326383" y="5572149"/>
                <a:ext cx="1696988" cy="428259"/>
                <a:chOff x="6085166" y="5572149"/>
                <a:chExt cx="2301798" cy="428259"/>
              </a:xfrm>
            </p:grpSpPr>
            <p:pic>
              <p:nvPicPr>
                <p:cNvPr id="291" name="Picture 32" descr="图片240"/>
                <p:cNvPicPr>
                  <a:picLocks noChangeAspect="1" noChangeArrowheads="1"/>
                </p:cNvPicPr>
                <p:nvPr/>
              </p:nvPicPr>
              <p:blipFill>
                <a:blip r:embed="rId5" cstate="print"/>
                <a:srcRect/>
                <a:stretch>
                  <a:fillRect/>
                </a:stretch>
              </p:blipFill>
              <p:spPr bwMode="auto">
                <a:xfrm>
                  <a:off x="7292281" y="5847923"/>
                  <a:ext cx="324803" cy="152485"/>
                </a:xfrm>
                <a:prstGeom prst="rect">
                  <a:avLst/>
                </a:prstGeom>
                <a:noFill/>
                <a:ln w="9525" cmpd="sng">
                  <a:noFill/>
                  <a:miter lim="800000"/>
                  <a:headEnd/>
                  <a:tailEnd/>
                </a:ln>
              </p:spPr>
            </p:pic>
            <p:pic>
              <p:nvPicPr>
                <p:cNvPr id="292" name="Picture 31" descr="图片239"/>
                <p:cNvPicPr>
                  <a:picLocks noChangeAspect="1" noChangeArrowheads="1"/>
                </p:cNvPicPr>
                <p:nvPr/>
              </p:nvPicPr>
              <p:blipFill>
                <a:blip r:embed="rId6" cstate="print"/>
                <a:srcRect/>
                <a:stretch>
                  <a:fillRect/>
                </a:stretch>
              </p:blipFill>
              <p:spPr bwMode="auto">
                <a:xfrm>
                  <a:off x="6652053" y="5576564"/>
                  <a:ext cx="324803" cy="164518"/>
                </a:xfrm>
                <a:prstGeom prst="rect">
                  <a:avLst/>
                </a:prstGeom>
                <a:noFill/>
                <a:ln w="9525" cmpd="sng">
                  <a:noFill/>
                  <a:miter lim="800000"/>
                  <a:headEnd/>
                  <a:tailEnd/>
                </a:ln>
              </p:spPr>
            </p:pic>
            <p:cxnSp>
              <p:nvCxnSpPr>
                <p:cNvPr id="293" name="直接连接符 292"/>
                <p:cNvCxnSpPr>
                  <a:stCxn id="291" idx="0"/>
                  <a:endCxn id="292" idx="2"/>
                </p:cNvCxnSpPr>
                <p:nvPr/>
              </p:nvCxnSpPr>
              <p:spPr bwMode="auto">
                <a:xfrm flipH="1" flipV="1">
                  <a:off x="6814454" y="5741082"/>
                  <a:ext cx="640229" cy="106841"/>
                </a:xfrm>
                <a:prstGeom prst="line">
                  <a:avLst/>
                </a:prstGeom>
                <a:noFill/>
                <a:ln w="9525" cap="flat" cmpd="sng" algn="ctr">
                  <a:solidFill>
                    <a:schemeClr val="tx1"/>
                  </a:solidFill>
                  <a:prstDash val="solid"/>
                  <a:round/>
                  <a:headEnd type="none" w="med" len="med"/>
                  <a:tailEnd type="none" w="med" len="med"/>
                </a:ln>
                <a:effectLst/>
              </p:spPr>
            </p:cxnSp>
            <p:pic>
              <p:nvPicPr>
                <p:cNvPr id="294" name="Picture 31" descr="图片239"/>
                <p:cNvPicPr>
                  <a:picLocks noChangeAspect="1" noChangeArrowheads="1"/>
                </p:cNvPicPr>
                <p:nvPr/>
              </p:nvPicPr>
              <p:blipFill>
                <a:blip r:embed="rId6" cstate="print"/>
                <a:srcRect/>
                <a:stretch>
                  <a:fillRect/>
                </a:stretch>
              </p:blipFill>
              <p:spPr bwMode="auto">
                <a:xfrm>
                  <a:off x="7418397" y="5579469"/>
                  <a:ext cx="324803" cy="164518"/>
                </a:xfrm>
                <a:prstGeom prst="rect">
                  <a:avLst/>
                </a:prstGeom>
                <a:noFill/>
                <a:ln w="9525" cmpd="sng">
                  <a:noFill/>
                  <a:miter lim="800000"/>
                  <a:headEnd/>
                  <a:tailEnd/>
                </a:ln>
              </p:spPr>
            </p:pic>
            <p:pic>
              <p:nvPicPr>
                <p:cNvPr id="295" name="Picture 32" descr="图片240"/>
                <p:cNvPicPr>
                  <a:picLocks noChangeAspect="1" noChangeArrowheads="1"/>
                </p:cNvPicPr>
                <p:nvPr/>
              </p:nvPicPr>
              <p:blipFill>
                <a:blip r:embed="rId5" cstate="print"/>
                <a:srcRect/>
                <a:stretch>
                  <a:fillRect/>
                </a:stretch>
              </p:blipFill>
              <p:spPr bwMode="auto">
                <a:xfrm>
                  <a:off x="8062161" y="5791494"/>
                  <a:ext cx="324803" cy="152485"/>
                </a:xfrm>
                <a:prstGeom prst="rect">
                  <a:avLst/>
                </a:prstGeom>
                <a:noFill/>
                <a:ln w="9525" cmpd="sng">
                  <a:noFill/>
                  <a:miter lim="800000"/>
                  <a:headEnd/>
                  <a:tailEnd/>
                </a:ln>
              </p:spPr>
            </p:pic>
            <p:pic>
              <p:nvPicPr>
                <p:cNvPr id="296" name="Picture 32" descr="图片240"/>
                <p:cNvPicPr>
                  <a:picLocks noChangeAspect="1" noChangeArrowheads="1"/>
                </p:cNvPicPr>
                <p:nvPr/>
              </p:nvPicPr>
              <p:blipFill>
                <a:blip r:embed="rId5" cstate="print"/>
                <a:srcRect/>
                <a:stretch>
                  <a:fillRect/>
                </a:stretch>
              </p:blipFill>
              <p:spPr bwMode="auto">
                <a:xfrm>
                  <a:off x="6489651" y="5820230"/>
                  <a:ext cx="324803" cy="152485"/>
                </a:xfrm>
                <a:prstGeom prst="rect">
                  <a:avLst/>
                </a:prstGeom>
                <a:noFill/>
                <a:ln w="9525" cmpd="sng">
                  <a:noFill/>
                  <a:miter lim="800000"/>
                  <a:headEnd/>
                  <a:tailEnd/>
                </a:ln>
              </p:spPr>
            </p:pic>
            <p:cxnSp>
              <p:nvCxnSpPr>
                <p:cNvPr id="297" name="直接连接符 296"/>
                <p:cNvCxnSpPr>
                  <a:stCxn id="296" idx="0"/>
                  <a:endCxn id="292" idx="2"/>
                </p:cNvCxnSpPr>
                <p:nvPr/>
              </p:nvCxnSpPr>
              <p:spPr bwMode="auto">
                <a:xfrm flipV="1">
                  <a:off x="6652053" y="5741082"/>
                  <a:ext cx="162402" cy="79148"/>
                </a:xfrm>
                <a:prstGeom prst="line">
                  <a:avLst/>
                </a:prstGeom>
                <a:noFill/>
                <a:ln w="9525" cap="flat" cmpd="sng" algn="ctr">
                  <a:solidFill>
                    <a:schemeClr val="tx1"/>
                  </a:solidFill>
                  <a:prstDash val="solid"/>
                  <a:round/>
                  <a:headEnd type="none" w="med" len="med"/>
                  <a:tailEnd type="none" w="med" len="med"/>
                </a:ln>
                <a:effectLst/>
              </p:spPr>
            </p:cxnSp>
            <p:cxnSp>
              <p:nvCxnSpPr>
                <p:cNvPr id="298" name="直接连接符 297"/>
                <p:cNvCxnSpPr>
                  <a:stCxn id="296" idx="3"/>
                  <a:endCxn id="294" idx="2"/>
                </p:cNvCxnSpPr>
                <p:nvPr/>
              </p:nvCxnSpPr>
              <p:spPr bwMode="auto">
                <a:xfrm flipV="1">
                  <a:off x="6814454" y="5743988"/>
                  <a:ext cx="766345" cy="152486"/>
                </a:xfrm>
                <a:prstGeom prst="line">
                  <a:avLst/>
                </a:prstGeom>
                <a:noFill/>
                <a:ln w="9525" cap="flat" cmpd="sng" algn="ctr">
                  <a:solidFill>
                    <a:schemeClr val="tx1"/>
                  </a:solidFill>
                  <a:prstDash val="solid"/>
                  <a:round/>
                  <a:headEnd type="none" w="med" len="med"/>
                  <a:tailEnd type="none" w="med" len="med"/>
                </a:ln>
                <a:effectLst/>
              </p:spPr>
            </p:cxnSp>
            <p:cxnSp>
              <p:nvCxnSpPr>
                <p:cNvPr id="299" name="直接连接符 298"/>
                <p:cNvCxnSpPr>
                  <a:stCxn id="292" idx="2"/>
                  <a:endCxn id="295" idx="1"/>
                </p:cNvCxnSpPr>
                <p:nvPr/>
              </p:nvCxnSpPr>
              <p:spPr bwMode="auto">
                <a:xfrm>
                  <a:off x="6814454" y="5741082"/>
                  <a:ext cx="1247707" cy="126654"/>
                </a:xfrm>
                <a:prstGeom prst="line">
                  <a:avLst/>
                </a:prstGeom>
                <a:noFill/>
                <a:ln w="9525" cap="flat" cmpd="sng" algn="ctr">
                  <a:solidFill>
                    <a:schemeClr val="tx1"/>
                  </a:solidFill>
                  <a:prstDash val="solid"/>
                  <a:round/>
                  <a:headEnd type="none" w="med" len="med"/>
                  <a:tailEnd type="none" w="med" len="med"/>
                </a:ln>
                <a:effectLst/>
              </p:spPr>
            </p:cxnSp>
            <p:cxnSp>
              <p:nvCxnSpPr>
                <p:cNvPr id="300" name="直接连接符 299"/>
                <p:cNvCxnSpPr>
                  <a:stCxn id="291" idx="0"/>
                  <a:endCxn id="294" idx="2"/>
                </p:cNvCxnSpPr>
                <p:nvPr/>
              </p:nvCxnSpPr>
              <p:spPr bwMode="auto">
                <a:xfrm flipV="1">
                  <a:off x="7454683" y="5743988"/>
                  <a:ext cx="126116" cy="103936"/>
                </a:xfrm>
                <a:prstGeom prst="line">
                  <a:avLst/>
                </a:prstGeom>
                <a:noFill/>
                <a:ln w="9525" cap="flat" cmpd="sng" algn="ctr">
                  <a:solidFill>
                    <a:schemeClr val="tx1"/>
                  </a:solidFill>
                  <a:prstDash val="solid"/>
                  <a:round/>
                  <a:headEnd type="none" w="med" len="med"/>
                  <a:tailEnd type="none" w="med" len="med"/>
                </a:ln>
                <a:effectLst/>
              </p:spPr>
            </p:cxnSp>
            <p:cxnSp>
              <p:nvCxnSpPr>
                <p:cNvPr id="301" name="直接连接符 300"/>
                <p:cNvCxnSpPr>
                  <a:stCxn id="295" idx="1"/>
                  <a:endCxn id="294" idx="2"/>
                </p:cNvCxnSpPr>
                <p:nvPr/>
              </p:nvCxnSpPr>
              <p:spPr bwMode="auto">
                <a:xfrm flipH="1" flipV="1">
                  <a:off x="7580799" y="5743988"/>
                  <a:ext cx="481362" cy="123749"/>
                </a:xfrm>
                <a:prstGeom prst="line">
                  <a:avLst/>
                </a:prstGeom>
                <a:noFill/>
                <a:ln w="9525" cap="flat" cmpd="sng" algn="ctr">
                  <a:solidFill>
                    <a:schemeClr val="tx1"/>
                  </a:solidFill>
                  <a:prstDash val="solid"/>
                  <a:round/>
                  <a:headEnd type="none" w="med" len="med"/>
                  <a:tailEnd type="none" w="med" len="med"/>
                </a:ln>
                <a:effectLst/>
              </p:spPr>
            </p:cxnSp>
            <p:pic>
              <p:nvPicPr>
                <p:cNvPr id="302" name="Picture 470" descr="图片630"/>
                <p:cNvPicPr>
                  <a:picLocks noChangeAspect="1" noChangeArrowheads="1"/>
                </p:cNvPicPr>
                <p:nvPr/>
              </p:nvPicPr>
              <p:blipFill>
                <a:blip r:embed="rId7" cstate="print"/>
                <a:srcRect/>
                <a:stretch>
                  <a:fillRect/>
                </a:stretch>
              </p:blipFill>
              <p:spPr bwMode="auto">
                <a:xfrm>
                  <a:off x="6085166" y="5572149"/>
                  <a:ext cx="326857" cy="171839"/>
                </a:xfrm>
                <a:prstGeom prst="rect">
                  <a:avLst/>
                </a:prstGeom>
                <a:noFill/>
              </p:spPr>
            </p:pic>
            <p:cxnSp>
              <p:nvCxnSpPr>
                <p:cNvPr id="303" name="直接连接符 302"/>
                <p:cNvCxnSpPr>
                  <a:stCxn id="292" idx="1"/>
                  <a:endCxn id="302" idx="3"/>
                </p:cNvCxnSpPr>
                <p:nvPr/>
              </p:nvCxnSpPr>
              <p:spPr bwMode="auto">
                <a:xfrm flipH="1" flipV="1">
                  <a:off x="6412023" y="5658069"/>
                  <a:ext cx="240030" cy="755"/>
                </a:xfrm>
                <a:prstGeom prst="line">
                  <a:avLst/>
                </a:prstGeom>
                <a:noFill/>
                <a:ln w="9525" cap="flat" cmpd="sng" algn="ctr">
                  <a:solidFill>
                    <a:schemeClr val="tx1"/>
                  </a:solidFill>
                  <a:prstDash val="solid"/>
                  <a:round/>
                  <a:headEnd type="none" w="med" len="med"/>
                  <a:tailEnd type="none" w="med" len="med"/>
                </a:ln>
                <a:effectLst/>
              </p:spPr>
            </p:cxnSp>
            <p:pic>
              <p:nvPicPr>
                <p:cNvPr id="304" name="Picture 470" descr="图片630"/>
                <p:cNvPicPr>
                  <a:picLocks noChangeAspect="1" noChangeArrowheads="1"/>
                </p:cNvPicPr>
                <p:nvPr/>
              </p:nvPicPr>
              <p:blipFill>
                <a:blip r:embed="rId7" cstate="print"/>
                <a:srcRect/>
                <a:stretch>
                  <a:fillRect/>
                </a:stretch>
              </p:blipFill>
              <p:spPr bwMode="auto">
                <a:xfrm>
                  <a:off x="7877500" y="5579469"/>
                  <a:ext cx="326857" cy="168933"/>
                </a:xfrm>
                <a:prstGeom prst="rect">
                  <a:avLst/>
                </a:prstGeom>
                <a:noFill/>
              </p:spPr>
            </p:pic>
            <p:cxnSp>
              <p:nvCxnSpPr>
                <p:cNvPr id="305" name="直接连接符 304"/>
                <p:cNvCxnSpPr>
                  <a:stCxn id="294" idx="3"/>
                  <a:endCxn id="304" idx="1"/>
                </p:cNvCxnSpPr>
                <p:nvPr/>
              </p:nvCxnSpPr>
              <p:spPr bwMode="auto">
                <a:xfrm>
                  <a:off x="7743201" y="5661729"/>
                  <a:ext cx="134299" cy="2208"/>
                </a:xfrm>
                <a:prstGeom prst="line">
                  <a:avLst/>
                </a:prstGeom>
                <a:noFill/>
                <a:ln w="9525" cap="flat" cmpd="sng" algn="ctr">
                  <a:solidFill>
                    <a:schemeClr val="tx1"/>
                  </a:solidFill>
                  <a:prstDash val="solid"/>
                  <a:round/>
                  <a:headEnd type="none" w="med" len="med"/>
                  <a:tailEnd type="none" w="med" len="med"/>
                </a:ln>
                <a:effectLst/>
              </p:spPr>
            </p:cxnSp>
          </p:grpSp>
          <p:sp>
            <p:nvSpPr>
              <p:cNvPr id="290" name="AutoShape 95"/>
              <p:cNvSpPr>
                <a:spLocks noChangeArrowheads="1"/>
              </p:cNvSpPr>
              <p:nvPr/>
            </p:nvSpPr>
            <p:spPr bwMode="gray">
              <a:xfrm>
                <a:off x="5281079" y="5561704"/>
                <a:ext cx="1803635" cy="482885"/>
              </a:xfrm>
              <a:prstGeom prst="roundRect">
                <a:avLst>
                  <a:gd name="adj" fmla="val 10528"/>
                </a:avLst>
              </a:prstGeom>
              <a:noFill/>
              <a:ln w="9525" algn="ctr">
                <a:solidFill>
                  <a:srgbClr val="6B6B6B"/>
                </a:solidFill>
                <a:round/>
                <a:headEnd/>
                <a:tailEnd/>
              </a:ln>
            </p:spPr>
            <p:txBody>
              <a:bodyPr lIns="0" tIns="0" rIns="0" bIns="0" anchor="b"/>
              <a:lstStyle/>
              <a:p>
                <a:pPr>
                  <a:buClrTx/>
                  <a:buFontTx/>
                  <a:buNone/>
                </a:pPr>
                <a:endParaRPr lang="en-US" altLang="zh-CN" sz="600" dirty="0">
                  <a:solidFill>
                    <a:schemeClr val="tx1">
                      <a:lumMod val="65000"/>
                      <a:lumOff val="35000"/>
                    </a:schemeClr>
                  </a:solidFill>
                  <a:latin typeface="Arial" pitchFamily="34" charset="0"/>
                  <a:ea typeface="华文细黑" pitchFamily="2" charset="-122"/>
                  <a:cs typeface="Arial" pitchFamily="34" charset="0"/>
                </a:endParaRPr>
              </a:p>
            </p:txBody>
          </p:sp>
        </p:grpSp>
      </p:grpSp>
      <p:grpSp>
        <p:nvGrpSpPr>
          <p:cNvPr id="15" name="组合 299"/>
          <p:cNvGrpSpPr/>
          <p:nvPr/>
        </p:nvGrpSpPr>
        <p:grpSpPr>
          <a:xfrm>
            <a:off x="6385067" y="4913347"/>
            <a:ext cx="1979028" cy="657332"/>
            <a:chOff x="3848624" y="4218619"/>
            <a:chExt cx="3841139" cy="942630"/>
          </a:xfrm>
        </p:grpSpPr>
        <p:sp>
          <p:nvSpPr>
            <p:cNvPr id="269" name="Freeform 6"/>
            <p:cNvSpPr>
              <a:spLocks/>
            </p:cNvSpPr>
            <p:nvPr/>
          </p:nvSpPr>
          <p:spPr bwMode="auto">
            <a:xfrm>
              <a:off x="4089363" y="4218619"/>
              <a:ext cx="3600400" cy="651335"/>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chemeClr val="bg1">
                  <a:lumMod val="65000"/>
                </a:schemeClr>
              </a:solidFill>
              <a:round/>
              <a:headEnd/>
              <a:tailEnd/>
            </a:ln>
            <a:extLst/>
          </p:spPr>
          <p:txBody>
            <a:bodyPr wrap="none" lIns="90000" tIns="46800" rIns="90000" bIns="46800" anchor="ctr"/>
            <a:lstStyle/>
            <a:p>
              <a:pPr algn="ctr">
                <a:buClr>
                  <a:srgbClr val="CC9900"/>
                </a:buClr>
                <a:defRPr/>
              </a:pPr>
              <a:endParaRPr lang="zh-CN" altLang="en-US" sz="700" kern="0" dirty="0">
                <a:solidFill>
                  <a:srgbClr val="000000"/>
                </a:solidFill>
                <a:latin typeface="FrutigerNext LT Regular" pitchFamily="34" charset="0"/>
              </a:endParaRPr>
            </a:p>
          </p:txBody>
        </p:sp>
        <p:sp>
          <p:nvSpPr>
            <p:cNvPr id="270" name="Freeform 6"/>
            <p:cNvSpPr>
              <a:spLocks/>
            </p:cNvSpPr>
            <p:nvPr/>
          </p:nvSpPr>
          <p:spPr bwMode="auto">
            <a:xfrm>
              <a:off x="4009355" y="4365898"/>
              <a:ext cx="3600400" cy="651335"/>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chemeClr val="bg1">
                  <a:lumMod val="65000"/>
                </a:schemeClr>
              </a:solidFill>
              <a:round/>
              <a:headEnd/>
              <a:tailEnd/>
            </a:ln>
            <a:extLst/>
          </p:spPr>
          <p:txBody>
            <a:bodyPr wrap="none" lIns="90000" tIns="46800" rIns="90000" bIns="46800" anchor="ctr"/>
            <a:lstStyle/>
            <a:p>
              <a:pPr algn="ctr">
                <a:buClr>
                  <a:srgbClr val="CC9900"/>
                </a:buClr>
                <a:defRPr/>
              </a:pPr>
              <a:endParaRPr lang="zh-CN" altLang="en-US" sz="700" kern="0" dirty="0">
                <a:solidFill>
                  <a:srgbClr val="000000"/>
                </a:solidFill>
                <a:latin typeface="FrutigerNext LT Regular" pitchFamily="34" charset="0"/>
              </a:endParaRPr>
            </a:p>
          </p:txBody>
        </p:sp>
        <p:sp>
          <p:nvSpPr>
            <p:cNvPr id="271" name="Freeform 6"/>
            <p:cNvSpPr>
              <a:spLocks/>
            </p:cNvSpPr>
            <p:nvPr/>
          </p:nvSpPr>
          <p:spPr bwMode="auto">
            <a:xfrm>
              <a:off x="3937347" y="4509914"/>
              <a:ext cx="3600400" cy="651335"/>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a:buClr>
                  <a:srgbClr val="CC9900"/>
                </a:buClr>
                <a:defRPr/>
              </a:pPr>
              <a:endParaRPr lang="zh-CN" altLang="en-US" sz="700" kern="0" dirty="0">
                <a:solidFill>
                  <a:srgbClr val="000000"/>
                </a:solidFill>
                <a:latin typeface="FrutigerNext LT Regular" pitchFamily="34" charset="0"/>
              </a:endParaRPr>
            </a:p>
          </p:txBody>
        </p:sp>
        <p:sp>
          <p:nvSpPr>
            <p:cNvPr id="275" name="TextBox 274"/>
            <p:cNvSpPr txBox="1"/>
            <p:nvPr/>
          </p:nvSpPr>
          <p:spPr>
            <a:xfrm>
              <a:off x="3848624" y="4869956"/>
              <a:ext cx="738001" cy="264816"/>
            </a:xfrm>
            <a:prstGeom prst="rect">
              <a:avLst/>
            </a:prstGeom>
            <a:noFill/>
          </p:spPr>
          <p:txBody>
            <a:bodyPr wrap="none" rtlCol="0">
              <a:spAutoFit/>
            </a:bodyPr>
            <a:lstStyle/>
            <a:p>
              <a:pPr algn="just"/>
              <a:r>
                <a:rPr lang="en-US" altLang="zh-CN" sz="600" dirty="0">
                  <a:solidFill>
                    <a:schemeClr val="tx1">
                      <a:lumMod val="65000"/>
                      <a:lumOff val="35000"/>
                    </a:schemeClr>
                  </a:solidFill>
                  <a:latin typeface="微软雅黑" pitchFamily="34" charset="-122"/>
                  <a:ea typeface="微软雅黑" pitchFamily="34" charset="-122"/>
                </a:rPr>
                <a:t>vDC1</a:t>
              </a:r>
              <a:endParaRPr lang="zh-CN" altLang="en-US" sz="600" dirty="0">
                <a:solidFill>
                  <a:schemeClr val="tx1">
                    <a:lumMod val="65000"/>
                    <a:lumOff val="35000"/>
                  </a:schemeClr>
                </a:solidFill>
                <a:latin typeface="微软雅黑" pitchFamily="34" charset="-122"/>
                <a:ea typeface="微软雅黑" pitchFamily="34" charset="-122"/>
              </a:endParaRPr>
            </a:p>
          </p:txBody>
        </p:sp>
        <p:sp>
          <p:nvSpPr>
            <p:cNvPr id="276" name="TextBox 275"/>
            <p:cNvSpPr txBox="1"/>
            <p:nvPr/>
          </p:nvSpPr>
          <p:spPr>
            <a:xfrm>
              <a:off x="3936144" y="4653929"/>
              <a:ext cx="738001" cy="264816"/>
            </a:xfrm>
            <a:prstGeom prst="rect">
              <a:avLst/>
            </a:prstGeom>
            <a:noFill/>
          </p:spPr>
          <p:txBody>
            <a:bodyPr wrap="none" rtlCol="0">
              <a:spAutoFit/>
            </a:bodyPr>
            <a:lstStyle/>
            <a:p>
              <a:pPr algn="just"/>
              <a:r>
                <a:rPr lang="en-US" altLang="zh-CN" sz="600" dirty="0">
                  <a:solidFill>
                    <a:schemeClr val="tx1">
                      <a:lumMod val="65000"/>
                      <a:lumOff val="35000"/>
                    </a:schemeClr>
                  </a:solidFill>
                  <a:latin typeface="微软雅黑" pitchFamily="34" charset="-122"/>
                  <a:ea typeface="微软雅黑" pitchFamily="34" charset="-122"/>
                </a:rPr>
                <a:t>vDC2</a:t>
              </a:r>
              <a:endParaRPr lang="zh-CN" altLang="en-US" sz="600" dirty="0">
                <a:solidFill>
                  <a:schemeClr val="tx1">
                    <a:lumMod val="65000"/>
                    <a:lumOff val="35000"/>
                  </a:schemeClr>
                </a:solidFill>
                <a:latin typeface="微软雅黑" pitchFamily="34" charset="-122"/>
                <a:ea typeface="微软雅黑" pitchFamily="34" charset="-122"/>
              </a:endParaRPr>
            </a:p>
          </p:txBody>
        </p:sp>
        <p:sp>
          <p:nvSpPr>
            <p:cNvPr id="277" name="TextBox 276"/>
            <p:cNvSpPr txBox="1"/>
            <p:nvPr/>
          </p:nvSpPr>
          <p:spPr>
            <a:xfrm>
              <a:off x="4061537" y="4509912"/>
              <a:ext cx="744223" cy="264816"/>
            </a:xfrm>
            <a:prstGeom prst="rect">
              <a:avLst/>
            </a:prstGeom>
            <a:noFill/>
          </p:spPr>
          <p:txBody>
            <a:bodyPr wrap="none" rtlCol="0">
              <a:spAutoFit/>
            </a:bodyPr>
            <a:lstStyle/>
            <a:p>
              <a:pPr algn="just"/>
              <a:r>
                <a:rPr lang="en-US" altLang="zh-CN" sz="600" dirty="0" err="1">
                  <a:solidFill>
                    <a:schemeClr val="tx1">
                      <a:lumMod val="65000"/>
                      <a:lumOff val="35000"/>
                    </a:schemeClr>
                  </a:solidFill>
                  <a:latin typeface="微软雅黑" pitchFamily="34" charset="-122"/>
                  <a:ea typeface="微软雅黑" pitchFamily="34" charset="-122"/>
                </a:rPr>
                <a:t>vDCn</a:t>
              </a:r>
              <a:endParaRPr lang="zh-CN" altLang="en-US" sz="600" dirty="0">
                <a:solidFill>
                  <a:schemeClr val="tx1">
                    <a:lumMod val="65000"/>
                    <a:lumOff val="35000"/>
                  </a:schemeClr>
                </a:solidFill>
                <a:latin typeface="微软雅黑" pitchFamily="34" charset="-122"/>
                <a:ea typeface="微软雅黑" pitchFamily="34" charset="-122"/>
              </a:endParaRPr>
            </a:p>
          </p:txBody>
        </p:sp>
      </p:grpSp>
      <p:grpSp>
        <p:nvGrpSpPr>
          <p:cNvPr id="16" name="组合 342"/>
          <p:cNvGrpSpPr/>
          <p:nvPr/>
        </p:nvGrpSpPr>
        <p:grpSpPr>
          <a:xfrm>
            <a:off x="8382122" y="4967916"/>
            <a:ext cx="746705" cy="1091429"/>
            <a:chOff x="6428590" y="4437907"/>
            <a:chExt cx="1449295" cy="1440159"/>
          </a:xfrm>
        </p:grpSpPr>
        <p:sp>
          <p:nvSpPr>
            <p:cNvPr id="250" name="立方体 249"/>
            <p:cNvSpPr/>
            <p:nvPr/>
          </p:nvSpPr>
          <p:spPr>
            <a:xfrm>
              <a:off x="6428590" y="5085978"/>
              <a:ext cx="1440000" cy="792088"/>
            </a:xfrm>
            <a:prstGeom prst="cube">
              <a:avLst/>
            </a:prstGeom>
            <a:solidFill>
              <a:schemeClr val="bg1">
                <a:lumMod val="95000"/>
              </a:schemeClr>
            </a:solidFill>
            <a:ln>
              <a:solidFill>
                <a:schemeClr val="bg1">
                  <a:lumMod val="50000"/>
                </a:schemeClr>
              </a:solidFill>
            </a:ln>
          </p:spPr>
          <p:txBody>
            <a:bodyPr wrap="square" rtlCol="0" anchor="ctr">
              <a:noAutofit/>
            </a:bodyPr>
            <a:lstStyle/>
            <a:p>
              <a:pPr algn="r"/>
              <a:endParaRPr lang="zh-CN" altLang="en-US" sz="1000" dirty="0">
                <a:solidFill>
                  <a:schemeClr val="tx1">
                    <a:lumMod val="65000"/>
                    <a:lumOff val="35000"/>
                  </a:schemeClr>
                </a:solidFill>
              </a:endParaRPr>
            </a:p>
          </p:txBody>
        </p:sp>
        <p:sp>
          <p:nvSpPr>
            <p:cNvPr id="252" name="立方体 251"/>
            <p:cNvSpPr/>
            <p:nvPr/>
          </p:nvSpPr>
          <p:spPr>
            <a:xfrm>
              <a:off x="6437882" y="4797946"/>
              <a:ext cx="1440000" cy="450336"/>
            </a:xfrm>
            <a:prstGeom prst="cube">
              <a:avLst>
                <a:gd name="adj" fmla="val 48678"/>
              </a:avLst>
            </a:prstGeom>
            <a:solidFill>
              <a:schemeClr val="bg1">
                <a:lumMod val="95000"/>
              </a:schemeClr>
            </a:solidFill>
            <a:ln>
              <a:solidFill>
                <a:schemeClr val="bg1">
                  <a:lumMod val="50000"/>
                </a:schemeClr>
              </a:solidFill>
              <a:prstDash val="solid"/>
            </a:ln>
          </p:spPr>
          <p:txBody>
            <a:bodyPr wrap="square" lIns="0" rIns="0" rtlCol="0" anchor="ctr">
              <a:noAutofit/>
            </a:bodyPr>
            <a:lstStyle/>
            <a:p>
              <a:pPr algn="ctr"/>
              <a:r>
                <a:rPr lang="en-US" altLang="zh-CN" sz="800" dirty="0">
                  <a:solidFill>
                    <a:schemeClr val="tx1">
                      <a:lumMod val="65000"/>
                      <a:lumOff val="35000"/>
                    </a:schemeClr>
                  </a:solidFill>
                </a:rPr>
                <a:t>Hypervisor/OS</a:t>
              </a:r>
              <a:endParaRPr lang="zh-CN" altLang="en-US" sz="800" dirty="0">
                <a:solidFill>
                  <a:schemeClr val="tx1">
                    <a:lumMod val="65000"/>
                    <a:lumOff val="35000"/>
                  </a:schemeClr>
                </a:solidFill>
              </a:endParaRPr>
            </a:p>
          </p:txBody>
        </p:sp>
        <p:sp>
          <p:nvSpPr>
            <p:cNvPr id="253" name="立方体 252"/>
            <p:cNvSpPr/>
            <p:nvPr/>
          </p:nvSpPr>
          <p:spPr>
            <a:xfrm>
              <a:off x="6437886" y="4437907"/>
              <a:ext cx="1439999" cy="504056"/>
            </a:xfrm>
            <a:prstGeom prst="cube">
              <a:avLst>
                <a:gd name="adj" fmla="val 43236"/>
              </a:avLst>
            </a:prstGeom>
            <a:solidFill>
              <a:schemeClr val="bg1">
                <a:lumMod val="95000"/>
              </a:schemeClr>
            </a:solidFill>
            <a:ln>
              <a:solidFill>
                <a:schemeClr val="bg1">
                  <a:lumMod val="50000"/>
                </a:schemeClr>
              </a:solidFill>
            </a:ln>
          </p:spPr>
          <p:txBody>
            <a:bodyPr wrap="square" lIns="0" rIns="0" rtlCol="0" anchor="ctr">
              <a:noAutofit/>
            </a:bodyPr>
            <a:lstStyle/>
            <a:p>
              <a:pPr algn="ctr"/>
              <a:r>
                <a:rPr lang="en-US" altLang="zh-CN" sz="800" dirty="0">
                  <a:solidFill>
                    <a:schemeClr val="tx1">
                      <a:lumMod val="65000"/>
                      <a:lumOff val="35000"/>
                    </a:schemeClr>
                  </a:solidFill>
                </a:rPr>
                <a:t>LXC/</a:t>
              </a:r>
              <a:r>
                <a:rPr lang="en-US" altLang="zh-CN" sz="800" dirty="0" err="1">
                  <a:solidFill>
                    <a:schemeClr val="tx1">
                      <a:lumMod val="65000"/>
                      <a:lumOff val="35000"/>
                    </a:schemeClr>
                  </a:solidFill>
                </a:rPr>
                <a:t>Docker</a:t>
              </a:r>
              <a:endParaRPr lang="zh-CN" altLang="en-US" sz="800" dirty="0">
                <a:solidFill>
                  <a:schemeClr val="tx1">
                    <a:lumMod val="65000"/>
                    <a:lumOff val="35000"/>
                  </a:schemeClr>
                </a:solidFill>
              </a:endParaRPr>
            </a:p>
          </p:txBody>
        </p:sp>
      </p:grpSp>
      <p:sp>
        <p:nvSpPr>
          <p:cNvPr id="238" name="圆角矩形 237"/>
          <p:cNvSpPr/>
          <p:nvPr/>
        </p:nvSpPr>
        <p:spPr bwMode="auto">
          <a:xfrm>
            <a:off x="6430779" y="5105667"/>
            <a:ext cx="2634092" cy="451925"/>
          </a:xfrm>
          <a:prstGeom prst="roundRect">
            <a:avLst>
              <a:gd name="adj" fmla="val 6323"/>
            </a:avLst>
          </a:prstGeom>
          <a:noFill/>
          <a:ln w="9525" algn="ctr">
            <a:solidFill>
              <a:schemeClr val="bg1">
                <a:lumMod val="50000"/>
              </a:schemeClr>
            </a:solidFill>
            <a:round/>
            <a:headEnd/>
            <a:tailEnd/>
          </a:ln>
        </p:spPr>
        <p:txBody>
          <a:bodyPr wrap="none" lIns="90000" tIns="46800" rIns="90000" bIns="46800" anchor="t" anchorCtr="0"/>
          <a:lstStyle/>
          <a:p>
            <a:pPr algn="ctr" defTabSz="513296" eaLnBrk="0" hangingPunct="0">
              <a:buClr>
                <a:srgbClr val="CC9900"/>
              </a:buClr>
              <a:defRPr/>
            </a:pPr>
            <a:endParaRPr lang="en-US" altLang="zh-CN" sz="1000" b="1" kern="0" dirty="0">
              <a:solidFill>
                <a:srgbClr val="000000"/>
              </a:solidFill>
              <a:latin typeface="微软雅黑" pitchFamily="34" charset="-122"/>
              <a:ea typeface="微软雅黑" pitchFamily="34" charset="-122"/>
            </a:endParaRPr>
          </a:p>
          <a:p>
            <a:pPr algn="ctr" defTabSz="513296" eaLnBrk="0" hangingPunct="0">
              <a:buClr>
                <a:srgbClr val="CC9900"/>
              </a:buClr>
              <a:defRPr/>
            </a:pPr>
            <a:r>
              <a:rPr lang="zh-CN" altLang="en-US" sz="1000" b="1" kern="0" dirty="0">
                <a:solidFill>
                  <a:srgbClr val="000000"/>
                </a:solidFill>
                <a:latin typeface="微软雅黑" pitchFamily="34" charset="-122"/>
                <a:ea typeface="微软雅黑" pitchFamily="34" charset="-122"/>
              </a:rPr>
              <a:t> </a:t>
            </a:r>
            <a:r>
              <a:rPr lang="en-US" altLang="zh-CN" sz="1000" b="1" kern="0" dirty="0" err="1">
                <a:solidFill>
                  <a:srgbClr val="000000"/>
                </a:solidFill>
                <a:latin typeface="微软雅黑" pitchFamily="34" charset="-122"/>
                <a:ea typeface="微软雅黑" pitchFamily="34" charset="-122"/>
              </a:rPr>
              <a:t>OpenStack</a:t>
            </a:r>
            <a:endParaRPr lang="zh-CN" altLang="en-US" sz="1000" b="1" kern="0" dirty="0">
              <a:solidFill>
                <a:srgbClr val="000000"/>
              </a:solidFill>
              <a:latin typeface="微软雅黑" pitchFamily="34" charset="-122"/>
              <a:ea typeface="微软雅黑" pitchFamily="34" charset="-122"/>
            </a:endParaRPr>
          </a:p>
        </p:txBody>
      </p:sp>
      <p:pic>
        <p:nvPicPr>
          <p:cNvPr id="239" name="Picture 4" descr="http://img4.imgtn.bdimg.com/it/u=3167745071,1870541721&amp;fm=21&amp;gp=0.jpg"/>
          <p:cNvPicPr>
            <a:picLocks noChangeAspect="1" noChangeArrowheads="1"/>
          </p:cNvPicPr>
          <p:nvPr/>
        </p:nvPicPr>
        <p:blipFill>
          <a:blip r:embed="rId8" cstate="print"/>
          <a:srcRect/>
          <a:stretch>
            <a:fillRect/>
          </a:stretch>
        </p:blipFill>
        <p:spPr bwMode="auto">
          <a:xfrm>
            <a:off x="8404730" y="5651652"/>
            <a:ext cx="259699" cy="382000"/>
          </a:xfrm>
          <a:prstGeom prst="rect">
            <a:avLst/>
          </a:prstGeom>
          <a:noFill/>
        </p:spPr>
      </p:pic>
      <p:grpSp>
        <p:nvGrpSpPr>
          <p:cNvPr id="17" name="组合 358"/>
          <p:cNvGrpSpPr/>
          <p:nvPr/>
        </p:nvGrpSpPr>
        <p:grpSpPr>
          <a:xfrm>
            <a:off x="6365757" y="2234654"/>
            <a:ext cx="3674863" cy="1054281"/>
            <a:chOff x="6395786" y="1687881"/>
            <a:chExt cx="3674863" cy="1262531"/>
          </a:xfrm>
        </p:grpSpPr>
        <p:sp>
          <p:nvSpPr>
            <p:cNvPr id="325" name="Freeform 6"/>
            <p:cNvSpPr>
              <a:spLocks/>
            </p:cNvSpPr>
            <p:nvPr/>
          </p:nvSpPr>
          <p:spPr bwMode="auto">
            <a:xfrm>
              <a:off x="6395786" y="1687881"/>
              <a:ext cx="3674863" cy="1262531"/>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808080">
                <a:lumMod val="20000"/>
                <a:lumOff val="80000"/>
              </a:srgbClr>
            </a:solidFill>
            <a:ln w="31750" algn="ctr">
              <a:solidFill>
                <a:srgbClr val="99CCFF">
                  <a:lumMod val="90000"/>
                </a:srgbClr>
              </a:solidFill>
              <a:round/>
              <a:headEnd/>
              <a:tailEnd/>
            </a:ln>
            <a:extLst/>
          </p:spPr>
          <p:txBody>
            <a:bodyPr wrap="none" lIns="90000" tIns="46800" rIns="90000" bIns="46800" anchor="ctr"/>
            <a:lstStyle/>
            <a:p>
              <a:pPr algn="ctr">
                <a:buClr>
                  <a:srgbClr val="CC9900"/>
                </a:buClr>
                <a:defRPr/>
              </a:pPr>
              <a:endParaRPr lang="zh-CN" altLang="en-US" sz="600" kern="0" dirty="0">
                <a:solidFill>
                  <a:srgbClr val="000000"/>
                </a:solidFill>
                <a:latin typeface="FrutigerNext LT Regular" pitchFamily="34" charset="0"/>
              </a:endParaRPr>
            </a:p>
          </p:txBody>
        </p:sp>
        <p:grpSp>
          <p:nvGrpSpPr>
            <p:cNvPr id="18" name="组合 181"/>
            <p:cNvGrpSpPr/>
            <p:nvPr/>
          </p:nvGrpSpPr>
          <p:grpSpPr>
            <a:xfrm>
              <a:off x="8901319" y="2211230"/>
              <a:ext cx="838677" cy="496766"/>
              <a:chOff x="6725078" y="1020319"/>
              <a:chExt cx="1558492" cy="461699"/>
            </a:xfrm>
            <a:solidFill>
              <a:srgbClr val="DDDDDD">
                <a:alpha val="56078"/>
              </a:srgbClr>
            </a:solidFill>
          </p:grpSpPr>
          <p:sp>
            <p:nvSpPr>
              <p:cNvPr id="353" name="Freeform 6"/>
              <p:cNvSpPr>
                <a:spLocks/>
              </p:cNvSpPr>
              <p:nvPr/>
            </p:nvSpPr>
            <p:spPr bwMode="auto">
              <a:xfrm>
                <a:off x="6911018" y="1030830"/>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grp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latin typeface="微软雅黑" pitchFamily="34" charset="-122"/>
                  <a:ea typeface="微软雅黑" pitchFamily="34" charset="-122"/>
                  <a:cs typeface="Calibri" pitchFamily="34" charset="0"/>
                </a:endParaRPr>
              </a:p>
            </p:txBody>
          </p:sp>
          <p:sp>
            <p:nvSpPr>
              <p:cNvPr id="354" name="Rectangle 149"/>
              <p:cNvSpPr/>
              <p:nvPr/>
            </p:nvSpPr>
            <p:spPr>
              <a:xfrm>
                <a:off x="6725078" y="1020319"/>
                <a:ext cx="1558492" cy="461699"/>
              </a:xfrm>
              <a:prstGeom prst="rect">
                <a:avLst/>
              </a:prstGeom>
              <a:grpFill/>
            </p:spPr>
            <p:txBody>
              <a:bodyPr wrap="square" lIns="136492" tIns="68247" rIns="136492" bIns="68247" anchor="ctr">
                <a:spAutoFit/>
              </a:bodyPr>
              <a:lstStyle/>
              <a:p>
                <a:pPr algn="ctr">
                  <a:buClr>
                    <a:srgbClr val="CC9900"/>
                  </a:buClr>
                  <a:buFont typeface="Wingdings" pitchFamily="2" charset="2"/>
                  <a:buNone/>
                </a:pPr>
                <a:r>
                  <a:rPr lang="en-US" altLang="zh-CN" sz="900" b="1" dirty="0">
                    <a:solidFill>
                      <a:srgbClr val="C00000"/>
                    </a:solidFill>
                    <a:latin typeface="微软雅黑" pitchFamily="34" charset="-122"/>
                    <a:ea typeface="微软雅黑" pitchFamily="34" charset="-122"/>
                  </a:rPr>
                  <a:t>Public cloud</a:t>
                </a:r>
                <a:endParaRPr lang="en-US" sz="900" b="1" dirty="0">
                  <a:solidFill>
                    <a:srgbClr val="C00000"/>
                  </a:solidFill>
                  <a:latin typeface="微软雅黑" pitchFamily="34" charset="-122"/>
                  <a:ea typeface="微软雅黑" pitchFamily="34" charset="-122"/>
                </a:endParaRPr>
              </a:p>
            </p:txBody>
          </p:sp>
        </p:grpSp>
        <p:grpSp>
          <p:nvGrpSpPr>
            <p:cNvPr id="19" name="组合 180"/>
            <p:cNvGrpSpPr/>
            <p:nvPr/>
          </p:nvGrpSpPr>
          <p:grpSpPr>
            <a:xfrm>
              <a:off x="7791835" y="2245656"/>
              <a:ext cx="631461" cy="501470"/>
              <a:chOff x="6173047" y="2387545"/>
              <a:chExt cx="1173430" cy="466069"/>
            </a:xfrm>
            <a:solidFill>
              <a:srgbClr val="DDDDDD">
                <a:alpha val="56078"/>
              </a:srgbClr>
            </a:solidFill>
          </p:grpSpPr>
          <p:sp>
            <p:nvSpPr>
              <p:cNvPr id="351" name="Freeform 6"/>
              <p:cNvSpPr>
                <a:spLocks/>
              </p:cNvSpPr>
              <p:nvPr/>
            </p:nvSpPr>
            <p:spPr bwMode="auto">
              <a:xfrm>
                <a:off x="6173047" y="238754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grp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latin typeface="微软雅黑" pitchFamily="34" charset="-122"/>
                  <a:ea typeface="微软雅黑" pitchFamily="34" charset="-122"/>
                  <a:cs typeface="Calibri" pitchFamily="34" charset="0"/>
                </a:endParaRPr>
              </a:p>
            </p:txBody>
          </p:sp>
          <p:sp>
            <p:nvSpPr>
              <p:cNvPr id="352" name="Rectangle 142"/>
              <p:cNvSpPr/>
              <p:nvPr/>
            </p:nvSpPr>
            <p:spPr>
              <a:xfrm>
                <a:off x="6175288" y="2391917"/>
                <a:ext cx="1171189" cy="461697"/>
              </a:xfrm>
              <a:prstGeom prst="rect">
                <a:avLst/>
              </a:prstGeom>
              <a:grpFill/>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latin typeface="微软雅黑" pitchFamily="34" charset="-122"/>
                    <a:ea typeface="微软雅黑" pitchFamily="34" charset="-122"/>
                  </a:rPr>
                  <a:t>CloudEDGE</a:t>
                </a:r>
                <a:endParaRPr lang="en-US" sz="900" b="1" dirty="0">
                  <a:solidFill>
                    <a:srgbClr val="C00000"/>
                  </a:solidFill>
                  <a:latin typeface="微软雅黑" pitchFamily="34" charset="-122"/>
                  <a:ea typeface="微软雅黑" pitchFamily="34" charset="-122"/>
                </a:endParaRPr>
              </a:p>
            </p:txBody>
          </p:sp>
        </p:grpSp>
        <p:grpSp>
          <p:nvGrpSpPr>
            <p:cNvPr id="20" name="组合 182"/>
            <p:cNvGrpSpPr/>
            <p:nvPr/>
          </p:nvGrpSpPr>
          <p:grpSpPr>
            <a:xfrm>
              <a:off x="8404086" y="2065929"/>
              <a:ext cx="634336" cy="501471"/>
              <a:chOff x="4103268" y="1015945"/>
              <a:chExt cx="1178771" cy="466070"/>
            </a:xfrm>
            <a:solidFill>
              <a:srgbClr val="DDDDDD">
                <a:alpha val="56078"/>
              </a:srgbClr>
            </a:solidFill>
          </p:grpSpPr>
          <p:sp>
            <p:nvSpPr>
              <p:cNvPr id="349" name="Freeform 6"/>
              <p:cNvSpPr>
                <a:spLocks/>
              </p:cNvSpPr>
              <p:nvPr/>
            </p:nvSpPr>
            <p:spPr bwMode="auto">
              <a:xfrm>
                <a:off x="4103268" y="101594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grp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latin typeface="微软雅黑" pitchFamily="34" charset="-122"/>
                  <a:ea typeface="微软雅黑" pitchFamily="34" charset="-122"/>
                  <a:cs typeface="Calibri" pitchFamily="34" charset="0"/>
                </a:endParaRPr>
              </a:p>
            </p:txBody>
          </p:sp>
          <p:sp>
            <p:nvSpPr>
              <p:cNvPr id="350" name="Rectangle 136"/>
              <p:cNvSpPr/>
              <p:nvPr/>
            </p:nvSpPr>
            <p:spPr>
              <a:xfrm>
                <a:off x="4168428" y="1020318"/>
                <a:ext cx="1113611" cy="461697"/>
              </a:xfrm>
              <a:prstGeom prst="rect">
                <a:avLst/>
              </a:prstGeom>
              <a:grpFill/>
            </p:spPr>
            <p:txBody>
              <a:bodyPr wrap="square" lIns="136492" tIns="68247" rIns="136492" bIns="68247" anchor="ctr">
                <a:spAutoFit/>
              </a:bodyPr>
              <a:lstStyle/>
              <a:p>
                <a:pPr algn="ctr">
                  <a:buClr>
                    <a:srgbClr val="CC9900"/>
                  </a:buClr>
                  <a:buFont typeface="Wingdings" pitchFamily="2" charset="2"/>
                  <a:buNone/>
                </a:pPr>
                <a:r>
                  <a:rPr lang="en-US" altLang="zh-CN" sz="900" b="1" dirty="0">
                    <a:solidFill>
                      <a:srgbClr val="C00000"/>
                    </a:solidFill>
                    <a:latin typeface="微软雅黑" pitchFamily="34" charset="-122"/>
                    <a:ea typeface="微软雅黑" pitchFamily="34" charset="-122"/>
                  </a:rPr>
                  <a:t>Telco OS</a:t>
                </a:r>
              </a:p>
            </p:txBody>
          </p:sp>
        </p:grpSp>
        <p:grpSp>
          <p:nvGrpSpPr>
            <p:cNvPr id="21" name="组合 184"/>
            <p:cNvGrpSpPr/>
            <p:nvPr/>
          </p:nvGrpSpPr>
          <p:grpSpPr>
            <a:xfrm>
              <a:off x="6652701" y="2236021"/>
              <a:ext cx="653888" cy="501472"/>
              <a:chOff x="5149183" y="2478985"/>
              <a:chExt cx="1215106" cy="466071"/>
            </a:xfrm>
            <a:solidFill>
              <a:srgbClr val="DDDDDD">
                <a:alpha val="56078"/>
              </a:srgbClr>
            </a:solidFill>
          </p:grpSpPr>
          <p:sp>
            <p:nvSpPr>
              <p:cNvPr id="347" name="Freeform 6"/>
              <p:cNvSpPr>
                <a:spLocks/>
              </p:cNvSpPr>
              <p:nvPr/>
            </p:nvSpPr>
            <p:spPr bwMode="auto">
              <a:xfrm>
                <a:off x="5196549" y="2478985"/>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grp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latin typeface="微软雅黑" pitchFamily="34" charset="-122"/>
                  <a:ea typeface="微软雅黑" pitchFamily="34" charset="-122"/>
                  <a:cs typeface="Calibri" pitchFamily="34" charset="0"/>
                </a:endParaRPr>
              </a:p>
            </p:txBody>
          </p:sp>
          <p:sp>
            <p:nvSpPr>
              <p:cNvPr id="348" name="Rectangle 134"/>
              <p:cNvSpPr/>
              <p:nvPr/>
            </p:nvSpPr>
            <p:spPr>
              <a:xfrm>
                <a:off x="5149183" y="2483360"/>
                <a:ext cx="1215106" cy="461696"/>
              </a:xfrm>
              <a:prstGeom prst="rect">
                <a:avLst/>
              </a:prstGeom>
              <a:grpFill/>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latin typeface="微软雅黑" pitchFamily="34" charset="-122"/>
                    <a:ea typeface="微软雅黑" pitchFamily="34" charset="-122"/>
                  </a:rPr>
                  <a:t>CloudBB</a:t>
                </a:r>
                <a:endParaRPr lang="en-US" altLang="zh-CN" sz="900" b="1" dirty="0">
                  <a:solidFill>
                    <a:srgbClr val="C00000"/>
                  </a:solidFill>
                  <a:latin typeface="微软雅黑" pitchFamily="34" charset="-122"/>
                  <a:ea typeface="微软雅黑" pitchFamily="34" charset="-122"/>
                </a:endParaRPr>
              </a:p>
            </p:txBody>
          </p:sp>
        </p:grpSp>
        <p:grpSp>
          <p:nvGrpSpPr>
            <p:cNvPr id="22" name="组合 183"/>
            <p:cNvGrpSpPr/>
            <p:nvPr/>
          </p:nvGrpSpPr>
          <p:grpSpPr>
            <a:xfrm>
              <a:off x="7117803" y="1947361"/>
              <a:ext cx="802556" cy="531411"/>
              <a:chOff x="5698747" y="1893769"/>
              <a:chExt cx="1263655" cy="493896"/>
            </a:xfrm>
            <a:solidFill>
              <a:srgbClr val="DDDDDD">
                <a:alpha val="56078"/>
              </a:srgbClr>
            </a:solidFill>
          </p:grpSpPr>
          <p:sp>
            <p:nvSpPr>
              <p:cNvPr id="345" name="Freeform 6"/>
              <p:cNvSpPr>
                <a:spLocks/>
              </p:cNvSpPr>
              <p:nvPr/>
            </p:nvSpPr>
            <p:spPr bwMode="auto">
              <a:xfrm>
                <a:off x="5725031" y="1893769"/>
                <a:ext cx="1167738" cy="39358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grpFill/>
              <a:ln w="38100" cap="flat">
                <a:solidFill>
                  <a:srgbClr val="00B0F0"/>
                </a:solidFill>
                <a:prstDash val="sysDash"/>
                <a:miter lim="800000"/>
                <a:headEnd/>
                <a:tailEnd/>
              </a:ln>
              <a:extLst/>
            </p:spPr>
            <p:txBody>
              <a:bodyPr vert="horz" wrap="square" lIns="76763" tIns="38381" rIns="76763" bIns="38381" numCol="1" anchor="ctr" anchorCtr="0" compatLnSpc="1">
                <a:prstTxWarp prst="textNoShape">
                  <a:avLst/>
                </a:prstTxWarp>
              </a:bodyPr>
              <a:lstStyle/>
              <a:p>
                <a:pPr algn="ctr">
                  <a:buClr>
                    <a:srgbClr val="CC9900"/>
                  </a:buClr>
                  <a:defRPr/>
                </a:pPr>
                <a:endParaRPr lang="zh-CN" altLang="en-US" sz="900" b="1" kern="0" dirty="0">
                  <a:solidFill>
                    <a:sysClr val="windowText" lastClr="000000"/>
                  </a:solidFill>
                  <a:latin typeface="微软雅黑" pitchFamily="34" charset="-122"/>
                  <a:ea typeface="微软雅黑" pitchFamily="34" charset="-122"/>
                  <a:cs typeface="Calibri" pitchFamily="34" charset="0"/>
                </a:endParaRPr>
              </a:p>
            </p:txBody>
          </p:sp>
          <p:sp>
            <p:nvSpPr>
              <p:cNvPr id="346" name="Rectangle 138"/>
              <p:cNvSpPr/>
              <p:nvPr/>
            </p:nvSpPr>
            <p:spPr>
              <a:xfrm>
                <a:off x="5698747" y="1925969"/>
                <a:ext cx="1263655" cy="461696"/>
              </a:xfrm>
              <a:prstGeom prst="rect">
                <a:avLst/>
              </a:prstGeom>
              <a:grpFill/>
            </p:spPr>
            <p:txBody>
              <a:bodyPr wrap="square" lIns="136492" tIns="68247" rIns="136492" bIns="68247" anchor="ctr">
                <a:spAutoFit/>
              </a:bodyPr>
              <a:lstStyle/>
              <a:p>
                <a:pPr algn="ctr">
                  <a:buClr>
                    <a:srgbClr val="CC9900"/>
                  </a:buClr>
                  <a:buFont typeface="Wingdings" pitchFamily="2" charset="2"/>
                  <a:buNone/>
                </a:pPr>
                <a:r>
                  <a:rPr lang="en-US" altLang="zh-CN" sz="900" b="1" dirty="0" err="1">
                    <a:solidFill>
                      <a:srgbClr val="C00000"/>
                    </a:solidFill>
                    <a:latin typeface="微软雅黑" pitchFamily="34" charset="-122"/>
                    <a:ea typeface="微软雅黑" pitchFamily="34" charset="-122"/>
                  </a:rPr>
                  <a:t>CloudDSL</a:t>
                </a:r>
                <a:r>
                  <a:rPr lang="en-US" altLang="zh-CN" sz="900" b="1" dirty="0">
                    <a:solidFill>
                      <a:srgbClr val="C00000"/>
                    </a:solidFill>
                    <a:latin typeface="微软雅黑" pitchFamily="34" charset="-122"/>
                    <a:ea typeface="微软雅黑" pitchFamily="34" charset="-122"/>
                  </a:rPr>
                  <a:t>/OLT</a:t>
                </a:r>
              </a:p>
            </p:txBody>
          </p:sp>
        </p:grpSp>
        <p:sp>
          <p:nvSpPr>
            <p:cNvPr id="344" name="TextBox 343"/>
            <p:cNvSpPr txBox="1"/>
            <p:nvPr/>
          </p:nvSpPr>
          <p:spPr>
            <a:xfrm>
              <a:off x="7608648" y="1808862"/>
              <a:ext cx="974947" cy="331714"/>
            </a:xfrm>
            <a:prstGeom prst="rect">
              <a:avLst/>
            </a:prstGeom>
            <a:noFill/>
          </p:spPr>
          <p:txBody>
            <a:bodyPr wrap="none" rtlCol="0">
              <a:spAutoFit/>
            </a:bodyPr>
            <a:lstStyle/>
            <a:p>
              <a:pPr algn="just"/>
              <a:r>
                <a:rPr lang="en-US" altLang="zh-CN" sz="1200" b="1" dirty="0">
                  <a:latin typeface="微软雅黑" pitchFamily="34" charset="-122"/>
                  <a:ea typeface="微软雅黑" pitchFamily="34" charset="-122"/>
                </a:rPr>
                <a:t>SDDC</a:t>
              </a:r>
              <a:r>
                <a:rPr lang="zh-CN" altLang="en-US" sz="800" b="1" dirty="0">
                  <a:latin typeface="微软雅黑" pitchFamily="34" charset="-122"/>
                  <a:ea typeface="微软雅黑" pitchFamily="34" charset="-122"/>
                </a:rPr>
                <a:t>－</a:t>
              </a:r>
              <a:r>
                <a:rPr lang="en-US" altLang="zh-CN" sz="1000" b="1" dirty="0">
                  <a:solidFill>
                    <a:srgbClr val="FF0000"/>
                  </a:solidFill>
                  <a:latin typeface="微软雅黑" pitchFamily="34" charset="-122"/>
                  <a:ea typeface="微软雅黑" pitchFamily="34" charset="-122"/>
                </a:rPr>
                <a:t>SEA</a:t>
              </a:r>
              <a:endParaRPr lang="zh-CN" altLang="en-US" sz="1000" b="1" dirty="0">
                <a:solidFill>
                  <a:srgbClr val="FF0000"/>
                </a:solidFill>
                <a:latin typeface="微软雅黑" pitchFamily="34" charset="-122"/>
                <a:ea typeface="微软雅黑" pitchFamily="34" charset="-122"/>
              </a:endParaRPr>
            </a:p>
          </p:txBody>
        </p:sp>
      </p:grpSp>
      <p:sp>
        <p:nvSpPr>
          <p:cNvPr id="145" name="TextBox 144"/>
          <p:cNvSpPr txBox="1"/>
          <p:nvPr/>
        </p:nvSpPr>
        <p:spPr bwMode="auto">
          <a:xfrm>
            <a:off x="10040054" y="2246179"/>
            <a:ext cx="1620000" cy="1723537"/>
          </a:xfrm>
          <a:prstGeom prst="rect">
            <a:avLst/>
          </a:prstGeom>
          <a:solidFill>
            <a:schemeClr val="bg2">
              <a:lumMod val="20000"/>
              <a:lumOff val="80000"/>
            </a:schemeClr>
          </a:solidFill>
          <a:ln w="9525">
            <a:solidFill>
              <a:schemeClr val="bg2">
                <a:lumMod val="60000"/>
                <a:lumOff val="40000"/>
              </a:schemeClr>
            </a:solidFill>
            <a:miter lim="800000"/>
            <a:headEnd/>
            <a:tailEnd/>
          </a:ln>
        </p:spPr>
        <p:txBody>
          <a:bodyPr wrap="square" lIns="35995" tIns="45714" rIns="0" bIns="45714" rtlCol="0">
            <a:spAutoFit/>
          </a:bodyPr>
          <a:lstStyle/>
          <a:p>
            <a:pPr>
              <a:spcBef>
                <a:spcPts val="600"/>
              </a:spcBef>
              <a:buClr>
                <a:schemeClr val="tx1">
                  <a:lumMod val="50000"/>
                  <a:lumOff val="50000"/>
                </a:schemeClr>
              </a:buClr>
              <a:buSzPct val="60000"/>
            </a:pPr>
            <a:r>
              <a:rPr lang="en-US" altLang="zh-CN" sz="1400" b="1" dirty="0">
                <a:solidFill>
                  <a:srgbClr val="FF0000"/>
                </a:solidFill>
                <a:latin typeface="微软雅黑" pitchFamily="34" charset="-122"/>
                <a:ea typeface="微软雅黑" pitchFamily="34" charset="-122"/>
              </a:rPr>
              <a:t>S</a:t>
            </a:r>
            <a:r>
              <a:rPr lang="en-US" altLang="zh-CN" sz="1400" b="1" dirty="0">
                <a:latin typeface="微软雅黑" pitchFamily="34" charset="-122"/>
                <a:ea typeface="微软雅黑" pitchFamily="34" charset="-122"/>
              </a:rPr>
              <a:t>calability: </a:t>
            </a:r>
            <a:r>
              <a:rPr lang="en-US" altLang="zh-CN" sz="1100" b="1" dirty="0">
                <a:latin typeface="微软雅黑" pitchFamily="34" charset="-122"/>
                <a:ea typeface="微软雅黑" pitchFamily="34" charset="-122"/>
                <a:sym typeface="Wingdings" pitchFamily="2" charset="2"/>
              </a:rPr>
              <a:t></a:t>
            </a:r>
            <a:r>
              <a:rPr lang="zh-CN" altLang="en-US" sz="1100" b="1" dirty="0">
                <a:latin typeface="微软雅黑" pitchFamily="34" charset="-122"/>
                <a:ea typeface="微软雅黑" pitchFamily="34" charset="-122"/>
                <a:sym typeface="Wingdings" pitchFamily="2" charset="2"/>
              </a:rPr>
              <a:t>∞</a:t>
            </a:r>
            <a:r>
              <a:rPr lang="en-US" altLang="zh-CN" sz="1100" b="1" dirty="0">
                <a:latin typeface="微软雅黑" pitchFamily="34" charset="-122"/>
                <a:ea typeface="微软雅黑" pitchFamily="34" charset="-122"/>
                <a:sym typeface="Wingdings" pitchFamily="2" charset="2"/>
              </a:rPr>
              <a:t>,</a:t>
            </a:r>
            <a:r>
              <a:rPr lang="en-US" altLang="zh-CN" sz="1100" b="1" dirty="0" err="1">
                <a:latin typeface="微软雅黑" pitchFamily="34" charset="-122"/>
                <a:ea typeface="微软雅黑" pitchFamily="34" charset="-122"/>
                <a:sym typeface="Wingdings" pitchFamily="2" charset="2"/>
              </a:rPr>
              <a:t>Opex</a:t>
            </a:r>
            <a:r>
              <a:rPr lang="en-US" altLang="zh-CN" sz="1100" b="1" dirty="0">
                <a:latin typeface="微软雅黑" pitchFamily="34" charset="-122"/>
                <a:ea typeface="微软雅黑" pitchFamily="34" charset="-122"/>
              </a:rPr>
              <a:t> </a:t>
            </a:r>
            <a:r>
              <a:rPr lang="zh-CN" altLang="en-US" sz="1100" b="1" dirty="0">
                <a:latin typeface="微软雅黑" pitchFamily="34" charset="-122"/>
                <a:ea typeface="微软雅黑" pitchFamily="34" charset="-122"/>
              </a:rPr>
              <a:t>≈</a:t>
            </a:r>
            <a:r>
              <a:rPr lang="en-US" altLang="zh-CN" sz="1100" b="1" dirty="0">
                <a:latin typeface="微软雅黑" pitchFamily="34" charset="-122"/>
                <a:ea typeface="微软雅黑" pitchFamily="34" charset="-122"/>
              </a:rPr>
              <a:t>0</a:t>
            </a:r>
          </a:p>
          <a:p>
            <a:pPr marL="88889" indent="-88889">
              <a:spcBef>
                <a:spcPts val="600"/>
              </a:spcBef>
              <a:buClr>
                <a:srgbClr val="FF0000"/>
              </a:buClr>
              <a:buSzPct val="70000"/>
              <a:buFont typeface="Arial" pitchFamily="34" charset="0"/>
              <a:buChar char="•"/>
            </a:pPr>
            <a:r>
              <a:rPr lang="en-US" altLang="zh-CN" sz="1000" dirty="0"/>
              <a:t>The performance of the linear growth rate of 50%</a:t>
            </a:r>
          </a:p>
          <a:p>
            <a:pPr marL="88889" indent="-88889">
              <a:spcBef>
                <a:spcPts val="600"/>
              </a:spcBef>
              <a:buClr>
                <a:srgbClr val="FF0000"/>
              </a:buClr>
              <a:buSzPct val="70000"/>
              <a:buFont typeface="Arial" pitchFamily="34" charset="0"/>
              <a:buChar char="•"/>
            </a:pPr>
            <a:r>
              <a:rPr lang="en-US" altLang="zh-CN" sz="1000" dirty="0"/>
              <a:t>Adaptive Scale Out/In (across different Multi-core, across the chip, across nodes, DC, free to modify, free release)</a:t>
            </a:r>
            <a:endParaRPr lang="zh-CN" altLang="en-US" sz="1200" b="1" dirty="0">
              <a:solidFill>
                <a:srgbClr val="C00000"/>
              </a:solidFill>
              <a:latin typeface="微软雅黑" pitchFamily="34" charset="-122"/>
              <a:ea typeface="微软雅黑" pitchFamily="34" charset="-122"/>
            </a:endParaRPr>
          </a:p>
        </p:txBody>
      </p:sp>
      <p:sp>
        <p:nvSpPr>
          <p:cNvPr id="146" name="TextBox 145"/>
          <p:cNvSpPr txBox="1"/>
          <p:nvPr/>
        </p:nvSpPr>
        <p:spPr bwMode="auto">
          <a:xfrm>
            <a:off x="10040054" y="3967188"/>
            <a:ext cx="1620000" cy="1031039"/>
          </a:xfrm>
          <a:prstGeom prst="rect">
            <a:avLst/>
          </a:prstGeom>
          <a:solidFill>
            <a:schemeClr val="bg2">
              <a:lumMod val="20000"/>
              <a:lumOff val="80000"/>
            </a:schemeClr>
          </a:solidFill>
          <a:ln w="9525">
            <a:solidFill>
              <a:schemeClr val="bg2">
                <a:lumMod val="60000"/>
                <a:lumOff val="40000"/>
              </a:schemeClr>
            </a:solidFill>
            <a:miter lim="800000"/>
            <a:headEnd/>
            <a:tailEnd/>
          </a:ln>
        </p:spPr>
        <p:txBody>
          <a:bodyPr wrap="square" lIns="35995" tIns="45714" rIns="0" bIns="45714" rtlCol="0">
            <a:spAutoFit/>
          </a:bodyPr>
          <a:lstStyle/>
          <a:p>
            <a:pPr>
              <a:spcBef>
                <a:spcPts val="600"/>
              </a:spcBef>
              <a:buClr>
                <a:schemeClr val="tx1">
                  <a:lumMod val="50000"/>
                  <a:lumOff val="50000"/>
                </a:schemeClr>
              </a:buClr>
              <a:buSzPct val="60000"/>
            </a:pPr>
            <a:r>
              <a:rPr lang="en-US" altLang="zh-CN" sz="1400" b="1" dirty="0">
                <a:solidFill>
                  <a:srgbClr val="FF0000"/>
                </a:solidFill>
                <a:latin typeface="微软雅黑" pitchFamily="34" charset="-122"/>
                <a:ea typeface="微软雅黑" pitchFamily="34" charset="-122"/>
              </a:rPr>
              <a:t>E</a:t>
            </a:r>
            <a:r>
              <a:rPr lang="en-US" altLang="zh-CN" sz="1400" b="1" dirty="0">
                <a:latin typeface="微软雅黑" pitchFamily="34" charset="-122"/>
                <a:ea typeface="微软雅黑" pitchFamily="34" charset="-122"/>
              </a:rPr>
              <a:t>fficiency:</a:t>
            </a:r>
          </a:p>
          <a:p>
            <a:pPr>
              <a:spcBef>
                <a:spcPts val="600"/>
              </a:spcBef>
              <a:buClr>
                <a:schemeClr val="tx1">
                  <a:lumMod val="50000"/>
                  <a:lumOff val="50000"/>
                </a:schemeClr>
              </a:buClr>
              <a:buSzPct val="60000"/>
            </a:pPr>
            <a:r>
              <a:rPr lang="en-US" altLang="zh-CN" sz="1400" b="1" dirty="0">
                <a:latin typeface="微软雅黑" pitchFamily="34" charset="-122"/>
                <a:ea typeface="微软雅黑" pitchFamily="34" charset="-122"/>
              </a:rPr>
              <a:t>TTM</a:t>
            </a: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0</a:t>
            </a:r>
          </a:p>
          <a:p>
            <a:pPr marL="88889" indent="-88889">
              <a:spcBef>
                <a:spcPts val="600"/>
              </a:spcBef>
              <a:buClr>
                <a:srgbClr val="FF0000"/>
              </a:buClr>
              <a:buSzPct val="70000"/>
              <a:buFont typeface="Arial" pitchFamily="34" charset="0"/>
              <a:buChar char="•"/>
            </a:pPr>
            <a:r>
              <a:rPr lang="en-US" altLang="zh-CN" sz="900" dirty="0"/>
              <a:t>Resource utilization &gt; 70%</a:t>
            </a:r>
          </a:p>
          <a:p>
            <a:pPr marL="88889" indent="-88889">
              <a:spcBef>
                <a:spcPts val="600"/>
              </a:spcBef>
              <a:buClr>
                <a:srgbClr val="FF0000"/>
              </a:buClr>
              <a:buSzPct val="70000"/>
              <a:buFont typeface="Arial" pitchFamily="34" charset="0"/>
              <a:buChar char="•"/>
            </a:pPr>
            <a:r>
              <a:rPr lang="en-US" altLang="zh-CN" sz="900" dirty="0"/>
              <a:t>Code reuse rate 100%</a:t>
            </a:r>
            <a:endParaRPr lang="zh-CN" altLang="en-US" sz="900" b="1" dirty="0">
              <a:solidFill>
                <a:srgbClr val="C00000"/>
              </a:solidFill>
              <a:latin typeface="微软雅黑" pitchFamily="34" charset="-122"/>
              <a:ea typeface="微软雅黑" pitchFamily="34" charset="-122"/>
            </a:endParaRPr>
          </a:p>
        </p:txBody>
      </p:sp>
      <p:sp>
        <p:nvSpPr>
          <p:cNvPr id="147" name="TextBox 146"/>
          <p:cNvSpPr txBox="1"/>
          <p:nvPr/>
        </p:nvSpPr>
        <p:spPr bwMode="auto">
          <a:xfrm>
            <a:off x="10040054" y="5012924"/>
            <a:ext cx="1620000" cy="1000262"/>
          </a:xfrm>
          <a:prstGeom prst="rect">
            <a:avLst/>
          </a:prstGeom>
          <a:solidFill>
            <a:schemeClr val="bg2">
              <a:lumMod val="20000"/>
              <a:lumOff val="80000"/>
            </a:schemeClr>
          </a:solidFill>
          <a:ln w="9525">
            <a:solidFill>
              <a:schemeClr val="bg2">
                <a:lumMod val="60000"/>
                <a:lumOff val="40000"/>
              </a:schemeClr>
            </a:solidFill>
            <a:miter lim="800000"/>
            <a:headEnd/>
            <a:tailEnd/>
          </a:ln>
        </p:spPr>
        <p:txBody>
          <a:bodyPr wrap="square" lIns="35995" tIns="45714" rIns="0" bIns="45714" rtlCol="0">
            <a:spAutoFit/>
          </a:bodyPr>
          <a:lstStyle/>
          <a:p>
            <a:pPr>
              <a:spcBef>
                <a:spcPts val="600"/>
              </a:spcBef>
              <a:buClr>
                <a:schemeClr val="tx1">
                  <a:lumMod val="50000"/>
                  <a:lumOff val="50000"/>
                </a:schemeClr>
              </a:buClr>
              <a:buSzPct val="60000"/>
            </a:pPr>
            <a:r>
              <a:rPr lang="en-US" altLang="zh-CN" sz="1400" b="1" dirty="0">
                <a:solidFill>
                  <a:srgbClr val="FF0000"/>
                </a:solidFill>
                <a:latin typeface="微软雅黑" pitchFamily="34" charset="-122"/>
                <a:ea typeface="微软雅黑" pitchFamily="34" charset="-122"/>
              </a:rPr>
              <a:t>A</a:t>
            </a:r>
            <a:r>
              <a:rPr lang="en-US" altLang="zh-CN" sz="1400" b="1" dirty="0">
                <a:latin typeface="微软雅黑" pitchFamily="34" charset="-122"/>
                <a:ea typeface="微软雅黑" pitchFamily="34" charset="-122"/>
              </a:rPr>
              <a:t>vailability</a:t>
            </a: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99999</a:t>
            </a:r>
            <a:endParaRPr lang="zh-CN" altLang="en-US" sz="1400" b="1" dirty="0">
              <a:latin typeface="微软雅黑" pitchFamily="34" charset="-122"/>
              <a:ea typeface="微软雅黑" pitchFamily="34" charset="-122"/>
            </a:endParaRPr>
          </a:p>
          <a:p>
            <a:pPr marL="88889" indent="-88889">
              <a:spcBef>
                <a:spcPts val="600"/>
              </a:spcBef>
              <a:buClr>
                <a:srgbClr val="FF0000"/>
              </a:buClr>
              <a:buSzPct val="70000"/>
              <a:buFont typeface="Arial" pitchFamily="34" charset="0"/>
              <a:buChar char="•"/>
            </a:pPr>
            <a:r>
              <a:rPr lang="en-US" altLang="zh-CN" sz="1000" dirty="0"/>
              <a:t>Business don't interrupt</a:t>
            </a:r>
          </a:p>
          <a:p>
            <a:pPr marL="88889" indent="-88889">
              <a:spcBef>
                <a:spcPts val="600"/>
              </a:spcBef>
              <a:buClr>
                <a:srgbClr val="FF0000"/>
              </a:buClr>
              <a:buSzPct val="70000"/>
              <a:buFont typeface="Arial" pitchFamily="34" charset="0"/>
              <a:buChar char="•"/>
            </a:pPr>
            <a:r>
              <a:rPr lang="en-US" altLang="zh-CN" sz="1000" dirty="0"/>
              <a:t>Business self-healing&lt;1s</a:t>
            </a:r>
            <a:endParaRPr lang="zh-CN" altLang="en-US" sz="1000" b="1" dirty="0">
              <a:solidFill>
                <a:srgbClr val="C00000"/>
              </a:solidFill>
              <a:latin typeface="微软雅黑" pitchFamily="34" charset="-122"/>
              <a:ea typeface="微软雅黑" pitchFamily="34" charset="-122"/>
            </a:endParaRPr>
          </a:p>
        </p:txBody>
      </p:sp>
      <p:grpSp>
        <p:nvGrpSpPr>
          <p:cNvPr id="23" name="组合 149"/>
          <p:cNvGrpSpPr/>
          <p:nvPr/>
        </p:nvGrpSpPr>
        <p:grpSpPr>
          <a:xfrm>
            <a:off x="6434906" y="3416967"/>
            <a:ext cx="2566499" cy="1660091"/>
            <a:chOff x="6507475" y="3212976"/>
            <a:chExt cx="2566499" cy="1660091"/>
          </a:xfrm>
        </p:grpSpPr>
        <p:grpSp>
          <p:nvGrpSpPr>
            <p:cNvPr id="24" name="组合 300"/>
            <p:cNvGrpSpPr/>
            <p:nvPr/>
          </p:nvGrpSpPr>
          <p:grpSpPr>
            <a:xfrm>
              <a:off x="6507475" y="3212976"/>
              <a:ext cx="2566499" cy="1660091"/>
              <a:chOff x="3937347" y="2635863"/>
              <a:chExt cx="4981371" cy="1811187"/>
            </a:xfrm>
          </p:grpSpPr>
          <p:sp>
            <p:nvSpPr>
              <p:cNvPr id="261" name="圆角矩形 260"/>
              <p:cNvSpPr/>
              <p:nvPr/>
            </p:nvSpPr>
            <p:spPr bwMode="auto">
              <a:xfrm>
                <a:off x="3945963" y="2635863"/>
                <a:ext cx="4926061" cy="201675"/>
              </a:xfrm>
              <a:prstGeom prst="roundRect">
                <a:avLst>
                  <a:gd name="adj" fmla="val 2661"/>
                </a:avLst>
              </a:prstGeom>
              <a:solidFill>
                <a:schemeClr val="bg1">
                  <a:lumMod val="95000"/>
                </a:schemeClr>
              </a:solidFill>
              <a:ln w="3175" cap="flat" cmpd="sng" algn="ctr">
                <a:solidFill>
                  <a:schemeClr val="bg1">
                    <a:lumMod val="65000"/>
                  </a:schemeClr>
                </a:solidFill>
                <a:prstDash val="solid"/>
                <a:round/>
                <a:headEnd type="none" w="med" len="med"/>
                <a:tailEnd type="none" w="med" len="med"/>
              </a:ln>
              <a:effectLst/>
            </p:spPr>
            <p:txBody>
              <a:bodyPr vert="horz" wrap="square" lIns="91425" tIns="45712" rIns="91425" bIns="45712" numCol="1" rtlCol="0" anchor="ctr" anchorCtr="0" compatLnSpc="1">
                <a:prstTxWarp prst="textNoShape">
                  <a:avLst/>
                </a:prstTxWarp>
                <a:noAutofit/>
              </a:bodyPr>
              <a:lstStyle/>
              <a:p>
                <a:pPr algn="ctr" defTabSz="513296" eaLnBrk="0" fontAlgn="base" hangingPunct="0">
                  <a:spcBef>
                    <a:spcPct val="0"/>
                  </a:spcBef>
                  <a:spcAft>
                    <a:spcPct val="0"/>
                  </a:spcAft>
                  <a:defRPr/>
                </a:pPr>
                <a:r>
                  <a:rPr lang="en-US" altLang="zh-CN" sz="1000" b="1" kern="0" dirty="0" err="1">
                    <a:solidFill>
                      <a:srgbClr val="2D2015"/>
                    </a:solidFill>
                    <a:latin typeface="FrutigerNext LT Regular" pitchFamily="34" charset="0"/>
                    <a:ea typeface="ＭＳ Ｐゴシック" pitchFamily="34" charset="-128"/>
                  </a:rPr>
                  <a:t>Clloud</a:t>
                </a:r>
                <a:r>
                  <a:rPr lang="en-US" altLang="zh-CN" sz="1000" b="1" kern="0" dirty="0">
                    <a:solidFill>
                      <a:srgbClr val="2D2015"/>
                    </a:solidFill>
                    <a:latin typeface="FrutigerNext LT Regular" pitchFamily="34" charset="0"/>
                    <a:ea typeface="ＭＳ Ｐゴシック" pitchFamily="34" charset="-128"/>
                  </a:rPr>
                  <a:t> distributed application</a:t>
                </a:r>
                <a:endParaRPr lang="zh-CN" altLang="en-US" sz="1000" b="1" kern="0" dirty="0">
                  <a:solidFill>
                    <a:srgbClr val="2D2015"/>
                  </a:solidFill>
                  <a:latin typeface="FrutigerNext LT Regular" pitchFamily="34" charset="0"/>
                  <a:ea typeface="ＭＳ Ｐゴシック" pitchFamily="34" charset="-128"/>
                </a:endParaRPr>
              </a:p>
            </p:txBody>
          </p:sp>
          <p:sp>
            <p:nvSpPr>
              <p:cNvPr id="263" name="圆角矩形 262"/>
              <p:cNvSpPr/>
              <p:nvPr/>
            </p:nvSpPr>
            <p:spPr bwMode="auto">
              <a:xfrm>
                <a:off x="3937347" y="2872019"/>
                <a:ext cx="4981371" cy="1575031"/>
              </a:xfrm>
              <a:prstGeom prst="roundRect">
                <a:avLst>
                  <a:gd name="adj" fmla="val 2661"/>
                </a:avLst>
              </a:prstGeom>
              <a:solidFill>
                <a:srgbClr val="808080">
                  <a:lumMod val="20000"/>
                  <a:lumOff val="80000"/>
                </a:srgbClr>
              </a:solidFill>
              <a:ln w="9525" algn="ctr">
                <a:solidFill>
                  <a:srgbClr val="FF0000"/>
                </a:solidFill>
                <a:round/>
                <a:headEnd/>
                <a:tailEnd/>
              </a:ln>
            </p:spPr>
            <p:txBody>
              <a:bodyPr wrap="none" lIns="90000" tIns="46800" rIns="90000" bIns="46800" anchor="ctr"/>
              <a:lstStyle/>
              <a:p>
                <a:pPr algn="ctr" defTabSz="513296" eaLnBrk="0" hangingPunct="0">
                  <a:buClr>
                    <a:srgbClr val="CC9900"/>
                  </a:buClr>
                  <a:defRPr/>
                </a:pPr>
                <a:endParaRPr lang="zh-CN" altLang="en-US" sz="700" kern="0" dirty="0">
                  <a:solidFill>
                    <a:srgbClr val="000000"/>
                  </a:solidFill>
                  <a:latin typeface="FrutigerNext LT Regular" pitchFamily="34" charset="0"/>
                </a:endParaRPr>
              </a:p>
            </p:txBody>
          </p:sp>
          <p:sp>
            <p:nvSpPr>
              <p:cNvPr id="266" name="圆角矩形 265"/>
              <p:cNvSpPr/>
              <p:nvPr/>
            </p:nvSpPr>
            <p:spPr bwMode="auto">
              <a:xfrm>
                <a:off x="4159761" y="3585688"/>
                <a:ext cx="3186816" cy="386957"/>
              </a:xfrm>
              <a:prstGeom prst="roundRect">
                <a:avLst>
                  <a:gd name="adj" fmla="val 2492"/>
                </a:avLst>
              </a:prstGeom>
              <a:solidFill>
                <a:schemeClr val="tx2">
                  <a:lumMod val="20000"/>
                  <a:lumOff val="80000"/>
                </a:schemeClr>
              </a:solidFill>
              <a:ln/>
              <a:effectLst/>
            </p:spPr>
            <p:style>
              <a:lnRef idx="1">
                <a:schemeClr val="accent1"/>
              </a:lnRef>
              <a:fillRef idx="2">
                <a:schemeClr val="accent1"/>
              </a:fillRef>
              <a:effectRef idx="1">
                <a:schemeClr val="accent1"/>
              </a:effectRef>
              <a:fontRef idx="minor">
                <a:schemeClr val="dk1"/>
              </a:fontRef>
            </p:style>
            <p:txBody>
              <a:bodyPr wrap="square" tIns="18000" rtlCol="0" anchor="ctr" anchorCtr="0">
                <a:noAutofit/>
              </a:bodyPr>
              <a:lstStyle/>
              <a:p>
                <a:pPr algn="ctr" defTabSz="973268">
                  <a:defRPr/>
                </a:pPr>
                <a:r>
                  <a:rPr lang="en-US" altLang="zh-CN" sz="900" b="1" dirty="0"/>
                  <a:t>high speed </a:t>
                </a:r>
                <a:r>
                  <a:rPr lang="en-US" altLang="zh-CN" sz="900" b="1" dirty="0" err="1"/>
                  <a:t>tansparent</a:t>
                </a:r>
                <a:r>
                  <a:rPr lang="en-US" altLang="zh-CN" sz="900" b="1" dirty="0"/>
                  <a:t> memory communication </a:t>
                </a:r>
              </a:p>
            </p:txBody>
          </p:sp>
          <p:sp>
            <p:nvSpPr>
              <p:cNvPr id="267" name="圆角矩形 266"/>
              <p:cNvSpPr/>
              <p:nvPr/>
            </p:nvSpPr>
            <p:spPr bwMode="auto">
              <a:xfrm>
                <a:off x="4159761" y="4008547"/>
                <a:ext cx="3186816" cy="386957"/>
              </a:xfrm>
              <a:prstGeom prst="roundRect">
                <a:avLst>
                  <a:gd name="adj" fmla="val 2492"/>
                </a:avLst>
              </a:prstGeom>
              <a:solidFill>
                <a:schemeClr val="tx2">
                  <a:lumMod val="20000"/>
                  <a:lumOff val="80000"/>
                </a:schemeClr>
              </a:solidFill>
              <a:ln/>
              <a:effectLst/>
            </p:spPr>
            <p:style>
              <a:lnRef idx="1">
                <a:schemeClr val="accent1"/>
              </a:lnRef>
              <a:fillRef idx="2">
                <a:schemeClr val="accent1"/>
              </a:fillRef>
              <a:effectRef idx="1">
                <a:schemeClr val="accent1"/>
              </a:effectRef>
              <a:fontRef idx="minor">
                <a:schemeClr val="dk1"/>
              </a:fontRef>
            </p:style>
            <p:txBody>
              <a:bodyPr wrap="square" tIns="18000" rtlCol="0" anchor="ctr" anchorCtr="0">
                <a:noAutofit/>
              </a:bodyPr>
              <a:lstStyle/>
              <a:p>
                <a:pPr algn="ctr" defTabSz="973268">
                  <a:defRPr/>
                </a:pPr>
                <a:r>
                  <a:rPr lang="en-US" altLang="zh-CN" sz="1000" b="1" dirty="0"/>
                  <a:t>Cluster management and adaptive scheduling</a:t>
                </a:r>
              </a:p>
            </p:txBody>
          </p:sp>
          <p:sp>
            <p:nvSpPr>
              <p:cNvPr id="268" name="圆角矩形 267"/>
              <p:cNvSpPr/>
              <p:nvPr/>
            </p:nvSpPr>
            <p:spPr bwMode="auto">
              <a:xfrm>
                <a:off x="4157490" y="3219782"/>
                <a:ext cx="4497895" cy="328955"/>
              </a:xfrm>
              <a:prstGeom prst="roundRect">
                <a:avLst>
                  <a:gd name="adj" fmla="val 2492"/>
                </a:avLst>
              </a:prstGeom>
              <a:solidFill>
                <a:schemeClr val="tx2">
                  <a:lumMod val="20000"/>
                  <a:lumOff val="80000"/>
                </a:schemeClr>
              </a:solidFill>
              <a:ln/>
              <a:effectLst/>
            </p:spPr>
            <p:style>
              <a:lnRef idx="1">
                <a:schemeClr val="accent1"/>
              </a:lnRef>
              <a:fillRef idx="2">
                <a:schemeClr val="accent1"/>
              </a:fillRef>
              <a:effectRef idx="1">
                <a:schemeClr val="accent1"/>
              </a:effectRef>
              <a:fontRef idx="minor">
                <a:schemeClr val="dk1"/>
              </a:fontRef>
            </p:style>
            <p:txBody>
              <a:bodyPr wrap="square" tIns="18000" rtlCol="0" anchor="ctr" anchorCtr="0">
                <a:noAutofit/>
              </a:bodyPr>
              <a:lstStyle/>
              <a:p>
                <a:pPr algn="ctr" defTabSz="973268">
                  <a:spcBef>
                    <a:spcPts val="600"/>
                  </a:spcBef>
                  <a:defRPr/>
                </a:pPr>
                <a:r>
                  <a:rPr lang="en-US" altLang="zh-CN" sz="1050" b="1" dirty="0"/>
                  <a:t>Business awareness of distributed computing framework</a:t>
                </a:r>
              </a:p>
            </p:txBody>
          </p:sp>
        </p:grpSp>
        <p:sp>
          <p:nvSpPr>
            <p:cNvPr id="240" name="矩形 239"/>
            <p:cNvSpPr/>
            <p:nvPr/>
          </p:nvSpPr>
          <p:spPr>
            <a:xfrm>
              <a:off x="6729439" y="3419564"/>
              <a:ext cx="2314481" cy="253916"/>
            </a:xfrm>
            <a:prstGeom prst="rect">
              <a:avLst/>
            </a:prstGeom>
          </p:spPr>
          <p:txBody>
            <a:bodyPr wrap="square">
              <a:spAutoFit/>
            </a:bodyPr>
            <a:lstStyle/>
            <a:p>
              <a:pPr algn="ctr"/>
              <a:r>
                <a:rPr lang="en-US" altLang="zh-CN" sz="1050" b="1" dirty="0">
                  <a:latin typeface="微软雅黑" pitchFamily="34" charset="-122"/>
                  <a:ea typeface="微软雅黑" pitchFamily="34" charset="-122"/>
                </a:rPr>
                <a:t>Distributed parallel computing</a:t>
              </a:r>
              <a:endParaRPr lang="en-US" altLang="zh-CN" sz="1050" b="1" dirty="0">
                <a:solidFill>
                  <a:srgbClr val="FF0000"/>
                </a:solidFill>
                <a:latin typeface="微软雅黑" pitchFamily="34" charset="-122"/>
                <a:ea typeface="微软雅黑" pitchFamily="34" charset="-122"/>
              </a:endParaRPr>
            </a:p>
          </p:txBody>
        </p:sp>
        <p:sp>
          <p:nvSpPr>
            <p:cNvPr id="149" name="圆角矩形 148"/>
            <p:cNvSpPr/>
            <p:nvPr/>
          </p:nvSpPr>
          <p:spPr bwMode="auto">
            <a:xfrm>
              <a:off x="8329988" y="4104539"/>
              <a:ext cx="628399" cy="700381"/>
            </a:xfrm>
            <a:prstGeom prst="roundRect">
              <a:avLst>
                <a:gd name="adj" fmla="val 2492"/>
              </a:avLst>
            </a:prstGeom>
            <a:solidFill>
              <a:schemeClr val="tx2">
                <a:lumMod val="20000"/>
                <a:lumOff val="80000"/>
              </a:schemeClr>
            </a:solid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chorCtr="0">
              <a:noAutofit/>
            </a:bodyPr>
            <a:lstStyle/>
            <a:p>
              <a:pPr algn="ctr" defTabSz="973268">
                <a:defRPr/>
              </a:pPr>
              <a:r>
                <a:rPr lang="en-US" altLang="zh-CN" sz="1000" dirty="0"/>
                <a:t>Multi-core heterogeneous</a:t>
              </a:r>
              <a:endParaRPr lang="en-US" altLang="zh-CN" sz="1000" b="1" dirty="0"/>
            </a:p>
          </p:txBody>
        </p:sp>
      </p:grpSp>
      <p:sp>
        <p:nvSpPr>
          <p:cNvPr id="138" name="圆角矩形 137"/>
          <p:cNvSpPr/>
          <p:nvPr/>
        </p:nvSpPr>
        <p:spPr bwMode="auto">
          <a:xfrm>
            <a:off x="425126" y="880571"/>
            <a:ext cx="11343498" cy="1203031"/>
          </a:xfrm>
          <a:prstGeom prst="roundRect">
            <a:avLst>
              <a:gd name="adj" fmla="val 9751"/>
            </a:avLst>
          </a:prstGeom>
          <a:solidFill>
            <a:schemeClr val="accent5">
              <a:lumMod val="50000"/>
            </a:schemeClr>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lvl="0"/>
            <a:r>
              <a:rPr lang="en-US" altLang="zh-CN" sz="1600" b="1" dirty="0">
                <a:solidFill>
                  <a:schemeClr val="bg1"/>
                </a:solidFill>
                <a:cs typeface="Arial" pitchFamily="34" charset="0"/>
              </a:rPr>
              <a:t>Distributed parallel computing developing trend: </a:t>
            </a:r>
          </a:p>
          <a:p>
            <a:pPr lvl="0">
              <a:buFont typeface="Arial" pitchFamily="34" charset="0"/>
              <a:buChar char="•"/>
            </a:pPr>
            <a:r>
              <a:rPr lang="en-US" altLang="zh-CN" sz="1400" dirty="0">
                <a:solidFill>
                  <a:schemeClr val="bg1"/>
                </a:solidFill>
                <a:cs typeface="Arial" pitchFamily="34" charset="0"/>
              </a:rPr>
              <a:t>Network to soften, data centralized, distributed across the data center application extension ability is the key, how to take advantage of IT technology and keep consistent CT experience?</a:t>
            </a:r>
          </a:p>
          <a:p>
            <a:pPr>
              <a:buFont typeface="Arial" pitchFamily="34" charset="0"/>
              <a:buChar char="•"/>
            </a:pPr>
            <a:r>
              <a:rPr lang="en-US" altLang="zh-CN" sz="1400" dirty="0">
                <a:solidFill>
                  <a:schemeClr val="bg1"/>
                </a:solidFill>
                <a:cs typeface="Arial" pitchFamily="34" charset="0"/>
              </a:rPr>
              <a:t>As multi-core, heterogeneous, the sustainable development of the multi-core and heterogeneous hardware oriented thousand thread, the details of how to shield the hardware, give full play to the ability to scale hardware last?</a:t>
            </a:r>
            <a:endParaRPr lang="zh-CN" altLang="en-US" sz="1400" dirty="0">
              <a:solidFill>
                <a:schemeClr val="bg1"/>
              </a:solidFill>
              <a:cs typeface="Arial" pitchFamily="34" charset="0"/>
            </a:endParaRPr>
          </a:p>
        </p:txBody>
      </p:sp>
      <p:sp>
        <p:nvSpPr>
          <p:cNvPr id="139" name="圆角矩形 138"/>
          <p:cNvSpPr/>
          <p:nvPr/>
        </p:nvSpPr>
        <p:spPr bwMode="auto">
          <a:xfrm>
            <a:off x="434260" y="2159774"/>
            <a:ext cx="5543785" cy="4154734"/>
          </a:xfrm>
          <a:prstGeom prst="roundRect">
            <a:avLst>
              <a:gd name="adj" fmla="val 3331"/>
            </a:avLst>
          </a:prstGeom>
          <a:noFill/>
          <a:ln w="28575">
            <a:solidFill>
              <a:srgbClr val="FF6709"/>
            </a:solidFill>
            <a:prstDash val="solid"/>
          </a:ln>
          <a:effectLst/>
          <a:extLst/>
        </p:spPr>
        <p:txBody>
          <a:bodyPr/>
          <a:lstStyle/>
          <a:p>
            <a:pPr>
              <a:buClr>
                <a:srgbClr val="CC9900"/>
              </a:buClr>
              <a:buFont typeface="Wingdings" pitchFamily="2" charset="2"/>
              <a:buChar char="n"/>
              <a:defRPr/>
            </a:pPr>
            <a:endParaRPr lang="zh-CN" altLang="en-US" sz="1050" kern="0">
              <a:solidFill>
                <a:srgbClr val="000000"/>
              </a:solidFill>
            </a:endParaRPr>
          </a:p>
        </p:txBody>
      </p:sp>
      <p:sp>
        <p:nvSpPr>
          <p:cNvPr id="140" name="圆角矩形 139"/>
          <p:cNvSpPr/>
          <p:nvPr/>
        </p:nvSpPr>
        <p:spPr bwMode="auto">
          <a:xfrm>
            <a:off x="6213907" y="2159774"/>
            <a:ext cx="5543785" cy="4154734"/>
          </a:xfrm>
          <a:prstGeom prst="roundRect">
            <a:avLst>
              <a:gd name="adj" fmla="val 3331"/>
            </a:avLst>
          </a:prstGeom>
          <a:noFill/>
          <a:ln w="28575">
            <a:solidFill>
              <a:srgbClr val="FF6709"/>
            </a:solidFill>
            <a:prstDash val="solid"/>
          </a:ln>
          <a:effectLst/>
          <a:extLst/>
        </p:spPr>
        <p:txBody>
          <a:bodyPr/>
          <a:lstStyle/>
          <a:p>
            <a:pPr>
              <a:buClr>
                <a:srgbClr val="CC9900"/>
              </a:buClr>
              <a:buFont typeface="Wingdings" pitchFamily="2" charset="2"/>
              <a:buChar char="n"/>
              <a:defRPr/>
            </a:pPr>
            <a:endParaRPr lang="zh-CN" altLang="en-US" sz="1050" kern="0">
              <a:solidFill>
                <a:srgbClr val="000000"/>
              </a:solidFill>
            </a:endParaRPr>
          </a:p>
        </p:txBody>
      </p:sp>
      <p:sp>
        <p:nvSpPr>
          <p:cNvPr id="141" name="TextBox 140"/>
          <p:cNvSpPr txBox="1"/>
          <p:nvPr/>
        </p:nvSpPr>
        <p:spPr>
          <a:xfrm>
            <a:off x="448426" y="3601817"/>
            <a:ext cx="897296" cy="530868"/>
          </a:xfrm>
          <a:prstGeom prst="rect">
            <a:avLst/>
          </a:prstGeom>
          <a:noFill/>
        </p:spPr>
        <p:txBody>
          <a:bodyPr wrap="square" lIns="68534" tIns="34267" rIns="68534" bIns="34267" rtlCol="0">
            <a:spAutoFit/>
          </a:bodyPr>
          <a:lstStyle/>
          <a:p>
            <a:r>
              <a:rPr lang="en-US" altLang="zh-CN" sz="1000" b="1" dirty="0">
                <a:solidFill>
                  <a:schemeClr val="bg1">
                    <a:lumMod val="50000"/>
                  </a:schemeClr>
                </a:solidFill>
                <a:ea typeface="微软雅黑" pitchFamily="34" charset="-122"/>
                <a:cs typeface="Arial" pitchFamily="34" charset="0"/>
              </a:rPr>
              <a:t>Cloud Distributed Software</a:t>
            </a:r>
            <a:endParaRPr lang="zh-CN" altLang="en-US" sz="1000" b="1" dirty="0">
              <a:solidFill>
                <a:schemeClr val="bg1">
                  <a:lumMod val="50000"/>
                </a:schemeClr>
              </a:solidFill>
              <a:ea typeface="微软雅黑" pitchFamily="34" charset="-122"/>
              <a:cs typeface="Arial" pitchFamily="34" charset="0"/>
            </a:endParaRPr>
          </a:p>
        </p:txBody>
      </p:sp>
      <p:sp>
        <p:nvSpPr>
          <p:cNvPr id="142" name="TextBox 141"/>
          <p:cNvSpPr txBox="1"/>
          <p:nvPr/>
        </p:nvSpPr>
        <p:spPr>
          <a:xfrm>
            <a:off x="402128" y="2514476"/>
            <a:ext cx="899353" cy="376980"/>
          </a:xfrm>
          <a:prstGeom prst="rect">
            <a:avLst/>
          </a:prstGeom>
          <a:noFill/>
        </p:spPr>
        <p:txBody>
          <a:bodyPr wrap="square" lIns="68534" tIns="34267" rIns="68534" bIns="34267" rtlCol="0">
            <a:spAutoFit/>
          </a:bodyPr>
          <a:lstStyle/>
          <a:p>
            <a:r>
              <a:rPr lang="en-US" altLang="zh-CN" sz="1000" b="1" dirty="0">
                <a:solidFill>
                  <a:schemeClr val="bg1">
                    <a:lumMod val="50000"/>
                  </a:schemeClr>
                </a:solidFill>
                <a:cs typeface="Arial" pitchFamily="34" charset="0"/>
              </a:rPr>
              <a:t>Scenario/</a:t>
            </a:r>
          </a:p>
          <a:p>
            <a:r>
              <a:rPr lang="en-US" altLang="zh-CN" sz="1000" b="1" dirty="0">
                <a:solidFill>
                  <a:schemeClr val="bg1">
                    <a:lumMod val="50000"/>
                  </a:schemeClr>
                </a:solidFill>
                <a:cs typeface="Arial" pitchFamily="34" charset="0"/>
              </a:rPr>
              <a:t>problem</a:t>
            </a:r>
            <a:endParaRPr lang="zh-CN" altLang="en-US" sz="1000" b="1" dirty="0">
              <a:solidFill>
                <a:schemeClr val="bg1">
                  <a:lumMod val="50000"/>
                </a:schemeClr>
              </a:solidFill>
              <a:ea typeface="微软雅黑" pitchFamily="34" charset="-122"/>
              <a:cs typeface="Arial" pitchFamily="34" charset="0"/>
            </a:endParaRPr>
          </a:p>
        </p:txBody>
      </p:sp>
      <p:sp>
        <p:nvSpPr>
          <p:cNvPr id="143" name="TextBox 142"/>
          <p:cNvSpPr txBox="1"/>
          <p:nvPr/>
        </p:nvSpPr>
        <p:spPr>
          <a:xfrm>
            <a:off x="405232" y="5663152"/>
            <a:ext cx="1096197" cy="223092"/>
          </a:xfrm>
          <a:prstGeom prst="rect">
            <a:avLst/>
          </a:prstGeom>
          <a:noFill/>
        </p:spPr>
        <p:txBody>
          <a:bodyPr wrap="square" lIns="68534" tIns="34267" rIns="68534" bIns="34267" rtlCol="0">
            <a:spAutoFit/>
          </a:bodyPr>
          <a:lstStyle/>
          <a:p>
            <a:r>
              <a:rPr lang="en-US" altLang="zh-CN" sz="1000" b="1" dirty="0">
                <a:solidFill>
                  <a:schemeClr val="bg1">
                    <a:lumMod val="50000"/>
                  </a:schemeClr>
                </a:solidFill>
                <a:ea typeface="微软雅黑" pitchFamily="34" charset="-122"/>
                <a:cs typeface="Arial" pitchFamily="34" charset="0"/>
              </a:rPr>
              <a:t>Hardware</a:t>
            </a:r>
            <a:endParaRPr lang="zh-CN" altLang="en-US" sz="1000" b="1" dirty="0">
              <a:solidFill>
                <a:schemeClr val="bg1">
                  <a:lumMod val="50000"/>
                </a:schemeClr>
              </a:solidFill>
              <a:ea typeface="微软雅黑" pitchFamily="34" charset="-122"/>
              <a:cs typeface="Arial" pitchFamily="34" charset="0"/>
            </a:endParaRPr>
          </a:p>
        </p:txBody>
      </p:sp>
    </p:spTree>
    <p:extLst>
      <p:ext uri="{BB962C8B-B14F-4D97-AF65-F5344CB8AC3E}">
        <p14:creationId xmlns:p14="http://schemas.microsoft.com/office/powerpoint/2010/main" val="2148171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5"/>
          <p:cNvPicPr>
            <a:picLocks noChangeAspect="1" noChangeArrowheads="1"/>
          </p:cNvPicPr>
          <p:nvPr/>
        </p:nvPicPr>
        <p:blipFill>
          <a:blip r:embed="rId2" cstate="print"/>
          <a:srcRect/>
          <a:stretch>
            <a:fillRect/>
          </a:stretch>
        </p:blipFill>
        <p:spPr bwMode="auto">
          <a:xfrm>
            <a:off x="8878084" y="4922090"/>
            <a:ext cx="531673" cy="531673"/>
          </a:xfrm>
          <a:prstGeom prst="rect">
            <a:avLst/>
          </a:prstGeom>
          <a:noFill/>
          <a:ln w="9525">
            <a:noFill/>
            <a:miter lim="800000"/>
            <a:headEnd/>
            <a:tailEnd/>
          </a:ln>
          <a:effectLst/>
        </p:spPr>
      </p:pic>
      <p:sp>
        <p:nvSpPr>
          <p:cNvPr id="2" name="标题 1"/>
          <p:cNvSpPr>
            <a:spLocks noGrp="1"/>
          </p:cNvSpPr>
          <p:nvPr>
            <p:ph type="title"/>
          </p:nvPr>
        </p:nvSpPr>
        <p:spPr>
          <a:xfrm>
            <a:off x="1095270" y="202718"/>
            <a:ext cx="10910738" cy="615569"/>
          </a:xfrm>
        </p:spPr>
        <p:txBody>
          <a:bodyPr vert="horz" wrap="square" lIns="121935" tIns="60968" rIns="121935" bIns="60968" numCol="1" anchor="ctr" anchorCtr="0" compatLnSpc="1">
            <a:prstTxWarp prst="textNoShape">
              <a:avLst/>
            </a:prstTxWarp>
          </a:bodyPr>
          <a:lstStyle/>
          <a:p>
            <a:r>
              <a:rPr lang="en-US" altLang="zh-CN" b="0" dirty="0">
                <a:solidFill>
                  <a:srgbClr val="C00000"/>
                </a:solidFill>
              </a:rPr>
              <a:t>Software Open Source Competency Center of CSI</a:t>
            </a:r>
            <a:endParaRPr lang="zh-CN" altLang="en-US" b="0" dirty="0">
              <a:solidFill>
                <a:srgbClr val="C00000"/>
              </a:solidFill>
            </a:endParaRPr>
          </a:p>
        </p:txBody>
      </p:sp>
      <p:grpSp>
        <p:nvGrpSpPr>
          <p:cNvPr id="3" name="组合 21"/>
          <p:cNvGrpSpPr/>
          <p:nvPr/>
        </p:nvGrpSpPr>
        <p:grpSpPr>
          <a:xfrm>
            <a:off x="719688" y="1241967"/>
            <a:ext cx="7144152" cy="4739662"/>
            <a:chOff x="719688" y="1241173"/>
            <a:chExt cx="7144152" cy="4739662"/>
          </a:xfrm>
        </p:grpSpPr>
        <p:sp>
          <p:nvSpPr>
            <p:cNvPr id="1025" name="Rectangle 1"/>
            <p:cNvSpPr>
              <a:spLocks noChangeArrowheads="1"/>
            </p:cNvSpPr>
            <p:nvPr/>
          </p:nvSpPr>
          <p:spPr bwMode="auto">
            <a:xfrm>
              <a:off x="5742964" y="1241173"/>
              <a:ext cx="2120876" cy="4739662"/>
            </a:xfrm>
            <a:prstGeom prst="rect">
              <a:avLst/>
            </a:prstGeom>
            <a:noFill/>
            <a:ln w="28575">
              <a:noFill/>
              <a:miter lim="800000"/>
              <a:headEnd/>
              <a:tailEnd/>
            </a:ln>
            <a:effectLst/>
          </p:spPr>
          <p:txBody>
            <a:bodyPr vert="horz" wrap="square" lIns="121814" tIns="60912" rIns="121814" bIns="60912" numCol="1" anchor="t" anchorCtr="0" compatLnSpc="1">
              <a:prstTxWarp prst="textNoShape">
                <a:avLst/>
              </a:prstTxWarp>
              <a:spAutoFit/>
            </a:bodyPr>
            <a:lstStyle/>
            <a:p>
              <a:pPr marL="285750" lvl="1" indent="-285750" defTabSz="1218146">
                <a:spcBef>
                  <a:spcPts val="800"/>
                </a:spcBef>
                <a:buSzPct val="80000"/>
                <a:buFont typeface="Wingdings" pitchFamily="2" charset="2"/>
                <a:buChar char="l"/>
              </a:pPr>
              <a:r>
                <a:rPr lang="en-US" altLang="zh-CN" sz="1600" b="1" dirty="0">
                  <a:solidFill>
                    <a:srgbClr val="00B050"/>
                  </a:solidFill>
                  <a:cs typeface="Arial" pitchFamily="34" charset="0"/>
                </a:rPr>
                <a:t>Early Recognition and Participation</a:t>
              </a:r>
              <a:endParaRPr lang="en-US" altLang="zh-CN" sz="1600" b="1" dirty="0">
                <a:solidFill>
                  <a:srgbClr val="00B02E"/>
                </a:solidFill>
                <a:cs typeface="Arial" pitchFamily="34" charset="0"/>
              </a:endParaRPr>
            </a:p>
            <a:p>
              <a:pPr marL="285750" lvl="1" indent="-285750" defTabSz="1218146">
                <a:spcBef>
                  <a:spcPts val="800"/>
                </a:spcBef>
                <a:buSzPct val="80000"/>
                <a:buFont typeface="Wingdings" pitchFamily="2" charset="2"/>
                <a:buChar char="l"/>
              </a:pPr>
              <a:endParaRPr lang="en-US" altLang="zh-CN" sz="1600" b="1" dirty="0">
                <a:solidFill>
                  <a:srgbClr val="FF6709"/>
                </a:solidFill>
                <a:cs typeface="Arial" pitchFamily="34" charset="0"/>
              </a:endParaRPr>
            </a:p>
            <a:p>
              <a:pPr marL="285750" lvl="1" indent="-285750" defTabSz="1218146">
                <a:spcBef>
                  <a:spcPts val="800"/>
                </a:spcBef>
                <a:buSzPct val="80000"/>
                <a:buFont typeface="Wingdings" pitchFamily="2" charset="2"/>
                <a:buChar char="l"/>
              </a:pPr>
              <a:r>
                <a:rPr lang="en-US" altLang="zh-CN" sz="1600" b="1" dirty="0">
                  <a:solidFill>
                    <a:srgbClr val="FF6709"/>
                  </a:solidFill>
                  <a:cs typeface="Arial" pitchFamily="34" charset="0"/>
                </a:rPr>
                <a:t>Consumption Management</a:t>
              </a:r>
              <a:endParaRPr lang="en-US" altLang="zh-CN" sz="1600" b="1" dirty="0">
                <a:solidFill>
                  <a:srgbClr val="FFC000"/>
                </a:solidFill>
                <a:cs typeface="Arial" pitchFamily="34" charset="0"/>
              </a:endParaRPr>
            </a:p>
            <a:p>
              <a:pPr marL="285750" lvl="1" indent="-285750" defTabSz="1218146">
                <a:spcBef>
                  <a:spcPts val="800"/>
                </a:spcBef>
                <a:buSzPct val="80000"/>
                <a:buFont typeface="Wingdings" pitchFamily="2" charset="2"/>
                <a:buChar char="l"/>
              </a:pPr>
              <a:endParaRPr lang="zh-CN" altLang="en-US" sz="1600" b="1" dirty="0">
                <a:solidFill>
                  <a:srgbClr val="FFC000"/>
                </a:solidFill>
                <a:cs typeface="Arial" pitchFamily="34" charset="0"/>
              </a:endParaRPr>
            </a:p>
            <a:p>
              <a:pPr marL="285750" lvl="1" indent="-285750" defTabSz="1218146" eaLnBrk="0" hangingPunct="0">
                <a:spcBef>
                  <a:spcPts val="800"/>
                </a:spcBef>
                <a:buSzPct val="80000"/>
                <a:buFont typeface="Wingdings" pitchFamily="2" charset="2"/>
                <a:buChar char="l"/>
              </a:pPr>
              <a:endParaRPr lang="en-US" altLang="zh-CN" sz="1600" b="1" dirty="0">
                <a:solidFill>
                  <a:srgbClr val="00B0F0"/>
                </a:solidFill>
                <a:cs typeface="Arial" pitchFamily="34" charset="0"/>
              </a:endParaRPr>
            </a:p>
            <a:p>
              <a:pPr marL="285750" lvl="1" indent="-285750" defTabSz="1218146" eaLnBrk="0" hangingPunct="0">
                <a:spcBef>
                  <a:spcPts val="800"/>
                </a:spcBef>
                <a:buSzPct val="80000"/>
                <a:buFont typeface="Wingdings" pitchFamily="2" charset="2"/>
                <a:buChar char="l"/>
              </a:pPr>
              <a:r>
                <a:rPr lang="en-US" altLang="zh-CN" sz="1600" b="1" dirty="0">
                  <a:solidFill>
                    <a:srgbClr val="00B0F0"/>
                  </a:solidFill>
                  <a:cs typeface="Arial" pitchFamily="34" charset="0"/>
                </a:rPr>
                <a:t>Training and Internal Process</a:t>
              </a:r>
            </a:p>
            <a:p>
              <a:pPr marL="285750" lvl="1" indent="-285750" defTabSz="1218146" eaLnBrk="0" hangingPunct="0">
                <a:spcBef>
                  <a:spcPts val="800"/>
                </a:spcBef>
                <a:buSzPct val="80000"/>
                <a:buFont typeface="Wingdings" pitchFamily="2" charset="2"/>
                <a:buChar char="l"/>
              </a:pPr>
              <a:endParaRPr lang="en-US" altLang="zh-CN" sz="1600" b="1" dirty="0">
                <a:solidFill>
                  <a:srgbClr val="1B8BC3"/>
                </a:solidFill>
                <a:cs typeface="Arial" pitchFamily="34" charset="0"/>
              </a:endParaRPr>
            </a:p>
            <a:p>
              <a:pPr marL="285750" lvl="1" indent="-285750" defTabSz="1218146" eaLnBrk="0" hangingPunct="0">
                <a:spcBef>
                  <a:spcPts val="800"/>
                </a:spcBef>
                <a:buSzPct val="80000"/>
                <a:buFont typeface="Wingdings" pitchFamily="2" charset="2"/>
                <a:buChar char="l"/>
              </a:pPr>
              <a:endParaRPr lang="en-US" altLang="zh-CN" sz="1600" b="1" dirty="0">
                <a:solidFill>
                  <a:srgbClr val="C00000"/>
                </a:solidFill>
                <a:cs typeface="Arial" pitchFamily="34" charset="0"/>
              </a:endParaRPr>
            </a:p>
            <a:p>
              <a:pPr marL="285750" lvl="1" indent="-285750" defTabSz="1218146" eaLnBrk="0" hangingPunct="0">
                <a:spcBef>
                  <a:spcPts val="800"/>
                </a:spcBef>
                <a:buSzPct val="80000"/>
                <a:buFont typeface="Wingdings" pitchFamily="2" charset="2"/>
                <a:buChar char="l"/>
              </a:pPr>
              <a:endParaRPr lang="en-US" altLang="zh-CN" sz="1600" b="1" dirty="0">
                <a:solidFill>
                  <a:srgbClr val="C00000"/>
                </a:solidFill>
                <a:cs typeface="Arial" pitchFamily="34" charset="0"/>
              </a:endParaRPr>
            </a:p>
            <a:p>
              <a:pPr marL="285750" lvl="1" indent="-285750" defTabSz="1218146" eaLnBrk="0" hangingPunct="0">
                <a:spcBef>
                  <a:spcPts val="800"/>
                </a:spcBef>
                <a:buSzPct val="80000"/>
                <a:buFont typeface="Wingdings" pitchFamily="2" charset="2"/>
                <a:buChar char="l"/>
              </a:pPr>
              <a:r>
                <a:rPr lang="en-US" altLang="zh-CN" sz="1600" b="1" dirty="0">
                  <a:solidFill>
                    <a:srgbClr val="C00000"/>
                  </a:solidFill>
                  <a:cs typeface="Arial" pitchFamily="34" charset="0"/>
                </a:rPr>
                <a:t>Community Management</a:t>
              </a:r>
              <a:endParaRPr lang="zh-CN" altLang="en-US" sz="1600" b="1" dirty="0">
                <a:solidFill>
                  <a:srgbClr val="C00000"/>
                </a:solidFill>
                <a:cs typeface="Arial" pitchFamily="34" charset="0"/>
              </a:endParaRPr>
            </a:p>
          </p:txBody>
        </p:sp>
        <p:grpSp>
          <p:nvGrpSpPr>
            <p:cNvPr id="5" name="组合 19"/>
            <p:cNvGrpSpPr/>
            <p:nvPr/>
          </p:nvGrpSpPr>
          <p:grpSpPr>
            <a:xfrm>
              <a:off x="719688" y="1265918"/>
              <a:ext cx="4941036" cy="4648648"/>
              <a:chOff x="277727" y="1265918"/>
              <a:chExt cx="6050247" cy="4648648"/>
            </a:xfrm>
          </p:grpSpPr>
          <p:sp>
            <p:nvSpPr>
              <p:cNvPr id="4" name="圆角矩形 3"/>
              <p:cNvSpPr/>
              <p:nvPr/>
            </p:nvSpPr>
            <p:spPr bwMode="auto">
              <a:xfrm>
                <a:off x="277727" y="1265919"/>
                <a:ext cx="3367256" cy="864000"/>
              </a:xfrm>
              <a:prstGeom prst="roundRect">
                <a:avLst>
                  <a:gd name="adj" fmla="val 11329"/>
                </a:avLst>
              </a:prstGeom>
              <a:solidFill>
                <a:srgbClr val="11AF42"/>
              </a:solidFill>
              <a:ln w="19050">
                <a:solidFill>
                  <a:srgbClr val="11AF42"/>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defTabSz="1218146">
                  <a:buClr>
                    <a:srgbClr val="CC9900"/>
                  </a:buClr>
                </a:pPr>
                <a:r>
                  <a:rPr lang="en-US" altLang="zh-CN" sz="1400" dirty="0">
                    <a:solidFill>
                      <a:srgbClr val="000000"/>
                    </a:solidFill>
                    <a:latin typeface="Arial" pitchFamily="34" charset="0"/>
                    <a:ea typeface="宋体" charset="-122"/>
                    <a:cs typeface="Arial" pitchFamily="34" charset="0"/>
                  </a:rPr>
                  <a:t>Open Source </a:t>
                </a:r>
              </a:p>
              <a:p>
                <a:pPr algn="ctr" defTabSz="1218146">
                  <a:buClr>
                    <a:srgbClr val="CC9900"/>
                  </a:buClr>
                </a:pPr>
                <a:r>
                  <a:rPr lang="en-US" altLang="zh-CN" sz="1400" dirty="0">
                    <a:solidFill>
                      <a:srgbClr val="000000"/>
                    </a:solidFill>
                    <a:latin typeface="Arial" pitchFamily="34" charset="0"/>
                    <a:ea typeface="宋体" charset="-122"/>
                    <a:cs typeface="Arial" pitchFamily="34" charset="0"/>
                  </a:rPr>
                  <a:t>Software Scanning</a:t>
                </a:r>
              </a:p>
            </p:txBody>
          </p:sp>
          <p:sp>
            <p:nvSpPr>
              <p:cNvPr id="31" name="圆角矩形 30"/>
              <p:cNvSpPr/>
              <p:nvPr/>
            </p:nvSpPr>
            <p:spPr bwMode="auto">
              <a:xfrm>
                <a:off x="280291" y="2344715"/>
                <a:ext cx="1021570" cy="864000"/>
              </a:xfrm>
              <a:prstGeom prst="roundRect">
                <a:avLst/>
              </a:prstGeom>
              <a:solidFill>
                <a:srgbClr val="FF9900"/>
              </a:solidFill>
              <a:ln w="19050" cap="flat" cmpd="sng" algn="ctr">
                <a:solidFill>
                  <a:srgbClr val="FF6709"/>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100" dirty="0">
                    <a:solidFill>
                      <a:srgbClr val="000000"/>
                    </a:solidFill>
                    <a:latin typeface="Arial" pitchFamily="34" charset="0"/>
                    <a:ea typeface="宋体" charset="-122"/>
                    <a:cs typeface="Arial" pitchFamily="34" charset="0"/>
                  </a:rPr>
                  <a:t>Component Pedigree</a:t>
                </a:r>
              </a:p>
            </p:txBody>
          </p:sp>
          <p:sp>
            <p:nvSpPr>
              <p:cNvPr id="32" name="圆角矩形 31"/>
              <p:cNvSpPr/>
              <p:nvPr/>
            </p:nvSpPr>
            <p:spPr bwMode="auto">
              <a:xfrm>
                <a:off x="1491163" y="2344715"/>
                <a:ext cx="2153820" cy="864000"/>
              </a:xfrm>
              <a:prstGeom prst="roundRect">
                <a:avLst/>
              </a:prstGeom>
              <a:solidFill>
                <a:srgbClr val="FF9900"/>
              </a:solidFill>
              <a:ln w="19050" cap="flat" cmpd="sng" algn="ctr">
                <a:solidFill>
                  <a:srgbClr val="FF6709"/>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100" dirty="0">
                    <a:solidFill>
                      <a:srgbClr val="000000"/>
                    </a:solidFill>
                    <a:latin typeface="Arial" pitchFamily="34" charset="0"/>
                    <a:ea typeface="宋体" pitchFamily="2" charset="-122"/>
                    <a:cs typeface="Arial" pitchFamily="34" charset="0"/>
                  </a:rPr>
                  <a:t>Life Cycle Management</a:t>
                </a:r>
                <a:endParaRPr lang="en-US" altLang="zh-CN" sz="1100" dirty="0">
                  <a:solidFill>
                    <a:srgbClr val="000000"/>
                  </a:solidFill>
                  <a:latin typeface="Arial" pitchFamily="34" charset="0"/>
                  <a:ea typeface="宋体" charset="-122"/>
                  <a:cs typeface="Arial" pitchFamily="34" charset="0"/>
                </a:endParaRPr>
              </a:p>
            </p:txBody>
          </p:sp>
          <p:sp>
            <p:nvSpPr>
              <p:cNvPr id="34" name="圆角矩形 33"/>
              <p:cNvSpPr/>
              <p:nvPr/>
            </p:nvSpPr>
            <p:spPr bwMode="auto">
              <a:xfrm>
                <a:off x="3741421" y="1265918"/>
                <a:ext cx="2586553" cy="864000"/>
              </a:xfrm>
              <a:prstGeom prst="roundRect">
                <a:avLst>
                  <a:gd name="adj" fmla="val 14889"/>
                </a:avLst>
              </a:prstGeom>
              <a:solidFill>
                <a:srgbClr val="11AF42"/>
              </a:solidFill>
              <a:ln w="19050">
                <a:solidFill>
                  <a:srgbClr val="11AF42"/>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defTabSz="1218146">
                  <a:buClr>
                    <a:srgbClr val="CC9900"/>
                  </a:buClr>
                </a:pPr>
                <a:r>
                  <a:rPr lang="en-US" altLang="zh-CN" sz="1400" dirty="0">
                    <a:solidFill>
                      <a:srgbClr val="000000"/>
                    </a:solidFill>
                    <a:latin typeface="Arial" pitchFamily="34" charset="0"/>
                    <a:cs typeface="Arial" pitchFamily="34" charset="0"/>
                  </a:rPr>
                  <a:t>Early Engagement </a:t>
                </a:r>
              </a:p>
              <a:p>
                <a:pPr algn="ctr" defTabSz="1218146">
                  <a:buClr>
                    <a:srgbClr val="CC9900"/>
                  </a:buClr>
                </a:pPr>
                <a:r>
                  <a:rPr lang="en-US" altLang="zh-CN" sz="1400" dirty="0">
                    <a:solidFill>
                      <a:srgbClr val="000000"/>
                    </a:solidFill>
                    <a:latin typeface="Arial" pitchFamily="34" charset="0"/>
                    <a:cs typeface="Arial" pitchFamily="34" charset="0"/>
                  </a:rPr>
                  <a:t>In New OSS Projects</a:t>
                </a:r>
                <a:endParaRPr lang="zh-CN" altLang="en-US" sz="1200" dirty="0">
                  <a:solidFill>
                    <a:srgbClr val="000000"/>
                  </a:solidFill>
                  <a:latin typeface="Arial" pitchFamily="34" charset="0"/>
                  <a:ea typeface="宋体" charset="-122"/>
                  <a:cs typeface="Arial" pitchFamily="34" charset="0"/>
                </a:endParaRPr>
              </a:p>
            </p:txBody>
          </p:sp>
          <p:sp>
            <p:nvSpPr>
              <p:cNvPr id="35" name="圆角矩形 34"/>
              <p:cNvSpPr/>
              <p:nvPr/>
            </p:nvSpPr>
            <p:spPr bwMode="auto">
              <a:xfrm>
                <a:off x="4518502" y="3460456"/>
                <a:ext cx="1809472" cy="720000"/>
              </a:xfrm>
              <a:prstGeom prst="roundRect">
                <a:avLst/>
              </a:prstGeom>
              <a:solidFill>
                <a:srgbClr val="00B0F0"/>
              </a:solidFill>
              <a:ln w="19050">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400" dirty="0">
                    <a:solidFill>
                      <a:srgbClr val="000000"/>
                    </a:solidFill>
                    <a:latin typeface="Arial" pitchFamily="34" charset="0"/>
                    <a:ea typeface="宋体" pitchFamily="2" charset="-122"/>
                    <a:cs typeface="Arial" pitchFamily="34" charset="0"/>
                  </a:rPr>
                  <a:t>Open Source Models</a:t>
                </a:r>
                <a:endParaRPr lang="en-US" altLang="zh-CN" sz="1400" dirty="0">
                  <a:solidFill>
                    <a:srgbClr val="000000"/>
                  </a:solidFill>
                  <a:latin typeface="Arial" pitchFamily="34" charset="0"/>
                  <a:ea typeface="宋体" charset="-122"/>
                  <a:cs typeface="Arial" pitchFamily="34" charset="0"/>
                </a:endParaRPr>
              </a:p>
            </p:txBody>
          </p:sp>
          <p:sp>
            <p:nvSpPr>
              <p:cNvPr id="36" name="圆角矩形 35"/>
              <p:cNvSpPr/>
              <p:nvPr/>
            </p:nvSpPr>
            <p:spPr bwMode="auto">
              <a:xfrm>
                <a:off x="277727" y="3460456"/>
                <a:ext cx="1915912" cy="720000"/>
              </a:xfrm>
              <a:prstGeom prst="roundRect">
                <a:avLst/>
              </a:prstGeom>
              <a:solidFill>
                <a:srgbClr val="00B0F0"/>
              </a:solidFill>
              <a:ln w="19050">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400" dirty="0">
                    <a:solidFill>
                      <a:srgbClr val="000000"/>
                    </a:solidFill>
                    <a:latin typeface="Arial" pitchFamily="34" charset="0"/>
                    <a:ea typeface="宋体" pitchFamily="2" charset="-122"/>
                    <a:cs typeface="Arial" pitchFamily="34" charset="0"/>
                  </a:rPr>
                  <a:t>Open Source Process</a:t>
                </a:r>
                <a:endParaRPr lang="en-US" altLang="zh-CN" sz="1400" dirty="0">
                  <a:solidFill>
                    <a:srgbClr val="000000"/>
                  </a:solidFill>
                  <a:latin typeface="Arial" pitchFamily="34" charset="0"/>
                  <a:ea typeface="宋体" charset="-122"/>
                  <a:cs typeface="Arial" pitchFamily="34" charset="0"/>
                </a:endParaRPr>
              </a:p>
            </p:txBody>
          </p:sp>
          <p:sp>
            <p:nvSpPr>
              <p:cNvPr id="37" name="圆角矩形 36"/>
              <p:cNvSpPr/>
              <p:nvPr/>
            </p:nvSpPr>
            <p:spPr bwMode="auto">
              <a:xfrm>
                <a:off x="277727" y="5194566"/>
                <a:ext cx="6050247" cy="720000"/>
              </a:xfrm>
              <a:prstGeom prst="roundRect">
                <a:avLst/>
              </a:prstGeom>
              <a:solidFill>
                <a:srgbClr val="C00000"/>
              </a:solidFill>
              <a:ln w="19050">
                <a:solidFill>
                  <a:srgbClr val="C0000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400" dirty="0">
                    <a:solidFill>
                      <a:srgbClr val="000000"/>
                    </a:solidFill>
                    <a:latin typeface="Arial" pitchFamily="34" charset="0"/>
                    <a:cs typeface="Arial" pitchFamily="34" charset="0"/>
                  </a:rPr>
                  <a:t>Operation and Promotion  of Open Source Community </a:t>
                </a:r>
                <a:endParaRPr lang="en-US" altLang="zh-CN" sz="1400" dirty="0">
                  <a:solidFill>
                    <a:srgbClr val="000000"/>
                  </a:solidFill>
                  <a:latin typeface="Arial" pitchFamily="34" charset="0"/>
                  <a:ea typeface="宋体" charset="-122"/>
                  <a:cs typeface="Arial" pitchFamily="34" charset="0"/>
                </a:endParaRPr>
              </a:p>
            </p:txBody>
          </p:sp>
          <p:sp>
            <p:nvSpPr>
              <p:cNvPr id="38" name="圆角矩形 37"/>
              <p:cNvSpPr/>
              <p:nvPr/>
            </p:nvSpPr>
            <p:spPr bwMode="auto">
              <a:xfrm>
                <a:off x="2395313" y="3460456"/>
                <a:ext cx="1915912" cy="720000"/>
              </a:xfrm>
              <a:prstGeom prst="roundRect">
                <a:avLst/>
              </a:prstGeom>
              <a:solidFill>
                <a:srgbClr val="00B0F0"/>
              </a:solidFill>
              <a:ln w="19050">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400" dirty="0">
                    <a:solidFill>
                      <a:srgbClr val="000000"/>
                    </a:solidFill>
                    <a:latin typeface="Arial" pitchFamily="34" charset="0"/>
                    <a:ea typeface="宋体" pitchFamily="2" charset="-122"/>
                    <a:cs typeface="Arial" pitchFamily="34" charset="0"/>
                  </a:rPr>
                  <a:t>Open Source Tools</a:t>
                </a:r>
                <a:endParaRPr lang="en-US" altLang="zh-CN" sz="1400" dirty="0">
                  <a:solidFill>
                    <a:srgbClr val="000000"/>
                  </a:solidFill>
                  <a:latin typeface="Arial" pitchFamily="34" charset="0"/>
                  <a:ea typeface="宋体" charset="-122"/>
                  <a:cs typeface="Arial" pitchFamily="34" charset="0"/>
                </a:endParaRPr>
              </a:p>
            </p:txBody>
          </p:sp>
          <p:sp>
            <p:nvSpPr>
              <p:cNvPr id="39" name="圆角矩形 38"/>
              <p:cNvSpPr/>
              <p:nvPr/>
            </p:nvSpPr>
            <p:spPr bwMode="auto">
              <a:xfrm>
                <a:off x="277727" y="4302893"/>
                <a:ext cx="6050247" cy="720000"/>
              </a:xfrm>
              <a:prstGeom prst="roundRect">
                <a:avLst/>
              </a:prstGeom>
              <a:solidFill>
                <a:srgbClr val="00B0F0"/>
              </a:solidFill>
              <a:ln w="19050">
                <a:solidFill>
                  <a:srgbClr val="00B0F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400" dirty="0">
                    <a:solidFill>
                      <a:srgbClr val="000000"/>
                    </a:solidFill>
                    <a:latin typeface="Arial" pitchFamily="34" charset="0"/>
                    <a:cs typeface="Arial" pitchFamily="34" charset="0"/>
                  </a:rPr>
                  <a:t>Cultivating Talents to Work in Open Source Community</a:t>
                </a:r>
                <a:endParaRPr lang="en-US" altLang="zh-CN" sz="1200" dirty="0">
                  <a:solidFill>
                    <a:srgbClr val="000000"/>
                  </a:solidFill>
                  <a:latin typeface="Arial" pitchFamily="34" charset="0"/>
                  <a:ea typeface="宋体" charset="-122"/>
                  <a:cs typeface="Arial" pitchFamily="34" charset="0"/>
                </a:endParaRPr>
              </a:p>
            </p:txBody>
          </p:sp>
          <p:sp>
            <p:nvSpPr>
              <p:cNvPr id="40" name="圆角矩形 39"/>
              <p:cNvSpPr/>
              <p:nvPr/>
            </p:nvSpPr>
            <p:spPr bwMode="auto">
              <a:xfrm>
                <a:off x="3741421" y="2344715"/>
                <a:ext cx="1380903" cy="864000"/>
              </a:xfrm>
              <a:prstGeom prst="roundRect">
                <a:avLst/>
              </a:prstGeom>
              <a:solidFill>
                <a:srgbClr val="FF9900"/>
              </a:solidFill>
              <a:ln w="19050" cap="flat" cmpd="sng" algn="ctr">
                <a:solidFill>
                  <a:srgbClr val="FF6709"/>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100" dirty="0">
                    <a:solidFill>
                      <a:srgbClr val="000000"/>
                    </a:solidFill>
                    <a:latin typeface="Arial" pitchFamily="34" charset="0"/>
                    <a:ea typeface="宋体" pitchFamily="2" charset="-122"/>
                    <a:cs typeface="Arial" pitchFamily="34" charset="0"/>
                  </a:rPr>
                  <a:t>Code </a:t>
                </a:r>
                <a:r>
                  <a:rPr lang="en-US" altLang="zh-CN" sz="1100" dirty="0">
                    <a:solidFill>
                      <a:srgbClr val="000000"/>
                    </a:solidFill>
                    <a:latin typeface="Arial" pitchFamily="34" charset="0"/>
                    <a:cs typeface="Arial" pitchFamily="34" charset="0"/>
                  </a:rPr>
                  <a:t>Synchronization</a:t>
                </a:r>
                <a:endParaRPr lang="en-US" altLang="zh-CN" sz="1100" dirty="0">
                  <a:solidFill>
                    <a:srgbClr val="000000"/>
                  </a:solidFill>
                  <a:latin typeface="Arial" pitchFamily="34" charset="0"/>
                  <a:ea typeface="宋体" charset="-122"/>
                  <a:cs typeface="Arial" pitchFamily="34" charset="0"/>
                </a:endParaRPr>
              </a:p>
            </p:txBody>
          </p:sp>
          <p:sp>
            <p:nvSpPr>
              <p:cNvPr id="41" name="圆角矩形 40"/>
              <p:cNvSpPr/>
              <p:nvPr/>
            </p:nvSpPr>
            <p:spPr bwMode="auto">
              <a:xfrm>
                <a:off x="5218763" y="2344715"/>
                <a:ext cx="1109211" cy="864000"/>
              </a:xfrm>
              <a:prstGeom prst="roundRect">
                <a:avLst/>
              </a:prstGeom>
              <a:solidFill>
                <a:srgbClr val="FF9900"/>
              </a:solidFill>
              <a:ln w="19050" cap="flat" cmpd="sng" algn="ctr">
                <a:solidFill>
                  <a:srgbClr val="FF6709"/>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ctr" anchorCtr="0" compatLnSpc="1">
                <a:prstTxWarp prst="textNoShape">
                  <a:avLst/>
                </a:prstTxWarp>
              </a:bodyPr>
              <a:lstStyle/>
              <a:p>
                <a:pPr algn="ctr">
                  <a:buClr>
                    <a:srgbClr val="CC9900"/>
                  </a:buClr>
                </a:pPr>
                <a:r>
                  <a:rPr lang="en-US" altLang="zh-CN" sz="1100" dirty="0">
                    <a:solidFill>
                      <a:srgbClr val="000000"/>
                    </a:solidFill>
                    <a:latin typeface="Arial" pitchFamily="34" charset="0"/>
                    <a:ea typeface="宋体" charset="-122"/>
                    <a:cs typeface="Arial" pitchFamily="34" charset="0"/>
                  </a:rPr>
                  <a:t>Product</a:t>
                </a:r>
              </a:p>
              <a:p>
                <a:pPr algn="ctr">
                  <a:buClr>
                    <a:srgbClr val="CC9900"/>
                  </a:buClr>
                </a:pPr>
                <a:r>
                  <a:rPr lang="en-US" altLang="zh-CN" sz="1100" dirty="0">
                    <a:solidFill>
                      <a:srgbClr val="000000"/>
                    </a:solidFill>
                    <a:latin typeface="Arial" pitchFamily="34" charset="0"/>
                    <a:ea typeface="宋体" charset="-122"/>
                    <a:cs typeface="Arial" pitchFamily="34" charset="0"/>
                  </a:rPr>
                  <a:t>Supporting</a:t>
                </a:r>
              </a:p>
            </p:txBody>
          </p:sp>
        </p:grpSp>
      </p:grpSp>
      <p:graphicFrame>
        <p:nvGraphicFramePr>
          <p:cNvPr id="17" name="表格 16"/>
          <p:cNvGraphicFramePr>
            <a:graphicFrameLocks noGrp="1"/>
          </p:cNvGraphicFramePr>
          <p:nvPr/>
        </p:nvGraphicFramePr>
        <p:xfrm>
          <a:off x="8454048" y="1279108"/>
          <a:ext cx="3404276" cy="4540308"/>
        </p:xfrm>
        <a:graphic>
          <a:graphicData uri="http://schemas.openxmlformats.org/drawingml/2006/table">
            <a:tbl>
              <a:tblPr/>
              <a:tblGrid>
                <a:gridCol w="1266097"/>
                <a:gridCol w="2138179"/>
              </a:tblGrid>
              <a:tr h="477927">
                <a:tc>
                  <a:txBody>
                    <a:bodyPr/>
                    <a:lstStyle/>
                    <a:p>
                      <a:pPr algn="l">
                        <a:spcAft>
                          <a:spcPts val="0"/>
                        </a:spcAft>
                      </a:pPr>
                      <a:r>
                        <a:rPr lang="en-US" sz="1400" b="1" dirty="0" smtClean="0">
                          <a:solidFill>
                            <a:srgbClr val="000000"/>
                          </a:solidFill>
                          <a:latin typeface="华文细黑"/>
                          <a:ea typeface="宋体"/>
                        </a:rPr>
                        <a:t>OSS</a:t>
                      </a:r>
                    </a:p>
                    <a:p>
                      <a:pPr algn="l">
                        <a:spcAft>
                          <a:spcPts val="0"/>
                        </a:spcAft>
                      </a:pPr>
                      <a:r>
                        <a:rPr lang="en-US" sz="1400" b="1" dirty="0" smtClean="0">
                          <a:solidFill>
                            <a:srgbClr val="000000"/>
                          </a:solidFill>
                          <a:latin typeface="华文细黑"/>
                          <a:ea typeface="宋体"/>
                        </a:rPr>
                        <a:t>Organization</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spcAft>
                          <a:spcPts val="0"/>
                        </a:spcAft>
                      </a:pPr>
                      <a:r>
                        <a:rPr lang="en-US" altLang="zh-CN" sz="1400" b="1" dirty="0" smtClean="0">
                          <a:solidFill>
                            <a:srgbClr val="000000"/>
                          </a:solidFill>
                          <a:latin typeface="华文细黑"/>
                          <a:ea typeface="宋体"/>
                        </a:rPr>
                        <a:t>Contribution &amp; Influence</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477927">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Top 20 in kernel</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892">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Top 5</a:t>
                      </a:r>
                      <a:r>
                        <a:rPr lang="en-US" sz="1400" baseline="30000" dirty="0" smtClean="0">
                          <a:solidFill>
                            <a:srgbClr val="000000"/>
                          </a:solidFill>
                          <a:latin typeface="华文细黑"/>
                          <a:ea typeface="宋体"/>
                        </a:rPr>
                        <a:t> </a:t>
                      </a:r>
                      <a:r>
                        <a:rPr lang="en-US" sz="1400" dirty="0" smtClean="0">
                          <a:solidFill>
                            <a:srgbClr val="000000"/>
                          </a:solidFill>
                          <a:latin typeface="华文细黑"/>
                          <a:ea typeface="宋体"/>
                        </a:rPr>
                        <a:t>in </a:t>
                      </a:r>
                      <a:r>
                        <a:rPr lang="en-US" sz="1400" dirty="0" err="1" smtClean="0">
                          <a:solidFill>
                            <a:srgbClr val="000000"/>
                          </a:solidFill>
                          <a:latin typeface="华文细黑"/>
                          <a:ea typeface="宋体"/>
                        </a:rPr>
                        <a:t>Hadoop</a:t>
                      </a:r>
                      <a:endParaRPr lang="zh-CN" sz="1200" dirty="0">
                        <a:latin typeface="Calibri"/>
                        <a:ea typeface="宋体"/>
                      </a:endParaRPr>
                    </a:p>
                    <a:p>
                      <a:pPr algn="l">
                        <a:spcAft>
                          <a:spcPts val="0"/>
                        </a:spcAft>
                      </a:pPr>
                      <a:r>
                        <a:rPr lang="en-US" sz="1400" dirty="0">
                          <a:solidFill>
                            <a:srgbClr val="000000"/>
                          </a:solidFill>
                          <a:latin typeface="华文细黑"/>
                          <a:ea typeface="宋体"/>
                        </a:rPr>
                        <a:t>Top </a:t>
                      </a:r>
                      <a:r>
                        <a:rPr lang="en-US" sz="1400" dirty="0" smtClean="0">
                          <a:solidFill>
                            <a:srgbClr val="000000"/>
                          </a:solidFill>
                          <a:latin typeface="华文细黑"/>
                          <a:ea typeface="宋体"/>
                        </a:rPr>
                        <a:t>5 in </a:t>
                      </a:r>
                      <a:r>
                        <a:rPr lang="en-US" sz="1400" dirty="0">
                          <a:solidFill>
                            <a:srgbClr val="000000"/>
                          </a:solidFill>
                          <a:latin typeface="华文细黑"/>
                          <a:ea typeface="宋体"/>
                        </a:rPr>
                        <a:t>Spark</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Core</a:t>
                      </a:r>
                      <a:r>
                        <a:rPr lang="en-US" sz="1400" baseline="0" dirty="0" smtClean="0">
                          <a:solidFill>
                            <a:srgbClr val="000000"/>
                          </a:solidFill>
                          <a:latin typeface="华文细黑"/>
                          <a:ea typeface="宋体"/>
                        </a:rPr>
                        <a:t> member</a:t>
                      </a:r>
                    </a:p>
                    <a:p>
                      <a:pPr algn="l">
                        <a:spcAft>
                          <a:spcPts val="0"/>
                        </a:spcAft>
                      </a:pPr>
                      <a:r>
                        <a:rPr lang="en-US" sz="1400" baseline="0" dirty="0" smtClean="0">
                          <a:solidFill>
                            <a:srgbClr val="000000"/>
                          </a:solidFill>
                          <a:latin typeface="华文细黑"/>
                          <a:ea typeface="宋体"/>
                        </a:rPr>
                        <a:t>Sit in </a:t>
                      </a:r>
                      <a:r>
                        <a:rPr lang="en-US" altLang="zh-CN" sz="1400" dirty="0" smtClean="0">
                          <a:solidFill>
                            <a:srgbClr val="000000"/>
                          </a:solidFill>
                          <a:latin typeface="华文细黑"/>
                          <a:ea typeface="宋体"/>
                        </a:rPr>
                        <a:t>Board &amp; TSC</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Founding</a:t>
                      </a:r>
                      <a:r>
                        <a:rPr lang="en-US" sz="1400" baseline="0" dirty="0" smtClean="0">
                          <a:solidFill>
                            <a:srgbClr val="000000"/>
                          </a:solidFill>
                          <a:latin typeface="华文细黑"/>
                          <a:ea typeface="宋体"/>
                        </a:rPr>
                        <a:t> member</a:t>
                      </a:r>
                      <a:endParaRPr lang="zh-CN" sz="1200" dirty="0">
                        <a:latin typeface="Calibri"/>
                        <a:ea typeface="宋体"/>
                      </a:endParaRPr>
                    </a:p>
                    <a:p>
                      <a:pPr algn="l">
                        <a:spcAft>
                          <a:spcPts val="0"/>
                        </a:spcAft>
                      </a:pPr>
                      <a:r>
                        <a:rPr lang="en-US" sz="1400" dirty="0" smtClean="0">
                          <a:solidFill>
                            <a:srgbClr val="000000"/>
                          </a:solidFill>
                          <a:latin typeface="华文细黑"/>
                          <a:ea typeface="宋体"/>
                        </a:rPr>
                        <a:t>Sit in </a:t>
                      </a:r>
                      <a:r>
                        <a:rPr lang="en-US" sz="1400" dirty="0">
                          <a:solidFill>
                            <a:srgbClr val="000000"/>
                          </a:solidFill>
                          <a:latin typeface="华文细黑"/>
                          <a:ea typeface="宋体"/>
                        </a:rPr>
                        <a:t>Board &amp; TSC</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endParaRPr lang="en-US" sz="1400" dirty="0" smtClean="0">
                        <a:solidFill>
                          <a:srgbClr val="000000"/>
                        </a:solidFill>
                        <a:latin typeface="华文细黑"/>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dirty="0" smtClean="0">
                          <a:solidFill>
                            <a:srgbClr val="000000"/>
                          </a:solidFill>
                          <a:latin typeface="华文细黑"/>
                          <a:ea typeface="宋体"/>
                        </a:rPr>
                        <a:t>Founding</a:t>
                      </a:r>
                      <a:r>
                        <a:rPr lang="en-US" altLang="zh-CN" sz="1400" baseline="0" dirty="0" smtClean="0">
                          <a:solidFill>
                            <a:srgbClr val="000000"/>
                          </a:solidFill>
                          <a:latin typeface="华文细黑"/>
                          <a:ea typeface="宋体"/>
                        </a:rPr>
                        <a:t> member</a:t>
                      </a:r>
                      <a:endParaRPr lang="zh-CN" altLang="zh-CN" sz="1200" dirty="0" smtClean="0">
                        <a:latin typeface="Calibri"/>
                        <a:ea typeface="宋体"/>
                      </a:endParaRPr>
                    </a:p>
                    <a:p>
                      <a:pPr algn="l">
                        <a:spcAft>
                          <a:spcPts val="0"/>
                        </a:spcAft>
                      </a:pPr>
                      <a:r>
                        <a:rPr lang="en-US" sz="1400" dirty="0" smtClean="0">
                          <a:solidFill>
                            <a:srgbClr val="000000"/>
                          </a:solidFill>
                          <a:latin typeface="华文细黑"/>
                          <a:ea typeface="宋体"/>
                        </a:rPr>
                        <a:t>Sit in </a:t>
                      </a:r>
                      <a:r>
                        <a:rPr lang="en-US" sz="1400" dirty="0">
                          <a:solidFill>
                            <a:srgbClr val="000000"/>
                          </a:solidFill>
                          <a:latin typeface="华文细黑"/>
                          <a:ea typeface="宋体"/>
                        </a:rPr>
                        <a:t>Board &amp; </a:t>
                      </a:r>
                      <a:r>
                        <a:rPr lang="en-US" sz="1400" dirty="0" smtClean="0">
                          <a:solidFill>
                            <a:srgbClr val="000000"/>
                          </a:solidFill>
                          <a:latin typeface="华文细黑"/>
                          <a:ea typeface="宋体"/>
                        </a:rPr>
                        <a:t>SC</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r>
                        <a:rPr lang="en-US" sz="1400" dirty="0" smtClean="0">
                          <a:solidFill>
                            <a:srgbClr val="000000"/>
                          </a:solidFill>
                          <a:latin typeface="华文细黑"/>
                          <a:ea typeface="宋体"/>
                        </a:rPr>
                        <a:t> </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Gold Member</a:t>
                      </a:r>
                    </a:p>
                    <a:p>
                      <a:pPr algn="l">
                        <a:spcAft>
                          <a:spcPts val="0"/>
                        </a:spcAft>
                      </a:pPr>
                      <a:r>
                        <a:rPr lang="en-US" sz="1400" dirty="0" smtClean="0">
                          <a:solidFill>
                            <a:srgbClr val="000000"/>
                          </a:solidFill>
                          <a:latin typeface="华文细黑"/>
                          <a:ea typeface="宋体"/>
                        </a:rPr>
                        <a:t>Top 10 contribution</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Gold Member</a:t>
                      </a:r>
                    </a:p>
                    <a:p>
                      <a:pPr algn="l">
                        <a:spcAft>
                          <a:spcPts val="0"/>
                        </a:spcAft>
                      </a:pPr>
                      <a:r>
                        <a:rPr lang="en-US" sz="1400" dirty="0" smtClean="0">
                          <a:solidFill>
                            <a:srgbClr val="000000"/>
                          </a:solidFill>
                          <a:latin typeface="华文细黑"/>
                          <a:ea typeface="宋体"/>
                        </a:rPr>
                        <a:t>Top 10 </a:t>
                      </a:r>
                      <a:r>
                        <a:rPr lang="en-US" sz="1400" dirty="0">
                          <a:solidFill>
                            <a:srgbClr val="000000"/>
                          </a:solidFill>
                          <a:latin typeface="华文细黑"/>
                          <a:ea typeface="宋体"/>
                        </a:rPr>
                        <a:t>contribution</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27">
                <a:tc>
                  <a:txBody>
                    <a:bodyPr/>
                    <a:lstStyle/>
                    <a:p>
                      <a:pPr algn="l">
                        <a:spcAft>
                          <a:spcPts val="0"/>
                        </a:spcAft>
                      </a:pP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smtClean="0">
                          <a:solidFill>
                            <a:srgbClr val="000000"/>
                          </a:solidFill>
                          <a:latin typeface="华文细黑"/>
                          <a:ea typeface="宋体"/>
                        </a:rPr>
                        <a:t>Silver Member</a:t>
                      </a:r>
                    </a:p>
                    <a:p>
                      <a:pPr algn="l">
                        <a:spcAft>
                          <a:spcPts val="0"/>
                        </a:spcAft>
                      </a:pPr>
                      <a:r>
                        <a:rPr lang="en-US" sz="1400" dirty="0" smtClean="0">
                          <a:solidFill>
                            <a:srgbClr val="000000"/>
                          </a:solidFill>
                          <a:latin typeface="华文细黑"/>
                          <a:ea typeface="宋体"/>
                        </a:rPr>
                        <a:t>Asia </a:t>
                      </a:r>
                      <a:r>
                        <a:rPr lang="en-US" sz="1400" dirty="0">
                          <a:solidFill>
                            <a:srgbClr val="000000"/>
                          </a:solidFill>
                          <a:latin typeface="华文细黑"/>
                          <a:ea typeface="宋体"/>
                        </a:rPr>
                        <a:t>Pacific Laboratory </a:t>
                      </a:r>
                      <a:endParaRPr lang="zh-CN" sz="1200" dirty="0">
                        <a:latin typeface="Calibri"/>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1" name="直接连接符 20"/>
          <p:cNvCxnSpPr/>
          <p:nvPr/>
        </p:nvCxnSpPr>
        <p:spPr bwMode="auto">
          <a:xfrm>
            <a:off x="8055429" y="1210905"/>
            <a:ext cx="0" cy="4608512"/>
          </a:xfrm>
          <a:prstGeom prst="line">
            <a:avLst/>
          </a:prstGeom>
          <a:noFill/>
          <a:ln w="19050" cap="flat" cmpd="sng" algn="ctr">
            <a:solidFill>
              <a:schemeClr val="tx1"/>
            </a:solidFill>
            <a:prstDash val="dash"/>
            <a:round/>
            <a:headEnd type="none" w="med" len="med"/>
            <a:tailEnd type="none" w="med" len="med"/>
          </a:ln>
          <a:effectLst/>
        </p:spPr>
      </p:cxnSp>
      <p:pic>
        <p:nvPicPr>
          <p:cNvPr id="23" name="Picture 13"/>
          <p:cNvPicPr>
            <a:picLocks noChangeAspect="1" noChangeArrowheads="1"/>
          </p:cNvPicPr>
          <p:nvPr/>
        </p:nvPicPr>
        <p:blipFill>
          <a:blip r:embed="rId3" cstate="print"/>
          <a:srcRect/>
          <a:stretch>
            <a:fillRect/>
          </a:stretch>
        </p:blipFill>
        <p:spPr bwMode="auto">
          <a:xfrm>
            <a:off x="8721358" y="2969659"/>
            <a:ext cx="688398" cy="443904"/>
          </a:xfrm>
          <a:prstGeom prst="rect">
            <a:avLst/>
          </a:prstGeom>
          <a:noFill/>
          <a:ln w="9525">
            <a:noFill/>
            <a:miter lim="800000"/>
            <a:headEnd/>
            <a:tailEnd/>
          </a:ln>
          <a:effectLst/>
        </p:spPr>
      </p:pic>
      <p:pic>
        <p:nvPicPr>
          <p:cNvPr id="24" name="Picture 12"/>
          <p:cNvPicPr>
            <a:picLocks noChangeAspect="1" noChangeArrowheads="1"/>
          </p:cNvPicPr>
          <p:nvPr/>
        </p:nvPicPr>
        <p:blipFill>
          <a:blip r:embed="rId4" cstate="print"/>
          <a:srcRect/>
          <a:stretch>
            <a:fillRect/>
          </a:stretch>
        </p:blipFill>
        <p:spPr bwMode="auto">
          <a:xfrm>
            <a:off x="8719927" y="2345510"/>
            <a:ext cx="495529" cy="495529"/>
          </a:xfrm>
          <a:prstGeom prst="rect">
            <a:avLst/>
          </a:prstGeom>
          <a:noFill/>
          <a:ln w="9525">
            <a:noFill/>
            <a:miter lim="800000"/>
            <a:headEnd/>
            <a:tailEnd/>
          </a:ln>
        </p:spPr>
      </p:pic>
      <p:pic>
        <p:nvPicPr>
          <p:cNvPr id="25" name="Picture 6"/>
          <p:cNvPicPr>
            <a:picLocks noChangeAspect="1" noChangeArrowheads="1"/>
          </p:cNvPicPr>
          <p:nvPr/>
        </p:nvPicPr>
        <p:blipFill>
          <a:blip r:embed="rId5" cstate="print"/>
          <a:srcRect/>
          <a:stretch>
            <a:fillRect/>
          </a:stretch>
        </p:blipFill>
        <p:spPr bwMode="auto">
          <a:xfrm>
            <a:off x="8929706" y="1818494"/>
            <a:ext cx="320575" cy="372976"/>
          </a:xfrm>
          <a:prstGeom prst="rect">
            <a:avLst/>
          </a:prstGeom>
          <a:noFill/>
          <a:ln w="9525">
            <a:noFill/>
            <a:miter lim="800000"/>
            <a:headEnd/>
            <a:tailEnd/>
          </a:ln>
        </p:spPr>
      </p:pic>
      <p:pic>
        <p:nvPicPr>
          <p:cNvPr id="20" name="Picture 12"/>
          <p:cNvPicPr>
            <a:picLocks noChangeAspect="1" noChangeArrowheads="1"/>
          </p:cNvPicPr>
          <p:nvPr/>
        </p:nvPicPr>
        <p:blipFill>
          <a:blip r:embed="rId6" cstate="print"/>
          <a:srcRect/>
          <a:stretch>
            <a:fillRect/>
          </a:stretch>
        </p:blipFill>
        <p:spPr bwMode="auto">
          <a:xfrm>
            <a:off x="9066865" y="2675728"/>
            <a:ext cx="480900" cy="254308"/>
          </a:xfrm>
          <a:prstGeom prst="rect">
            <a:avLst/>
          </a:prstGeom>
          <a:noFill/>
          <a:ln w="9525">
            <a:noFill/>
            <a:miter lim="800000"/>
            <a:headEnd/>
            <a:tailEnd/>
          </a:ln>
          <a:effectLst/>
        </p:spPr>
      </p:pic>
      <p:pic>
        <p:nvPicPr>
          <p:cNvPr id="7169" name="Picture 1"/>
          <p:cNvPicPr>
            <a:picLocks noChangeAspect="1" noChangeArrowheads="1"/>
          </p:cNvPicPr>
          <p:nvPr/>
        </p:nvPicPr>
        <p:blipFill>
          <a:blip r:embed="rId7" cstate="print"/>
          <a:srcRect/>
          <a:stretch>
            <a:fillRect/>
          </a:stretch>
        </p:blipFill>
        <p:spPr bwMode="auto">
          <a:xfrm>
            <a:off x="8621953" y="5443469"/>
            <a:ext cx="990131" cy="351943"/>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8567523" y="4043949"/>
            <a:ext cx="990131" cy="284663"/>
          </a:xfrm>
          <a:prstGeom prst="rect">
            <a:avLst/>
          </a:prstGeom>
          <a:noFill/>
          <a:ln w="9525">
            <a:noFill/>
            <a:miter lim="800000"/>
            <a:headEnd/>
            <a:tailEnd/>
          </a:ln>
        </p:spPr>
      </p:pic>
      <p:pic>
        <p:nvPicPr>
          <p:cNvPr id="27" name="Picture 10"/>
          <p:cNvPicPr>
            <a:picLocks noChangeAspect="1" noChangeArrowheads="1"/>
          </p:cNvPicPr>
          <p:nvPr/>
        </p:nvPicPr>
        <p:blipFill>
          <a:blip r:embed="rId9" cstate="print"/>
          <a:srcRect/>
          <a:stretch>
            <a:fillRect/>
          </a:stretch>
        </p:blipFill>
        <p:spPr bwMode="auto">
          <a:xfrm>
            <a:off x="8878083" y="4468195"/>
            <a:ext cx="466590" cy="453894"/>
          </a:xfrm>
          <a:prstGeom prst="rect">
            <a:avLst/>
          </a:prstGeom>
          <a:noFill/>
          <a:ln w="9525">
            <a:noFill/>
            <a:miter lim="800000"/>
            <a:headEnd/>
            <a:tailEnd/>
          </a:ln>
        </p:spPr>
      </p:pic>
      <p:pic>
        <p:nvPicPr>
          <p:cNvPr id="7171" name="Picture 3"/>
          <p:cNvPicPr>
            <a:picLocks noChangeAspect="1" noChangeArrowheads="1"/>
          </p:cNvPicPr>
          <p:nvPr/>
        </p:nvPicPr>
        <p:blipFill>
          <a:blip r:embed="rId10" cstate="print"/>
          <a:srcRect/>
          <a:stretch>
            <a:fillRect/>
          </a:stretch>
        </p:blipFill>
        <p:spPr bwMode="auto">
          <a:xfrm>
            <a:off x="8816710" y="3495238"/>
            <a:ext cx="538616" cy="355651"/>
          </a:xfrm>
          <a:prstGeom prst="rect">
            <a:avLst/>
          </a:prstGeom>
          <a:noFill/>
          <a:ln w="9525">
            <a:noFill/>
            <a:miter lim="800000"/>
            <a:headEnd/>
            <a:tailEnd/>
          </a:ln>
        </p:spPr>
      </p:pic>
    </p:spTree>
    <p:extLst>
      <p:ext uri="{BB962C8B-B14F-4D97-AF65-F5344CB8AC3E}">
        <p14:creationId xmlns:p14="http://schemas.microsoft.com/office/powerpoint/2010/main" val="22610576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3" cstate="print"/>
          <a:stretch>
            <a:fillRect/>
          </a:stretch>
        </p:blipFill>
        <p:spPr>
          <a:xfrm>
            <a:off x="6124849" y="1020437"/>
            <a:ext cx="4875528" cy="2358546"/>
          </a:xfrm>
          <a:prstGeom prst="rect">
            <a:avLst/>
          </a:prstGeom>
        </p:spPr>
      </p:pic>
      <p:pic>
        <p:nvPicPr>
          <p:cNvPr id="3" name="图片 2"/>
          <p:cNvPicPr>
            <a:picLocks/>
          </p:cNvPicPr>
          <p:nvPr/>
        </p:nvPicPr>
        <p:blipFill>
          <a:blip r:embed="rId4" cstate="print"/>
          <a:stretch>
            <a:fillRect/>
          </a:stretch>
        </p:blipFill>
        <p:spPr>
          <a:xfrm>
            <a:off x="344657" y="1021156"/>
            <a:ext cx="4875528" cy="2358546"/>
          </a:xfrm>
          <a:prstGeom prst="rect">
            <a:avLst/>
          </a:prstGeom>
        </p:spPr>
      </p:pic>
      <p:sp>
        <p:nvSpPr>
          <p:cNvPr id="2" name="标题 1"/>
          <p:cNvSpPr>
            <a:spLocks noGrp="1"/>
          </p:cNvSpPr>
          <p:nvPr>
            <p:ph type="title" idx="4294967295"/>
          </p:nvPr>
        </p:nvSpPr>
        <p:spPr>
          <a:xfrm>
            <a:off x="319251" y="494601"/>
            <a:ext cx="9450744" cy="558929"/>
          </a:xfrm>
          <a:prstGeom prst="rect">
            <a:avLst/>
          </a:prstGeom>
        </p:spPr>
        <p:txBody>
          <a:bodyPr>
            <a:noAutofit/>
          </a:bodyPr>
          <a:lstStyle/>
          <a:p>
            <a:pPr algn="l"/>
            <a:r>
              <a:rPr lang="en-US" altLang="zh-CN" sz="2801" b="1" dirty="0">
                <a:solidFill>
                  <a:srgbClr val="C00000"/>
                </a:solidFill>
                <a:latin typeface="Arial"/>
                <a:ea typeface="微软雅黑" panose="020B0503020204020204" pitchFamily="34" charset="-122"/>
              </a:rPr>
              <a:t>Huawei's Contributions to the Hadoop Community</a:t>
            </a:r>
            <a:endParaRPr lang="zh-CN" altLang="en-US" sz="2801" b="1" dirty="0">
              <a:solidFill>
                <a:srgbClr val="C00000"/>
              </a:solidFill>
              <a:latin typeface="Arial"/>
              <a:ea typeface="微软雅黑" panose="020B0503020204020204" pitchFamily="34" charset="-122"/>
            </a:endParaRPr>
          </a:p>
        </p:txBody>
      </p:sp>
      <p:grpSp>
        <p:nvGrpSpPr>
          <p:cNvPr id="6" name="组合 5"/>
          <p:cNvGrpSpPr/>
          <p:nvPr/>
        </p:nvGrpSpPr>
        <p:grpSpPr>
          <a:xfrm>
            <a:off x="344657" y="3995796"/>
            <a:ext cx="4940802" cy="2818374"/>
            <a:chOff x="5673639" y="1145847"/>
            <a:chExt cx="6283167" cy="5214377"/>
          </a:xfrm>
        </p:grpSpPr>
        <p:pic>
          <p:nvPicPr>
            <p:cNvPr id="7" name="Picture 6"/>
            <p:cNvPicPr>
              <a:picLocks noChangeAspect="1" noChangeArrowheads="1"/>
            </p:cNvPicPr>
            <p:nvPr/>
          </p:nvPicPr>
          <p:blipFill>
            <a:blip r:embed="rId5" cstate="print"/>
            <a:srcRect/>
            <a:stretch>
              <a:fillRect/>
            </a:stretch>
          </p:blipFill>
          <p:spPr bwMode="auto">
            <a:xfrm>
              <a:off x="5673639" y="1145847"/>
              <a:ext cx="6283167" cy="3819060"/>
            </a:xfrm>
            <a:prstGeom prst="rect">
              <a:avLst/>
            </a:prstGeom>
            <a:noFill/>
            <a:ln w="9525">
              <a:noFill/>
              <a:miter lim="800000"/>
              <a:headEnd/>
              <a:tailEnd/>
            </a:ln>
          </p:spPr>
        </p:pic>
        <p:sp>
          <p:nvSpPr>
            <p:cNvPr id="8" name="TextBox 11"/>
            <p:cNvSpPr txBox="1"/>
            <p:nvPr/>
          </p:nvSpPr>
          <p:spPr>
            <a:xfrm>
              <a:off x="5720063" y="5392042"/>
              <a:ext cx="5914842" cy="968182"/>
            </a:xfrm>
            <a:prstGeom prst="rect">
              <a:avLst/>
            </a:prstGeom>
            <a:noFill/>
          </p:spPr>
          <p:txBody>
            <a:bodyPr wrap="square" lIns="91424" tIns="45712" rIns="91424" bIns="45712" rtlCol="0">
              <a:spAutoFit/>
            </a:bodyPr>
            <a:lstStyle/>
            <a:p>
              <a:r>
                <a:rPr lang="en-US" altLang="zh-CN" sz="1400" dirty="0">
                  <a:solidFill>
                    <a:schemeClr val="bg1"/>
                  </a:solidFill>
                  <a:latin typeface="Arial"/>
                  <a:ea typeface="微软雅黑" panose="020B0503020204020204" pitchFamily="34" charset="-122"/>
                </a:rPr>
                <a:t>Increasing contributions to the Hadoop community makes Huawei one of top contributors around the world.</a:t>
              </a:r>
              <a:endParaRPr lang="zh-CN" altLang="en-US" sz="1400" dirty="0">
                <a:solidFill>
                  <a:schemeClr val="bg1"/>
                </a:solidFill>
                <a:latin typeface="Arial"/>
                <a:ea typeface="微软雅黑" panose="020B0503020204020204" pitchFamily="34" charset="-122"/>
              </a:endParaRPr>
            </a:p>
          </p:txBody>
        </p:sp>
      </p:grpSp>
      <p:grpSp>
        <p:nvGrpSpPr>
          <p:cNvPr id="9" name="组合 8"/>
          <p:cNvGrpSpPr/>
          <p:nvPr/>
        </p:nvGrpSpPr>
        <p:grpSpPr>
          <a:xfrm>
            <a:off x="6077924" y="3995796"/>
            <a:ext cx="4287851" cy="2785521"/>
            <a:chOff x="1521064" y="1011590"/>
            <a:chExt cx="5973429" cy="4820435"/>
          </a:xfrm>
        </p:grpSpPr>
        <p:sp>
          <p:nvSpPr>
            <p:cNvPr id="10" name="TextBox 4"/>
            <p:cNvSpPr txBox="1"/>
            <p:nvPr/>
          </p:nvSpPr>
          <p:spPr>
            <a:xfrm>
              <a:off x="1521064" y="4926432"/>
              <a:ext cx="5973429" cy="905593"/>
            </a:xfrm>
            <a:prstGeom prst="rect">
              <a:avLst/>
            </a:prstGeom>
            <a:noFill/>
          </p:spPr>
          <p:txBody>
            <a:bodyPr wrap="square" lIns="91424" tIns="45712" rIns="91424" bIns="45712" rtlCol="0">
              <a:spAutoFit/>
            </a:bodyPr>
            <a:lstStyle/>
            <a:p>
              <a:r>
                <a:rPr lang="en-US" altLang="zh-CN" sz="1400" dirty="0">
                  <a:solidFill>
                    <a:schemeClr val="bg1"/>
                  </a:solidFill>
                  <a:latin typeface="Arial"/>
                  <a:ea typeface="微软雅黑" panose="020B0503020204020204" pitchFamily="34" charset="-122"/>
                </a:rPr>
                <a:t>Huawei's contributions to components in the Hadoop community in the first half of 2015. </a:t>
              </a:r>
              <a:endParaRPr lang="zh-CN" altLang="en-US" sz="1400" dirty="0">
                <a:solidFill>
                  <a:schemeClr val="bg1"/>
                </a:solidFill>
                <a:latin typeface="Arial"/>
                <a:ea typeface="微软雅黑" panose="020B0503020204020204" pitchFamily="34" charset="-122"/>
              </a:endParaRPr>
            </a:p>
          </p:txBody>
        </p:sp>
        <p:pic>
          <p:nvPicPr>
            <p:cNvPr id="11" name="Picture 3"/>
            <p:cNvPicPr>
              <a:picLocks noChangeAspect="1" noChangeArrowheads="1"/>
            </p:cNvPicPr>
            <p:nvPr/>
          </p:nvPicPr>
          <p:blipFill>
            <a:blip r:embed="rId6" cstate="print"/>
            <a:srcRect/>
            <a:stretch>
              <a:fillRect/>
            </a:stretch>
          </p:blipFill>
          <p:spPr bwMode="auto">
            <a:xfrm>
              <a:off x="1586437" y="1011590"/>
              <a:ext cx="3757688" cy="3682136"/>
            </a:xfrm>
            <a:prstGeom prst="rect">
              <a:avLst/>
            </a:prstGeom>
            <a:noFill/>
            <a:ln w="9525">
              <a:noFill/>
              <a:miter lim="800000"/>
              <a:headEnd/>
              <a:tailEnd/>
            </a:ln>
          </p:spPr>
        </p:pic>
      </p:grpSp>
      <p:cxnSp>
        <p:nvCxnSpPr>
          <p:cNvPr id="15" name="直接连接符 14"/>
          <p:cNvCxnSpPr/>
          <p:nvPr/>
        </p:nvCxnSpPr>
        <p:spPr>
          <a:xfrm flipV="1">
            <a:off x="344657" y="3644965"/>
            <a:ext cx="11308349" cy="8467"/>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flipH="1">
            <a:off x="5691668" y="774101"/>
            <a:ext cx="32638" cy="5500432"/>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pic>
        <p:nvPicPr>
          <p:cNvPr id="23" name="Picture 2" descr="http://spark.apache.org/images/spark-logo.png"/>
          <p:cNvPicPr>
            <a:picLocks noChangeAspect="1" noChangeArrowheads="1"/>
          </p:cNvPicPr>
          <p:nvPr/>
        </p:nvPicPr>
        <p:blipFill>
          <a:blip r:embed="rId7" cstate="print"/>
          <a:srcRect/>
          <a:stretch>
            <a:fillRect/>
          </a:stretch>
        </p:blipFill>
        <p:spPr bwMode="auto">
          <a:xfrm>
            <a:off x="9003605" y="1755339"/>
            <a:ext cx="1526543" cy="554894"/>
          </a:xfrm>
          <a:prstGeom prst="rect">
            <a:avLst/>
          </a:prstGeom>
          <a:noFill/>
        </p:spPr>
      </p:pic>
      <p:pic>
        <p:nvPicPr>
          <p:cNvPr id="26" name="Picture 2" descr="C:\Users\z00124665\Desktop\_hadoopelephant_rgb1副本.png"/>
          <p:cNvPicPr>
            <a:picLocks noChangeAspect="1" noChangeArrowheads="1"/>
          </p:cNvPicPr>
          <p:nvPr/>
        </p:nvPicPr>
        <p:blipFill>
          <a:blip r:embed="rId8" cstate="email"/>
          <a:srcRect/>
          <a:stretch>
            <a:fillRect/>
          </a:stretch>
        </p:blipFill>
        <p:spPr bwMode="auto">
          <a:xfrm>
            <a:off x="2746082" y="1816435"/>
            <a:ext cx="1990448" cy="492609"/>
          </a:xfrm>
          <a:prstGeom prst="rect">
            <a:avLst/>
          </a:prstGeom>
          <a:noFill/>
        </p:spPr>
      </p:pic>
      <p:sp>
        <p:nvSpPr>
          <p:cNvPr id="27" name="矩形 26"/>
          <p:cNvSpPr/>
          <p:nvPr/>
        </p:nvSpPr>
        <p:spPr>
          <a:xfrm>
            <a:off x="9661586" y="5476813"/>
            <a:ext cx="2468668" cy="415180"/>
          </a:xfrm>
          <a:prstGeom prst="rect">
            <a:avLst/>
          </a:prstGeom>
        </p:spPr>
        <p:txBody>
          <a:bodyPr wrap="square" lIns="45321" tIns="22660" rIns="45321" bIns="22660">
            <a:spAutoFit/>
          </a:bodyPr>
          <a:lstStyle/>
          <a:p>
            <a:pPr defTabSz="407987"/>
            <a:r>
              <a:rPr lang="en-US" altLang="zh-CN" b="1" dirty="0">
                <a:solidFill>
                  <a:srgbClr val="C00000"/>
                </a:solidFill>
                <a:latin typeface="Arial"/>
                <a:ea typeface="微软雅黑" pitchFamily="34" charset="-122"/>
              </a:rPr>
              <a:t>Contributors</a:t>
            </a:r>
            <a:endParaRPr lang="zh-CN" altLang="en-US" b="1" dirty="0">
              <a:solidFill>
                <a:srgbClr val="C00000"/>
              </a:solidFill>
              <a:latin typeface="Arial"/>
              <a:ea typeface="微软雅黑" pitchFamily="34" charset="-122"/>
            </a:endParaRPr>
          </a:p>
        </p:txBody>
      </p:sp>
      <p:sp>
        <p:nvSpPr>
          <p:cNvPr id="28" name="矩形 27"/>
          <p:cNvSpPr/>
          <p:nvPr/>
        </p:nvSpPr>
        <p:spPr>
          <a:xfrm>
            <a:off x="8930604" y="5482906"/>
            <a:ext cx="839391" cy="415094"/>
          </a:xfrm>
          <a:prstGeom prst="rect">
            <a:avLst/>
          </a:prstGeom>
        </p:spPr>
        <p:txBody>
          <a:bodyPr wrap="square" lIns="45321" tIns="22660" rIns="45321" bIns="22660">
            <a:spAutoFit/>
          </a:bodyPr>
          <a:lstStyle/>
          <a:p>
            <a:pPr algn="ctr" defTabSz="407987"/>
            <a:r>
              <a:rPr lang="en-US" altLang="zh-CN" b="1" dirty="0">
                <a:solidFill>
                  <a:srgbClr val="C00000"/>
                </a:solidFill>
                <a:latin typeface="Arial"/>
                <a:ea typeface="微软雅黑" pitchFamily="34" charset="-122"/>
              </a:rPr>
              <a:t>50+</a:t>
            </a:r>
            <a:endParaRPr lang="zh-CN" altLang="en-US" b="1" dirty="0">
              <a:solidFill>
                <a:srgbClr val="C00000"/>
              </a:solidFill>
              <a:latin typeface="Arial"/>
              <a:ea typeface="微软雅黑" pitchFamily="34" charset="-122"/>
            </a:endParaRPr>
          </a:p>
        </p:txBody>
      </p:sp>
      <p:sp>
        <p:nvSpPr>
          <p:cNvPr id="29" name="矩形 28"/>
          <p:cNvSpPr/>
          <p:nvPr/>
        </p:nvSpPr>
        <p:spPr>
          <a:xfrm>
            <a:off x="9661586" y="4879888"/>
            <a:ext cx="2267599" cy="415180"/>
          </a:xfrm>
          <a:prstGeom prst="rect">
            <a:avLst/>
          </a:prstGeom>
        </p:spPr>
        <p:txBody>
          <a:bodyPr wrap="square" lIns="45321" tIns="22660" rIns="45321" bIns="22660">
            <a:spAutoFit/>
          </a:bodyPr>
          <a:lstStyle/>
          <a:p>
            <a:pPr defTabSz="407987"/>
            <a:r>
              <a:rPr lang="en-US" altLang="zh-CN" b="1" dirty="0">
                <a:solidFill>
                  <a:srgbClr val="C00000"/>
                </a:solidFill>
                <a:latin typeface="Arial"/>
                <a:ea typeface="微软雅黑" pitchFamily="34" charset="-122"/>
              </a:rPr>
              <a:t>Committer</a:t>
            </a:r>
            <a:endParaRPr lang="zh-CN" altLang="en-US" b="1" dirty="0">
              <a:solidFill>
                <a:srgbClr val="C00000"/>
              </a:solidFill>
              <a:latin typeface="Arial"/>
              <a:ea typeface="微软雅黑" pitchFamily="34" charset="-122"/>
            </a:endParaRPr>
          </a:p>
        </p:txBody>
      </p:sp>
      <p:sp>
        <p:nvSpPr>
          <p:cNvPr id="30" name="矩形 29"/>
          <p:cNvSpPr/>
          <p:nvPr/>
        </p:nvSpPr>
        <p:spPr>
          <a:xfrm>
            <a:off x="9193931" y="4887060"/>
            <a:ext cx="322544" cy="415180"/>
          </a:xfrm>
          <a:prstGeom prst="rect">
            <a:avLst/>
          </a:prstGeom>
        </p:spPr>
        <p:txBody>
          <a:bodyPr wrap="square" lIns="45321" tIns="22660" rIns="45321" bIns="22660">
            <a:spAutoFit/>
          </a:bodyPr>
          <a:lstStyle/>
          <a:p>
            <a:pPr defTabSz="407987"/>
            <a:r>
              <a:rPr lang="en-US" altLang="zh-CN" b="1" dirty="0">
                <a:solidFill>
                  <a:srgbClr val="C00000"/>
                </a:solidFill>
                <a:latin typeface="Arial"/>
                <a:ea typeface="微软雅黑" pitchFamily="34" charset="-122"/>
              </a:rPr>
              <a:t>4</a:t>
            </a:r>
            <a:endParaRPr lang="zh-CN" altLang="en-US" b="1" dirty="0">
              <a:solidFill>
                <a:srgbClr val="C00000"/>
              </a:solidFill>
              <a:latin typeface="Arial"/>
              <a:ea typeface="微软雅黑" pitchFamily="34" charset="-122"/>
            </a:endParaRPr>
          </a:p>
        </p:txBody>
      </p:sp>
      <p:sp>
        <p:nvSpPr>
          <p:cNvPr id="31" name="矩形 30"/>
          <p:cNvSpPr/>
          <p:nvPr/>
        </p:nvSpPr>
        <p:spPr>
          <a:xfrm>
            <a:off x="9661586" y="4324903"/>
            <a:ext cx="855283" cy="415180"/>
          </a:xfrm>
          <a:prstGeom prst="rect">
            <a:avLst/>
          </a:prstGeom>
        </p:spPr>
        <p:txBody>
          <a:bodyPr wrap="square" lIns="45321" tIns="22660" rIns="45321" bIns="22660">
            <a:spAutoFit/>
          </a:bodyPr>
          <a:lstStyle/>
          <a:p>
            <a:pPr defTabSz="407987"/>
            <a:r>
              <a:rPr lang="en-US" altLang="zh-CN" b="1" dirty="0">
                <a:solidFill>
                  <a:srgbClr val="C00000"/>
                </a:solidFill>
                <a:latin typeface="Arial"/>
                <a:ea typeface="微软雅黑" pitchFamily="34" charset="-122"/>
              </a:rPr>
              <a:t>PMC</a:t>
            </a:r>
            <a:endParaRPr lang="zh-CN" altLang="en-US" b="1" dirty="0">
              <a:solidFill>
                <a:srgbClr val="C00000"/>
              </a:solidFill>
              <a:latin typeface="Arial"/>
              <a:ea typeface="微软雅黑" pitchFamily="34" charset="-122"/>
            </a:endParaRPr>
          </a:p>
        </p:txBody>
      </p:sp>
      <p:sp>
        <p:nvSpPr>
          <p:cNvPr id="32" name="矩形 31"/>
          <p:cNvSpPr/>
          <p:nvPr/>
        </p:nvSpPr>
        <p:spPr>
          <a:xfrm>
            <a:off x="9193931" y="4324903"/>
            <a:ext cx="322544" cy="415180"/>
          </a:xfrm>
          <a:prstGeom prst="rect">
            <a:avLst/>
          </a:prstGeom>
        </p:spPr>
        <p:txBody>
          <a:bodyPr wrap="square" lIns="45321" tIns="22660" rIns="45321" bIns="22660">
            <a:spAutoFit/>
          </a:bodyPr>
          <a:lstStyle/>
          <a:p>
            <a:pPr defTabSz="407987"/>
            <a:r>
              <a:rPr lang="en-US" altLang="zh-CN" b="1" dirty="0">
                <a:solidFill>
                  <a:srgbClr val="C00000"/>
                </a:solidFill>
                <a:latin typeface="Arial"/>
                <a:ea typeface="微软雅黑" pitchFamily="34" charset="-122"/>
              </a:rPr>
              <a:t>1</a:t>
            </a:r>
            <a:endParaRPr lang="zh-CN" altLang="en-US" b="1" dirty="0">
              <a:solidFill>
                <a:srgbClr val="C00000"/>
              </a:solidFill>
              <a:latin typeface="Arial"/>
              <a:ea typeface="微软雅黑" pitchFamily="34" charset="-122"/>
            </a:endParaRPr>
          </a:p>
        </p:txBody>
      </p:sp>
      <p:pic>
        <p:nvPicPr>
          <p:cNvPr id="33" name="Picture 31" descr="四色logo-竖版副本"/>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352" y="2215364"/>
            <a:ext cx="336236" cy="33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descr="四色logo-竖版副本"/>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6402" y="2485811"/>
            <a:ext cx="336236" cy="33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02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89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2"/>
          <p:cNvGrpSpPr/>
          <p:nvPr/>
        </p:nvGrpSpPr>
        <p:grpSpPr>
          <a:xfrm>
            <a:off x="699934" y="2925683"/>
            <a:ext cx="10777220" cy="900000"/>
            <a:chOff x="699934" y="2879624"/>
            <a:chExt cx="10777220" cy="900000"/>
          </a:xfrm>
        </p:grpSpPr>
        <p:grpSp>
          <p:nvGrpSpPr>
            <p:cNvPr id="3" name="组合 30"/>
            <p:cNvGrpSpPr/>
            <p:nvPr/>
          </p:nvGrpSpPr>
          <p:grpSpPr>
            <a:xfrm>
              <a:off x="699934" y="2879624"/>
              <a:ext cx="3456000" cy="900000"/>
              <a:chOff x="699934" y="2997313"/>
              <a:chExt cx="3456000" cy="900000"/>
            </a:xfrm>
          </p:grpSpPr>
          <p:sp>
            <p:nvSpPr>
              <p:cNvPr id="10" name="矩形 9"/>
              <p:cNvSpPr/>
              <p:nvPr/>
            </p:nvSpPr>
            <p:spPr bwMode="auto">
              <a:xfrm>
                <a:off x="879934" y="3170314"/>
                <a:ext cx="3096000" cy="553998"/>
              </a:xfrm>
              <a:prstGeom prst="rect">
                <a:avLst/>
              </a:prstGeom>
            </p:spPr>
            <p:txBody>
              <a:bodyPr wrap="square" lIns="0" tIns="0" rIns="0" bIns="0">
                <a:spAutoFit/>
              </a:bodyPr>
              <a:lstStyle/>
              <a:p>
                <a:pPr algn="ctr" defTabSz="1219138">
                  <a:lnSpc>
                    <a:spcPct val="120000"/>
                  </a:lnSpc>
                  <a:buSzPct val="80000"/>
                  <a:defRPr/>
                </a:pPr>
                <a:r>
                  <a:rPr lang="en-US" altLang="zh-CN" sz="1600" dirty="0">
                    <a:solidFill>
                      <a:srgbClr val="000000">
                        <a:lumMod val="75000"/>
                        <a:lumOff val="25000"/>
                      </a:srgbClr>
                    </a:solidFill>
                    <a:latin typeface="Arial" panose="020B0604020202020204" pitchFamily="34" charset="0"/>
                    <a:ea typeface="华文细黑"/>
                    <a:cs typeface="Arial" pitchFamily="34" charset="0"/>
                  </a:rPr>
                  <a:t>Consumer Business</a:t>
                </a:r>
              </a:p>
              <a:p>
                <a:pPr algn="ctr" defTabSz="1219138">
                  <a:lnSpc>
                    <a:spcPct val="120000"/>
                  </a:lnSpc>
                  <a:buSzPct val="80000"/>
                  <a:defRPr/>
                </a:pPr>
                <a:r>
                  <a:rPr lang="en-US" altLang="zh-CN" sz="1400" dirty="0">
                    <a:solidFill>
                      <a:srgbClr val="C00000"/>
                    </a:solidFill>
                    <a:latin typeface="Arial" pitchFamily="34" charset="0"/>
                    <a:ea typeface="华文细黑"/>
                    <a:cs typeface="Arial" pitchFamily="34" charset="0"/>
                  </a:rPr>
                  <a:t>A brand loved by consumers</a:t>
                </a:r>
              </a:p>
            </p:txBody>
          </p:sp>
          <p:sp>
            <p:nvSpPr>
              <p:cNvPr id="11" name="圆角矩形 10"/>
              <p:cNvSpPr/>
              <p:nvPr/>
            </p:nvSpPr>
            <p:spPr bwMode="auto">
              <a:xfrm>
                <a:off x="699934" y="2997313"/>
                <a:ext cx="3456000" cy="900000"/>
              </a:xfrm>
              <a:prstGeom prst="roundRect">
                <a:avLst>
                  <a:gd name="adj" fmla="val 10140"/>
                </a:avLst>
              </a:prstGeom>
              <a:noFill/>
              <a:ln w="19050" cap="flat" cmpd="sng" algn="ctr">
                <a:solidFill>
                  <a:srgbClr val="FD92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zh-CN" altLang="en-US">
                  <a:solidFill>
                    <a:srgbClr val="000000"/>
                  </a:solidFill>
                  <a:latin typeface="Arial" panose="020B0604020202020204" pitchFamily="34" charset="0"/>
                  <a:ea typeface="华文细黑"/>
                  <a:cs typeface="Arial" pitchFamily="34" charset="0"/>
                </a:endParaRPr>
              </a:p>
            </p:txBody>
          </p:sp>
        </p:grpSp>
        <p:grpSp>
          <p:nvGrpSpPr>
            <p:cNvPr id="4" name="组合 31"/>
            <p:cNvGrpSpPr/>
            <p:nvPr/>
          </p:nvGrpSpPr>
          <p:grpSpPr>
            <a:xfrm>
              <a:off x="4360544" y="2879624"/>
              <a:ext cx="3456000" cy="900000"/>
              <a:chOff x="4360544" y="2997313"/>
              <a:chExt cx="3456000" cy="900000"/>
            </a:xfrm>
          </p:grpSpPr>
          <p:sp>
            <p:nvSpPr>
              <p:cNvPr id="8" name="矩形 7"/>
              <p:cNvSpPr/>
              <p:nvPr/>
            </p:nvSpPr>
            <p:spPr bwMode="auto">
              <a:xfrm>
                <a:off x="4540544" y="3170314"/>
                <a:ext cx="3096000" cy="553998"/>
              </a:xfrm>
              <a:prstGeom prst="rect">
                <a:avLst/>
              </a:prstGeom>
            </p:spPr>
            <p:txBody>
              <a:bodyPr wrap="square" lIns="0" tIns="0" rIns="0" bIns="0">
                <a:spAutoFit/>
              </a:bodyPr>
              <a:lstStyle/>
              <a:p>
                <a:pPr algn="ctr" defTabSz="1219138">
                  <a:lnSpc>
                    <a:spcPct val="120000"/>
                  </a:lnSpc>
                  <a:defRPr/>
                </a:pPr>
                <a:r>
                  <a:rPr lang="en-US" altLang="zh-CN" sz="1600" dirty="0">
                    <a:solidFill>
                      <a:srgbClr val="000000">
                        <a:lumMod val="75000"/>
                        <a:lumOff val="25000"/>
                      </a:srgbClr>
                    </a:solidFill>
                    <a:latin typeface="Arial" panose="020B0604020202020204" pitchFamily="34" charset="0"/>
                    <a:ea typeface="华文细黑"/>
                    <a:cs typeface="Arial" pitchFamily="34" charset="0"/>
                  </a:rPr>
                  <a:t>Carrier Business</a:t>
                </a:r>
              </a:p>
              <a:p>
                <a:pPr algn="ctr" defTabSz="1219138">
                  <a:lnSpc>
                    <a:spcPct val="120000"/>
                  </a:lnSpc>
                  <a:defRPr/>
                </a:pPr>
                <a:r>
                  <a:rPr lang="en-US" altLang="zh-CN" sz="1400" dirty="0">
                    <a:solidFill>
                      <a:srgbClr val="C00000"/>
                    </a:solidFill>
                    <a:latin typeface="Arial" pitchFamily="34" charset="0"/>
                    <a:cs typeface="Arial" pitchFamily="34" charset="0"/>
                  </a:rPr>
                  <a:t>Customers' best strategic partner</a:t>
                </a:r>
                <a:endParaRPr lang="en-US" altLang="zh-CN" sz="1400" dirty="0">
                  <a:solidFill>
                    <a:srgbClr val="C00000"/>
                  </a:solidFill>
                  <a:latin typeface="Arial" pitchFamily="34" charset="0"/>
                  <a:ea typeface="华文细黑"/>
                  <a:cs typeface="Arial" pitchFamily="34" charset="0"/>
                </a:endParaRPr>
              </a:p>
            </p:txBody>
          </p:sp>
          <p:sp>
            <p:nvSpPr>
              <p:cNvPr id="9" name="圆角矩形 8"/>
              <p:cNvSpPr/>
              <p:nvPr/>
            </p:nvSpPr>
            <p:spPr bwMode="auto">
              <a:xfrm>
                <a:off x="4360544" y="2997313"/>
                <a:ext cx="3456000" cy="900000"/>
              </a:xfrm>
              <a:prstGeom prst="roundRect">
                <a:avLst>
                  <a:gd name="adj" fmla="val 1002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zh-CN" altLang="en-US">
                  <a:solidFill>
                    <a:srgbClr val="000000"/>
                  </a:solidFill>
                  <a:latin typeface="Arial" panose="020B0604020202020204" pitchFamily="34" charset="0"/>
                  <a:ea typeface="华文细黑"/>
                  <a:cs typeface="Arial" pitchFamily="34" charset="0"/>
                </a:endParaRPr>
              </a:p>
            </p:txBody>
          </p:sp>
        </p:grpSp>
        <p:grpSp>
          <p:nvGrpSpPr>
            <p:cNvPr id="5" name="组合 32"/>
            <p:cNvGrpSpPr/>
            <p:nvPr/>
          </p:nvGrpSpPr>
          <p:grpSpPr>
            <a:xfrm>
              <a:off x="8021154" y="2879624"/>
              <a:ext cx="3456000" cy="900000"/>
              <a:chOff x="8021154" y="2997313"/>
              <a:chExt cx="3456000" cy="900000"/>
            </a:xfrm>
          </p:grpSpPr>
          <p:sp>
            <p:nvSpPr>
              <p:cNvPr id="6" name="矩形 5"/>
              <p:cNvSpPr/>
              <p:nvPr/>
            </p:nvSpPr>
            <p:spPr bwMode="auto">
              <a:xfrm>
                <a:off x="8201154" y="3170314"/>
                <a:ext cx="3096000" cy="553998"/>
              </a:xfrm>
              <a:prstGeom prst="rect">
                <a:avLst/>
              </a:prstGeom>
            </p:spPr>
            <p:txBody>
              <a:bodyPr wrap="square" lIns="0" tIns="0" rIns="0" bIns="0">
                <a:spAutoFit/>
              </a:bodyPr>
              <a:lstStyle/>
              <a:p>
                <a:pPr algn="ctr">
                  <a:lnSpc>
                    <a:spcPct val="120000"/>
                  </a:lnSpc>
                  <a:buSzPct val="80000"/>
                  <a:defRPr/>
                </a:pPr>
                <a:r>
                  <a:rPr lang="en-US" altLang="zh-CN" sz="1600" kern="0" dirty="0">
                    <a:solidFill>
                      <a:srgbClr val="000000">
                        <a:lumMod val="75000"/>
                        <a:lumOff val="25000"/>
                      </a:srgbClr>
                    </a:solidFill>
                    <a:latin typeface="Arial" panose="020B0604020202020204" pitchFamily="34" charset="0"/>
                    <a:ea typeface="华文细黑"/>
                    <a:cs typeface="Arial" pitchFamily="34" charset="0"/>
                  </a:rPr>
                  <a:t>Enterprise Business</a:t>
                </a:r>
              </a:p>
              <a:p>
                <a:pPr algn="ctr">
                  <a:lnSpc>
                    <a:spcPct val="120000"/>
                  </a:lnSpc>
                  <a:buSzPct val="80000"/>
                  <a:defRPr/>
                </a:pPr>
                <a:r>
                  <a:rPr lang="en-US" altLang="zh-CN" sz="1400" kern="0" dirty="0">
                    <a:solidFill>
                      <a:srgbClr val="C00000"/>
                    </a:solidFill>
                    <a:latin typeface="Arial" pitchFamily="34" charset="0"/>
                    <a:ea typeface="华文细黑"/>
                    <a:cs typeface="Arial" pitchFamily="34" charset="0"/>
                  </a:rPr>
                  <a:t>Enterprises' best innovation partner</a:t>
                </a:r>
              </a:p>
            </p:txBody>
          </p:sp>
          <p:sp>
            <p:nvSpPr>
              <p:cNvPr id="7" name="圆角矩形 6"/>
              <p:cNvSpPr/>
              <p:nvPr/>
            </p:nvSpPr>
            <p:spPr bwMode="auto">
              <a:xfrm>
                <a:off x="8021154" y="2997313"/>
                <a:ext cx="3456000" cy="900000"/>
              </a:xfrm>
              <a:prstGeom prst="roundRect">
                <a:avLst>
                  <a:gd name="adj" fmla="val 9670"/>
                </a:avLst>
              </a:prstGeom>
              <a:noFill/>
              <a:ln w="19050" cap="flat" cmpd="sng" algn="ctr">
                <a:solidFill>
                  <a:srgbClr val="7CBF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zh-CN" altLang="en-US">
                  <a:solidFill>
                    <a:srgbClr val="000000"/>
                  </a:solidFill>
                  <a:latin typeface="Arial" panose="020B0604020202020204" pitchFamily="34" charset="0"/>
                  <a:ea typeface="华文细黑"/>
                  <a:cs typeface="Arial" pitchFamily="34" charset="0"/>
                </a:endParaRPr>
              </a:p>
            </p:txBody>
          </p:sp>
        </p:grpSp>
      </p:grpSp>
      <p:grpSp>
        <p:nvGrpSpPr>
          <p:cNvPr id="12" name="组合 25"/>
          <p:cNvGrpSpPr/>
          <p:nvPr/>
        </p:nvGrpSpPr>
        <p:grpSpPr>
          <a:xfrm>
            <a:off x="697166" y="3898526"/>
            <a:ext cx="10800000" cy="720000"/>
            <a:chOff x="697166" y="3942997"/>
            <a:chExt cx="10800000" cy="720000"/>
          </a:xfrm>
        </p:grpSpPr>
        <p:sp>
          <p:nvSpPr>
            <p:cNvPr id="13" name="等腰三角形 12"/>
            <p:cNvSpPr/>
            <p:nvPr/>
          </p:nvSpPr>
          <p:spPr bwMode="auto">
            <a:xfrm>
              <a:off x="697166" y="3942997"/>
              <a:ext cx="10800000" cy="720000"/>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2000">
                <a:solidFill>
                  <a:srgbClr val="000000"/>
                </a:solidFill>
                <a:latin typeface="Arial" panose="020B0604020202020204" pitchFamily="34" charset="0"/>
                <a:ea typeface="SimSun" pitchFamily="2" charset="-122"/>
                <a:cs typeface="Arial" pitchFamily="34" charset="0"/>
              </a:endParaRPr>
            </a:p>
          </p:txBody>
        </p:sp>
        <p:sp>
          <p:nvSpPr>
            <p:cNvPr id="14" name="TextBox 41"/>
            <p:cNvSpPr txBox="1"/>
            <p:nvPr/>
          </p:nvSpPr>
          <p:spPr>
            <a:xfrm>
              <a:off x="4161184" y="4228935"/>
              <a:ext cx="4253946" cy="307777"/>
            </a:xfrm>
            <a:prstGeom prst="rect">
              <a:avLst/>
            </a:prstGeom>
            <a:noFill/>
          </p:spPr>
          <p:txBody>
            <a:bodyPr wrap="square" lIns="0" tIns="0" rIns="0" bIns="0" rtlCol="0">
              <a:spAutoFit/>
            </a:bodyPr>
            <a:lstStyle/>
            <a:p>
              <a:pPr algn="ctr">
                <a:buFont typeface="Wingdings" pitchFamily="2" charset="2"/>
                <a:buNone/>
              </a:pPr>
              <a:r>
                <a:rPr lang="en-US" altLang="zh-CN" sz="2000" dirty="0">
                  <a:solidFill>
                    <a:srgbClr val="C00000"/>
                  </a:solidFill>
                  <a:latin typeface="Arial" pitchFamily="34" charset="0"/>
                  <a:cs typeface="Arial" pitchFamily="34" charset="0"/>
                </a:rPr>
                <a:t>A Global Leader of ICT Solutions</a:t>
              </a:r>
              <a:endParaRPr lang="zh-CN" altLang="en-US" sz="2000" dirty="0">
                <a:solidFill>
                  <a:srgbClr val="C00000"/>
                </a:solidFill>
                <a:latin typeface="Arial" pitchFamily="34" charset="0"/>
                <a:cs typeface="Arial" pitchFamily="34" charset="0"/>
              </a:endParaRPr>
            </a:p>
          </p:txBody>
        </p:sp>
      </p:grpSp>
      <p:sp>
        <p:nvSpPr>
          <p:cNvPr id="15" name="标题 1"/>
          <p:cNvSpPr txBox="1">
            <a:spLocks/>
          </p:cNvSpPr>
          <p:nvPr/>
        </p:nvSpPr>
        <p:spPr>
          <a:xfrm>
            <a:off x="569841" y="-52641"/>
            <a:ext cx="11792442" cy="1477328"/>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a:buNone/>
            </a:pPr>
            <a:r>
              <a:rPr lang="en-US" altLang="zh-CN" b="0" dirty="0">
                <a:solidFill>
                  <a:srgbClr val="000000">
                    <a:lumMod val="85000"/>
                    <a:lumOff val="15000"/>
                  </a:srgbClr>
                </a:solidFill>
                <a:latin typeface="Arial" panose="020B0604020202020204" pitchFamily="34" charset="0"/>
                <a:cs typeface="Arial" pitchFamily="34" charset="0"/>
              </a:rPr>
              <a:t>Focusing on Information Transmission, </a:t>
            </a:r>
            <a:r>
              <a:rPr lang="en-US" altLang="zh-CN" b="0" spc="-50" dirty="0">
                <a:solidFill>
                  <a:srgbClr val="000000">
                    <a:lumMod val="85000"/>
                    <a:lumOff val="15000"/>
                  </a:srgbClr>
                </a:solidFill>
                <a:latin typeface="Arial" pitchFamily="34" charset="0"/>
                <a:cs typeface="Arial" pitchFamily="34" charset="0"/>
              </a:rPr>
              <a:t>Storage, </a:t>
            </a:r>
            <a:r>
              <a:rPr lang="en-US" altLang="zh-CN" b="0" dirty="0">
                <a:solidFill>
                  <a:srgbClr val="000000">
                    <a:lumMod val="85000"/>
                    <a:lumOff val="15000"/>
                  </a:srgbClr>
                </a:solidFill>
                <a:latin typeface="Arial" pitchFamily="34" charset="0"/>
                <a:cs typeface="Arial" pitchFamily="34" charset="0"/>
              </a:rPr>
              <a:t>and </a:t>
            </a:r>
            <a:endParaRPr lang="en-US" altLang="zh-CN" b="0" dirty="0" smtClean="0">
              <a:solidFill>
                <a:srgbClr val="000000">
                  <a:lumMod val="85000"/>
                  <a:lumOff val="15000"/>
                </a:srgbClr>
              </a:solidFill>
              <a:latin typeface="Arial" pitchFamily="34" charset="0"/>
              <a:cs typeface="Arial" pitchFamily="34" charset="0"/>
            </a:endParaRPr>
          </a:p>
          <a:p>
            <a:pPr>
              <a:buNone/>
            </a:pPr>
            <a:r>
              <a:rPr lang="en-US" altLang="zh-CN" b="0" dirty="0" smtClean="0">
                <a:solidFill>
                  <a:srgbClr val="000000">
                    <a:lumMod val="85000"/>
                    <a:lumOff val="15000"/>
                  </a:srgbClr>
                </a:solidFill>
                <a:latin typeface="Arial" pitchFamily="34" charset="0"/>
                <a:cs typeface="Arial" pitchFamily="34" charset="0"/>
              </a:rPr>
              <a:t>Distribution </a:t>
            </a:r>
            <a:r>
              <a:rPr lang="en-US" altLang="zh-CN" b="0" spc="-50" dirty="0">
                <a:solidFill>
                  <a:srgbClr val="000000">
                    <a:lumMod val="85000"/>
                    <a:lumOff val="15000"/>
                  </a:srgbClr>
                </a:solidFill>
                <a:latin typeface="Arial" pitchFamily="34" charset="0"/>
                <a:cs typeface="Arial" pitchFamily="34" charset="0"/>
              </a:rPr>
              <a:t>to Provide ICT Solutions and Services for </a:t>
            </a:r>
            <a:endParaRPr lang="en-US" altLang="zh-CN" b="0" spc="-50" dirty="0" smtClean="0">
              <a:solidFill>
                <a:srgbClr val="000000">
                  <a:lumMod val="85000"/>
                  <a:lumOff val="15000"/>
                </a:srgbClr>
              </a:solidFill>
              <a:latin typeface="Arial" pitchFamily="34" charset="0"/>
              <a:cs typeface="Arial" pitchFamily="34" charset="0"/>
            </a:endParaRPr>
          </a:p>
          <a:p>
            <a:pPr>
              <a:buNone/>
            </a:pPr>
            <a:r>
              <a:rPr lang="en-US" altLang="zh-CN" b="0" spc="-50" dirty="0" smtClean="0">
                <a:solidFill>
                  <a:srgbClr val="000000">
                    <a:lumMod val="85000"/>
                    <a:lumOff val="15000"/>
                  </a:srgbClr>
                </a:solidFill>
                <a:latin typeface="Arial" pitchFamily="34" charset="0"/>
                <a:cs typeface="Arial" pitchFamily="34" charset="0"/>
              </a:rPr>
              <a:t>Three Business </a:t>
            </a:r>
            <a:r>
              <a:rPr lang="en-US" altLang="zh-CN" b="0" spc="-50" dirty="0">
                <a:solidFill>
                  <a:srgbClr val="000000">
                    <a:lumMod val="85000"/>
                    <a:lumOff val="15000"/>
                  </a:srgbClr>
                </a:solidFill>
                <a:latin typeface="Arial" pitchFamily="34" charset="0"/>
                <a:cs typeface="Arial" pitchFamily="34" charset="0"/>
              </a:rPr>
              <a:t>Groups</a:t>
            </a:r>
          </a:p>
        </p:txBody>
      </p:sp>
      <p:grpSp>
        <p:nvGrpSpPr>
          <p:cNvPr id="16" name="组合 109"/>
          <p:cNvGrpSpPr/>
          <p:nvPr/>
        </p:nvGrpSpPr>
        <p:grpSpPr>
          <a:xfrm>
            <a:off x="688114" y="4539334"/>
            <a:ext cx="10801097" cy="1692000"/>
            <a:chOff x="688113" y="4538540"/>
            <a:chExt cx="10801097" cy="1692000"/>
          </a:xfrm>
        </p:grpSpPr>
        <p:sp>
          <p:nvSpPr>
            <p:cNvPr id="17" name="圆角矩形 16"/>
            <p:cNvSpPr/>
            <p:nvPr/>
          </p:nvSpPr>
          <p:spPr bwMode="auto">
            <a:xfrm>
              <a:off x="689210" y="4862540"/>
              <a:ext cx="10800000" cy="1368000"/>
            </a:xfrm>
            <a:prstGeom prst="roundRect">
              <a:avLst>
                <a:gd name="adj" fmla="val 3033"/>
              </a:avLst>
            </a:prstGeom>
            <a:noFill/>
            <a:ln w="127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zh-CN" altLang="en-US">
                <a:solidFill>
                  <a:srgbClr val="000000"/>
                </a:solidFill>
                <a:latin typeface="Arial" panose="020B0604020202020204" pitchFamily="34" charset="0"/>
                <a:ea typeface="华文细黑"/>
                <a:cs typeface="Arial" pitchFamily="34" charset="0"/>
              </a:endParaRPr>
            </a:p>
          </p:txBody>
        </p:sp>
        <p:grpSp>
          <p:nvGrpSpPr>
            <p:cNvPr id="18" name="组合 21"/>
            <p:cNvGrpSpPr/>
            <p:nvPr/>
          </p:nvGrpSpPr>
          <p:grpSpPr>
            <a:xfrm>
              <a:off x="688113" y="4538540"/>
              <a:ext cx="10801097" cy="648000"/>
              <a:chOff x="688113" y="4565912"/>
              <a:chExt cx="10801097" cy="648000"/>
            </a:xfrm>
          </p:grpSpPr>
          <p:sp>
            <p:nvSpPr>
              <p:cNvPr id="27" name="右箭头 26"/>
              <p:cNvSpPr/>
              <p:nvPr/>
            </p:nvSpPr>
            <p:spPr bwMode="auto">
              <a:xfrm>
                <a:off x="688113" y="4565912"/>
                <a:ext cx="10801097" cy="648000"/>
              </a:xfrm>
              <a:prstGeom prst="rightArrow">
                <a:avLst>
                  <a:gd name="adj1" fmla="val 55268"/>
                  <a:gd name="adj2" fmla="val 122573"/>
                </a:avLst>
              </a:prstGeom>
              <a:solidFill>
                <a:srgbClr val="6699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zh-CN" altLang="en-US" sz="1600" dirty="0">
                  <a:solidFill>
                    <a:srgbClr val="000000"/>
                  </a:solidFill>
                  <a:latin typeface="Arial" panose="020B0604020202020204" pitchFamily="34" charset="0"/>
                  <a:ea typeface="华文细黑"/>
                  <a:cs typeface="Arial" pitchFamily="34" charset="0"/>
                </a:endParaRPr>
              </a:p>
            </p:txBody>
          </p:sp>
          <p:grpSp>
            <p:nvGrpSpPr>
              <p:cNvPr id="28" name="组合 17"/>
              <p:cNvGrpSpPr/>
              <p:nvPr/>
            </p:nvGrpSpPr>
            <p:grpSpPr>
              <a:xfrm>
                <a:off x="749300" y="4782190"/>
                <a:ext cx="10232967" cy="215444"/>
                <a:chOff x="450485" y="4796581"/>
                <a:chExt cx="10232967" cy="215444"/>
              </a:xfrm>
            </p:grpSpPr>
            <p:sp>
              <p:nvSpPr>
                <p:cNvPr id="29" name="矩形 28"/>
                <p:cNvSpPr/>
                <p:nvPr/>
              </p:nvSpPr>
              <p:spPr>
                <a:xfrm>
                  <a:off x="450485" y="4796581"/>
                  <a:ext cx="3539671" cy="215444"/>
                </a:xfrm>
                <a:prstGeom prst="rect">
                  <a:avLst/>
                </a:prstGeom>
              </p:spPr>
              <p:txBody>
                <a:bodyPr wrap="square" lIns="0" tIns="0" rIns="0" bIns="0">
                  <a:spAutoFit/>
                </a:bodyPr>
                <a:lstStyle/>
                <a:p>
                  <a:pPr algn="ctr">
                    <a:buFont typeface="Wingdings" pitchFamily="2" charset="2"/>
                    <a:buNone/>
                  </a:pPr>
                  <a:r>
                    <a:rPr lang="en-US" altLang="zh-CN" sz="1400" dirty="0">
                      <a:solidFill>
                        <a:srgbClr val="FFFFFF">
                          <a:lumMod val="95000"/>
                        </a:srgbClr>
                      </a:solidFill>
                      <a:latin typeface="Arial" pitchFamily="34" charset="0"/>
                      <a:ea typeface="华文细黑"/>
                      <a:cs typeface="Arial" pitchFamily="34" charset="0"/>
                    </a:rPr>
                    <a:t>Information Distribution and</a:t>
                  </a:r>
                  <a:r>
                    <a:rPr lang="zh-CN" altLang="en-US" sz="1400" dirty="0">
                      <a:solidFill>
                        <a:srgbClr val="FFFFFF">
                          <a:lumMod val="95000"/>
                        </a:srgbClr>
                      </a:solidFill>
                      <a:latin typeface="Arial" pitchFamily="34" charset="0"/>
                      <a:ea typeface="华文细黑"/>
                      <a:cs typeface="Arial" pitchFamily="34" charset="0"/>
                    </a:rPr>
                    <a:t> </a:t>
                  </a:r>
                  <a:r>
                    <a:rPr lang="en-US" altLang="zh-CN" sz="1400" dirty="0">
                      <a:solidFill>
                        <a:srgbClr val="FFFFFF">
                          <a:lumMod val="95000"/>
                        </a:srgbClr>
                      </a:solidFill>
                      <a:latin typeface="Arial" pitchFamily="34" charset="0"/>
                      <a:ea typeface="华文细黑"/>
                      <a:cs typeface="Arial" pitchFamily="34" charset="0"/>
                    </a:rPr>
                    <a:t>Presentation</a:t>
                  </a:r>
                </a:p>
              </p:txBody>
            </p:sp>
            <p:sp>
              <p:nvSpPr>
                <p:cNvPr id="30" name="矩形 29"/>
                <p:cNvSpPr/>
                <p:nvPr/>
              </p:nvSpPr>
              <p:spPr>
                <a:xfrm>
                  <a:off x="4444166" y="4796581"/>
                  <a:ext cx="2520000" cy="215444"/>
                </a:xfrm>
                <a:prstGeom prst="rect">
                  <a:avLst/>
                </a:prstGeom>
              </p:spPr>
              <p:txBody>
                <a:bodyPr wrap="square" lIns="0" tIns="0" rIns="0" bIns="0">
                  <a:spAutoFit/>
                </a:bodyPr>
                <a:lstStyle/>
                <a:p>
                  <a:pPr algn="ctr">
                    <a:buFont typeface="Wingdings" pitchFamily="2" charset="2"/>
                    <a:buNone/>
                  </a:pPr>
                  <a:r>
                    <a:rPr lang="en-US" altLang="zh-CN" sz="1400" dirty="0">
                      <a:solidFill>
                        <a:srgbClr val="FFFFFF">
                          <a:lumMod val="95000"/>
                        </a:srgbClr>
                      </a:solidFill>
                      <a:latin typeface="Arial" panose="020B0604020202020204" pitchFamily="34" charset="0"/>
                      <a:ea typeface="华文细黑"/>
                      <a:cs typeface="Arial" pitchFamily="34" charset="0"/>
                    </a:rPr>
                    <a:t>Information Transmission</a:t>
                  </a:r>
                </a:p>
              </p:txBody>
            </p:sp>
            <p:sp>
              <p:nvSpPr>
                <p:cNvPr id="31" name="矩形 30"/>
                <p:cNvSpPr/>
                <p:nvPr/>
              </p:nvSpPr>
              <p:spPr>
                <a:xfrm>
                  <a:off x="7443452" y="4796581"/>
                  <a:ext cx="3240000" cy="215444"/>
                </a:xfrm>
                <a:prstGeom prst="rect">
                  <a:avLst/>
                </a:prstGeom>
              </p:spPr>
              <p:txBody>
                <a:bodyPr wrap="square" lIns="0" tIns="0" rIns="0" bIns="0">
                  <a:spAutoFit/>
                </a:bodyPr>
                <a:lstStyle/>
                <a:p>
                  <a:pPr algn="ctr">
                    <a:buFont typeface="Wingdings" pitchFamily="2" charset="2"/>
                    <a:buNone/>
                  </a:pPr>
                  <a:r>
                    <a:rPr lang="en-US" altLang="zh-CN" sz="1400" dirty="0">
                      <a:solidFill>
                        <a:srgbClr val="FFFFFF">
                          <a:lumMod val="95000"/>
                        </a:srgbClr>
                      </a:solidFill>
                      <a:latin typeface="Arial" panose="020B0604020202020204" pitchFamily="34" charset="0"/>
                      <a:ea typeface="华文细黑"/>
                      <a:cs typeface="Arial" pitchFamily="34" charset="0"/>
                    </a:rPr>
                    <a:t>Information Storage</a:t>
                  </a:r>
                </a:p>
              </p:txBody>
            </p:sp>
          </p:grpSp>
        </p:grpSp>
        <p:grpSp>
          <p:nvGrpSpPr>
            <p:cNvPr id="19" name="组合 37"/>
            <p:cNvGrpSpPr/>
            <p:nvPr/>
          </p:nvGrpSpPr>
          <p:grpSpPr>
            <a:xfrm>
              <a:off x="1379669" y="5158274"/>
              <a:ext cx="9887771" cy="977191"/>
              <a:chOff x="1379669" y="5158274"/>
              <a:chExt cx="9887771" cy="977191"/>
            </a:xfrm>
          </p:grpSpPr>
          <p:sp>
            <p:nvSpPr>
              <p:cNvPr id="20" name="矩形 12"/>
              <p:cNvSpPr>
                <a:spLocks noChangeArrowheads="1"/>
              </p:cNvSpPr>
              <p:nvPr/>
            </p:nvSpPr>
            <p:spPr bwMode="auto">
              <a:xfrm>
                <a:off x="8486558" y="5168434"/>
                <a:ext cx="2780882" cy="723275"/>
              </a:xfrm>
              <a:prstGeom prst="rect">
                <a:avLst/>
              </a:prstGeom>
              <a:noFill/>
              <a:ln w="9525">
                <a:noFill/>
                <a:miter lim="800000"/>
                <a:headEnd/>
                <a:tailEnd/>
              </a:ln>
            </p:spPr>
            <p:txBody>
              <a:bodyPr wrap="square" lIns="0" tIns="0" rIns="0" bIns="0">
                <a:spAutoFit/>
              </a:bodyPr>
              <a:lstStyle/>
              <a:p>
                <a:pPr defTabSz="1217882">
                  <a:spcAft>
                    <a:spcPts val="300"/>
                  </a:spcAft>
                  <a:buClr>
                    <a:srgbClr val="990000"/>
                  </a:buClr>
                  <a:buSzPct val="60000"/>
                  <a:defRPr/>
                </a:pPr>
                <a:r>
                  <a:rPr lang="en-US" altLang="zh-CN" sz="1400" dirty="0">
                    <a:solidFill>
                      <a:srgbClr val="000000">
                        <a:lumMod val="75000"/>
                        <a:lumOff val="25000"/>
                      </a:srgbClr>
                    </a:solidFill>
                    <a:latin typeface="Arial" panose="020B0604020202020204" pitchFamily="34" charset="0"/>
                    <a:ea typeface="华文细黑"/>
                    <a:cs typeface="Arial" pitchFamily="34" charset="0"/>
                  </a:rPr>
                  <a:t>Data center infrastructure</a:t>
                </a:r>
              </a:p>
              <a:p>
                <a:pPr defTabSz="1217882">
                  <a:spcAft>
                    <a:spcPts val="300"/>
                  </a:spcAft>
                  <a:buClr>
                    <a:srgbClr val="990000"/>
                  </a:buClr>
                  <a:buSzPct val="60000"/>
                  <a:defRPr/>
                </a:pPr>
                <a:r>
                  <a:rPr lang="en-US" altLang="zh-CN" sz="1400" dirty="0">
                    <a:solidFill>
                      <a:srgbClr val="000000">
                        <a:lumMod val="75000"/>
                        <a:lumOff val="25000"/>
                      </a:srgbClr>
                    </a:solidFill>
                    <a:latin typeface="Arial" panose="020B0604020202020204" pitchFamily="34" charset="0"/>
                    <a:ea typeface="华文细黑"/>
                    <a:cs typeface="Arial" pitchFamily="34" charset="0"/>
                  </a:rPr>
                  <a:t>Big Data analytics platforms</a:t>
                </a:r>
              </a:p>
              <a:p>
                <a:pPr defTabSz="1217882">
                  <a:spcAft>
                    <a:spcPts val="300"/>
                  </a:spcAft>
                  <a:buClr>
                    <a:srgbClr val="990000"/>
                  </a:buClr>
                  <a:buSzPct val="60000"/>
                  <a:defRPr/>
                </a:pPr>
                <a:r>
                  <a:rPr lang="en-US" altLang="zh-CN" sz="1400" dirty="0">
                    <a:solidFill>
                      <a:srgbClr val="000000">
                        <a:lumMod val="75000"/>
                        <a:lumOff val="25000"/>
                      </a:srgbClr>
                    </a:solidFill>
                    <a:latin typeface="Arial" panose="020B0604020202020204" pitchFamily="34" charset="0"/>
                    <a:ea typeface="华文细黑"/>
                    <a:cs typeface="Arial" pitchFamily="34" charset="0"/>
                  </a:rPr>
                  <a:t>Cloud services</a:t>
                </a:r>
              </a:p>
            </p:txBody>
          </p:sp>
          <p:sp>
            <p:nvSpPr>
              <p:cNvPr id="21" name="矩形 12"/>
              <p:cNvSpPr>
                <a:spLocks noChangeArrowheads="1"/>
              </p:cNvSpPr>
              <p:nvPr/>
            </p:nvSpPr>
            <p:spPr bwMode="auto">
              <a:xfrm>
                <a:off x="1379669" y="5158274"/>
                <a:ext cx="1749286" cy="977191"/>
              </a:xfrm>
              <a:prstGeom prst="rect">
                <a:avLst/>
              </a:prstGeom>
              <a:noFill/>
              <a:ln w="9525">
                <a:noFill/>
                <a:miter lim="800000"/>
                <a:headEnd/>
                <a:tailEnd/>
              </a:ln>
            </p:spPr>
            <p:txBody>
              <a:bodyPr wrap="square" lIns="0" tIns="0" rIns="0" bIns="0">
                <a:spAutoFit/>
              </a:bodyPr>
              <a:lstStyle/>
              <a:p>
                <a:pPr marL="174625" indent="-174625"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Smartphones</a:t>
                </a:r>
                <a:endParaRPr lang="zh-CN" altLang="en-US" sz="1400" dirty="0">
                  <a:solidFill>
                    <a:srgbClr val="000000">
                      <a:lumMod val="75000"/>
                      <a:lumOff val="25000"/>
                    </a:srgbClr>
                  </a:solidFill>
                  <a:latin typeface="Arial" pitchFamily="34" charset="0"/>
                  <a:ea typeface="华文细黑"/>
                  <a:cs typeface="Arial" pitchFamily="34" charset="0"/>
                </a:endParaRPr>
              </a:p>
              <a:p>
                <a:pPr marL="174625" indent="-174625"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MBB &amp; home devices</a:t>
                </a:r>
              </a:p>
              <a:p>
                <a:pPr marL="174625" indent="-174625"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Wearable devices</a:t>
                </a:r>
              </a:p>
              <a:p>
                <a:pPr marL="174625" indent="-174625"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Vehicle telematics </a:t>
                </a:r>
                <a:endParaRPr lang="zh-CN" altLang="en-US" sz="1400" dirty="0">
                  <a:solidFill>
                    <a:srgbClr val="000000">
                      <a:lumMod val="75000"/>
                      <a:lumOff val="25000"/>
                    </a:srgbClr>
                  </a:solidFill>
                  <a:latin typeface="Arial" pitchFamily="34" charset="0"/>
                  <a:ea typeface="华文细黑"/>
                  <a:cs typeface="Arial" pitchFamily="34" charset="0"/>
                </a:endParaRPr>
              </a:p>
            </p:txBody>
          </p:sp>
          <p:grpSp>
            <p:nvGrpSpPr>
              <p:cNvPr id="22" name="组合 23"/>
              <p:cNvGrpSpPr/>
              <p:nvPr/>
            </p:nvGrpSpPr>
            <p:grpSpPr>
              <a:xfrm>
                <a:off x="4530708" y="5168434"/>
                <a:ext cx="3811204" cy="938719"/>
                <a:chOff x="4710357" y="5333003"/>
                <a:chExt cx="3811204" cy="938719"/>
              </a:xfrm>
            </p:grpSpPr>
            <p:sp>
              <p:nvSpPr>
                <p:cNvPr id="25" name="矩形 12"/>
                <p:cNvSpPr>
                  <a:spLocks noChangeArrowheads="1"/>
                </p:cNvSpPr>
                <p:nvPr/>
              </p:nvSpPr>
              <p:spPr bwMode="auto">
                <a:xfrm>
                  <a:off x="4710357" y="5333003"/>
                  <a:ext cx="1536167" cy="938719"/>
                </a:xfrm>
                <a:prstGeom prst="rect">
                  <a:avLst/>
                </a:prstGeom>
                <a:noFill/>
                <a:ln w="9525">
                  <a:noFill/>
                  <a:miter lim="800000"/>
                  <a:headEnd/>
                  <a:tailEnd/>
                </a:ln>
              </p:spPr>
              <p:txBody>
                <a:bodyPr wrap="square" lIns="0" tIns="0" rIns="0" bIns="0">
                  <a:spAutoFit/>
                </a:bodyPr>
                <a:lstStyle/>
                <a:p>
                  <a:pPr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Mobile networks</a:t>
                  </a:r>
                </a:p>
                <a:p>
                  <a:pPr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Fixed networks</a:t>
                  </a:r>
                </a:p>
                <a:p>
                  <a:pPr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Carrier software and core networks</a:t>
                  </a:r>
                </a:p>
              </p:txBody>
            </p:sp>
            <p:sp>
              <p:nvSpPr>
                <p:cNvPr id="26" name="矩形 12"/>
                <p:cNvSpPr>
                  <a:spLocks noChangeArrowheads="1"/>
                </p:cNvSpPr>
                <p:nvPr/>
              </p:nvSpPr>
              <p:spPr bwMode="auto">
                <a:xfrm>
                  <a:off x="6480734" y="5333003"/>
                  <a:ext cx="2040827" cy="684803"/>
                </a:xfrm>
                <a:prstGeom prst="rect">
                  <a:avLst/>
                </a:prstGeom>
                <a:noFill/>
                <a:ln w="9525">
                  <a:noFill/>
                  <a:miter lim="800000"/>
                  <a:headEnd/>
                  <a:tailEnd/>
                </a:ln>
              </p:spPr>
              <p:txBody>
                <a:bodyPr wrap="square" lIns="0" tIns="0" rIns="0" bIns="0">
                  <a:spAutoFit/>
                </a:bodyPr>
                <a:lstStyle/>
                <a:p>
                  <a:pPr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Enterprise networks</a:t>
                  </a:r>
                </a:p>
                <a:p>
                  <a:pPr defTabSz="1217882">
                    <a:spcAft>
                      <a:spcPts val="300"/>
                    </a:spcAft>
                    <a:buClr>
                      <a:srgbClr val="990000"/>
                    </a:buClr>
                    <a:buSzPct val="60000"/>
                    <a:defRPr/>
                  </a:pPr>
                  <a:r>
                    <a:rPr lang="en-US" altLang="zh-CN" sz="1400" dirty="0">
                      <a:solidFill>
                        <a:srgbClr val="000000">
                          <a:lumMod val="75000"/>
                          <a:lumOff val="25000"/>
                        </a:srgbClr>
                      </a:solidFill>
                      <a:latin typeface="Arial" pitchFamily="34" charset="0"/>
                      <a:ea typeface="华文细黑"/>
                      <a:cs typeface="Arial" pitchFamily="34" charset="0"/>
                    </a:rPr>
                    <a:t>M2M connection management platforms</a:t>
                  </a:r>
                </a:p>
              </p:txBody>
            </p:sp>
          </p:grpSp>
          <p:cxnSp>
            <p:nvCxnSpPr>
              <p:cNvPr id="23" name="直接连接符 22"/>
              <p:cNvCxnSpPr/>
              <p:nvPr/>
            </p:nvCxnSpPr>
            <p:spPr bwMode="auto">
              <a:xfrm>
                <a:off x="4310332" y="5168434"/>
                <a:ext cx="0" cy="936000"/>
              </a:xfrm>
              <a:prstGeom prst="line">
                <a:avLst/>
              </a:prstGeom>
              <a:noFill/>
              <a:ln w="12700" cap="flat" cmpd="sng" algn="ctr">
                <a:solidFill>
                  <a:schemeClr val="bg1">
                    <a:lumMod val="65000"/>
                  </a:schemeClr>
                </a:solidFill>
                <a:prstDash val="sysDash"/>
                <a:round/>
                <a:headEnd type="none" w="med" len="med"/>
                <a:tailEnd type="none" w="med" len="med"/>
              </a:ln>
              <a:effectLst/>
            </p:spPr>
          </p:cxnSp>
          <p:cxnSp>
            <p:nvCxnSpPr>
              <p:cNvPr id="24" name="直接连接符 23"/>
              <p:cNvCxnSpPr/>
              <p:nvPr/>
            </p:nvCxnSpPr>
            <p:spPr bwMode="auto">
              <a:xfrm>
                <a:off x="8177839" y="5168434"/>
                <a:ext cx="0" cy="936000"/>
              </a:xfrm>
              <a:prstGeom prst="line">
                <a:avLst/>
              </a:prstGeom>
              <a:noFill/>
              <a:ln w="12700" cap="flat" cmpd="sng" algn="ctr">
                <a:solidFill>
                  <a:schemeClr val="bg1">
                    <a:lumMod val="65000"/>
                  </a:schemeClr>
                </a:solidFill>
                <a:prstDash val="sysDash"/>
                <a:round/>
                <a:headEnd type="none" w="med" len="med"/>
                <a:tailEnd type="none" w="med" len="med"/>
              </a:ln>
              <a:effectLst/>
            </p:spPr>
          </p:cxnSp>
        </p:grpSp>
      </p:grpSp>
      <p:grpSp>
        <p:nvGrpSpPr>
          <p:cNvPr id="32" name="组合 116"/>
          <p:cNvGrpSpPr/>
          <p:nvPr/>
        </p:nvGrpSpPr>
        <p:grpSpPr>
          <a:xfrm>
            <a:off x="4360544" y="1566150"/>
            <a:ext cx="3456000" cy="720000"/>
            <a:chOff x="4360544" y="1565356"/>
            <a:chExt cx="3456000" cy="720000"/>
          </a:xfrm>
        </p:grpSpPr>
        <p:sp>
          <p:nvSpPr>
            <p:cNvPr id="33" name="矩形 27"/>
            <p:cNvSpPr>
              <a:spLocks noChangeArrowheads="1"/>
            </p:cNvSpPr>
            <p:nvPr/>
          </p:nvSpPr>
          <p:spPr bwMode="auto">
            <a:xfrm>
              <a:off x="4360544" y="1637356"/>
              <a:ext cx="3456000" cy="576000"/>
            </a:xfrm>
            <a:prstGeom prst="roundRect">
              <a:avLst/>
            </a:prstGeom>
            <a:solidFill>
              <a:srgbClr val="00B0F0"/>
            </a:solidFill>
            <a:ln w="9525">
              <a:noFill/>
              <a:miter lim="800000"/>
              <a:headEnd/>
              <a:tailEnd/>
            </a:ln>
          </p:spPr>
          <p:txBody>
            <a:bodyPr wrap="square" lIns="360000" tIns="0" rIns="0" bIns="0" anchor="ctr" anchorCtr="0">
              <a:noAutofit/>
            </a:bodyPr>
            <a:lstStyle/>
            <a:p>
              <a:pPr algn="ctr">
                <a:buFont typeface="Wingdings" pitchFamily="2" charset="2"/>
                <a:buNone/>
              </a:pPr>
              <a:r>
                <a:rPr lang="en-US" altLang="zh-CN" sz="1400" dirty="0">
                  <a:solidFill>
                    <a:srgbClr val="FFFFFF"/>
                  </a:solidFill>
                  <a:latin typeface="Arial" pitchFamily="34" charset="0"/>
                  <a:ea typeface="华文细黑"/>
                  <a:cs typeface="Arial" pitchFamily="34" charset="0"/>
                </a:rPr>
                <a:t>Serving global carriers</a:t>
              </a:r>
              <a:endParaRPr lang="zh-CN" altLang="en-US" sz="1400" dirty="0">
                <a:solidFill>
                  <a:srgbClr val="FFFFFF"/>
                </a:solidFill>
                <a:latin typeface="Arial" pitchFamily="34" charset="0"/>
                <a:ea typeface="华文细黑"/>
                <a:cs typeface="Arial" pitchFamily="34" charset="0"/>
              </a:endParaRPr>
            </a:p>
          </p:txBody>
        </p:sp>
        <p:grpSp>
          <p:nvGrpSpPr>
            <p:cNvPr id="34" name="组合 15"/>
            <p:cNvGrpSpPr/>
            <p:nvPr/>
          </p:nvGrpSpPr>
          <p:grpSpPr>
            <a:xfrm>
              <a:off x="4514445" y="1565356"/>
              <a:ext cx="720000" cy="720000"/>
              <a:chOff x="4513411" y="1429562"/>
              <a:chExt cx="720000" cy="720000"/>
            </a:xfrm>
          </p:grpSpPr>
          <p:sp>
            <p:nvSpPr>
              <p:cNvPr id="35" name="椭圆 34"/>
              <p:cNvSpPr>
                <a:spLocks noChangeAspect="1"/>
              </p:cNvSpPr>
              <p:nvPr/>
            </p:nvSpPr>
            <p:spPr bwMode="auto">
              <a:xfrm>
                <a:off x="4513411" y="1429562"/>
                <a:ext cx="720000" cy="720000"/>
              </a:xfrm>
              <a:prstGeom prst="ellipse">
                <a:avLst/>
              </a:prstGeom>
              <a:solidFill>
                <a:schemeClr val="bg1"/>
              </a:solid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itchFamily="34" charset="0"/>
                </a:endParaRPr>
              </a:p>
            </p:txBody>
          </p:sp>
          <p:sp>
            <p:nvSpPr>
              <p:cNvPr id="36" name="Freeform 5"/>
              <p:cNvSpPr>
                <a:spLocks noChangeAspect="1" noEditPoints="1"/>
              </p:cNvSpPr>
              <p:nvPr/>
            </p:nvSpPr>
            <p:spPr bwMode="auto">
              <a:xfrm>
                <a:off x="4714448" y="1609562"/>
                <a:ext cx="317926" cy="360000"/>
              </a:xfrm>
              <a:custGeom>
                <a:avLst/>
                <a:gdLst>
                  <a:gd name="T0" fmla="*/ 244 w 2282"/>
                  <a:gd name="T1" fmla="*/ 522 h 2584"/>
                  <a:gd name="T2" fmla="*/ 374 w 2282"/>
                  <a:gd name="T3" fmla="*/ 238 h 2584"/>
                  <a:gd name="T4" fmla="*/ 440 w 2282"/>
                  <a:gd name="T5" fmla="*/ 74 h 2584"/>
                  <a:gd name="T6" fmla="*/ 328 w 2282"/>
                  <a:gd name="T7" fmla="*/ 0 h 2584"/>
                  <a:gd name="T8" fmla="*/ 170 w 2282"/>
                  <a:gd name="T9" fmla="*/ 158 h 2584"/>
                  <a:gd name="T10" fmla="*/ 26 w 2282"/>
                  <a:gd name="T11" fmla="*/ 516 h 2584"/>
                  <a:gd name="T12" fmla="*/ 4 w 2282"/>
                  <a:gd name="T13" fmla="*/ 856 h 2584"/>
                  <a:gd name="T14" fmla="*/ 102 w 2282"/>
                  <a:gd name="T15" fmla="*/ 1230 h 2584"/>
                  <a:gd name="T16" fmla="*/ 264 w 2282"/>
                  <a:gd name="T17" fmla="*/ 1486 h 2584"/>
                  <a:gd name="T18" fmla="*/ 338 w 2282"/>
                  <a:gd name="T19" fmla="*/ 1518 h 2584"/>
                  <a:gd name="T20" fmla="*/ 440 w 2282"/>
                  <a:gd name="T21" fmla="*/ 1442 h 2584"/>
                  <a:gd name="T22" fmla="*/ 374 w 2282"/>
                  <a:gd name="T23" fmla="*/ 1278 h 2584"/>
                  <a:gd name="T24" fmla="*/ 244 w 2282"/>
                  <a:gd name="T25" fmla="*/ 994 h 2584"/>
                  <a:gd name="T26" fmla="*/ 664 w 2282"/>
                  <a:gd name="T27" fmla="*/ 1192 h 2584"/>
                  <a:gd name="T28" fmla="*/ 754 w 2282"/>
                  <a:gd name="T29" fmla="*/ 1142 h 2584"/>
                  <a:gd name="T30" fmla="*/ 734 w 2282"/>
                  <a:gd name="T31" fmla="*/ 994 h 2584"/>
                  <a:gd name="T32" fmla="*/ 670 w 2282"/>
                  <a:gd name="T33" fmla="*/ 758 h 2584"/>
                  <a:gd name="T34" fmla="*/ 752 w 2282"/>
                  <a:gd name="T35" fmla="*/ 492 h 2584"/>
                  <a:gd name="T36" fmla="*/ 742 w 2282"/>
                  <a:gd name="T37" fmla="*/ 358 h 2584"/>
                  <a:gd name="T38" fmla="*/ 606 w 2282"/>
                  <a:gd name="T39" fmla="*/ 342 h 2584"/>
                  <a:gd name="T40" fmla="*/ 474 w 2282"/>
                  <a:gd name="T41" fmla="*/ 604 h 2584"/>
                  <a:gd name="T42" fmla="*/ 488 w 2282"/>
                  <a:gd name="T43" fmla="*/ 960 h 2584"/>
                  <a:gd name="T44" fmla="*/ 604 w 2282"/>
                  <a:gd name="T45" fmla="*/ 1172 h 2584"/>
                  <a:gd name="T46" fmla="*/ 1142 w 2282"/>
                  <a:gd name="T47" fmla="*/ 986 h 2584"/>
                  <a:gd name="T48" fmla="*/ 1302 w 2282"/>
                  <a:gd name="T49" fmla="*/ 920 h 2584"/>
                  <a:gd name="T50" fmla="*/ 1370 w 2282"/>
                  <a:gd name="T51" fmla="*/ 758 h 2584"/>
                  <a:gd name="T52" fmla="*/ 1318 w 2282"/>
                  <a:gd name="T53" fmla="*/ 612 h 2584"/>
                  <a:gd name="T54" fmla="*/ 1164 w 2282"/>
                  <a:gd name="T55" fmla="*/ 530 h 2584"/>
                  <a:gd name="T56" fmla="*/ 1014 w 2282"/>
                  <a:gd name="T57" fmla="*/ 568 h 2584"/>
                  <a:gd name="T58" fmla="*/ 918 w 2282"/>
                  <a:gd name="T59" fmla="*/ 712 h 2584"/>
                  <a:gd name="T60" fmla="*/ 940 w 2282"/>
                  <a:gd name="T61" fmla="*/ 866 h 2584"/>
                  <a:gd name="T62" fmla="*/ 1074 w 2282"/>
                  <a:gd name="T63" fmla="*/ 976 h 2584"/>
                  <a:gd name="T64" fmla="*/ 1994 w 2282"/>
                  <a:gd name="T65" fmla="*/ 12 h 2584"/>
                  <a:gd name="T66" fmla="*/ 1862 w 2282"/>
                  <a:gd name="T67" fmla="*/ 38 h 2584"/>
                  <a:gd name="T68" fmla="*/ 1862 w 2282"/>
                  <a:gd name="T69" fmla="*/ 174 h 2584"/>
                  <a:gd name="T70" fmla="*/ 2016 w 2282"/>
                  <a:gd name="T71" fmla="*/ 448 h 2584"/>
                  <a:gd name="T72" fmla="*/ 2068 w 2282"/>
                  <a:gd name="T73" fmla="*/ 758 h 2584"/>
                  <a:gd name="T74" fmla="*/ 2028 w 2282"/>
                  <a:gd name="T75" fmla="*/ 1032 h 2584"/>
                  <a:gd name="T76" fmla="*/ 1886 w 2282"/>
                  <a:gd name="T77" fmla="*/ 1312 h 2584"/>
                  <a:gd name="T78" fmla="*/ 1850 w 2282"/>
                  <a:gd name="T79" fmla="*/ 1460 h 2584"/>
                  <a:gd name="T80" fmla="*/ 1944 w 2282"/>
                  <a:gd name="T81" fmla="*/ 1518 h 2584"/>
                  <a:gd name="T82" fmla="*/ 2028 w 2282"/>
                  <a:gd name="T83" fmla="*/ 1478 h 2584"/>
                  <a:gd name="T84" fmla="*/ 2200 w 2282"/>
                  <a:gd name="T85" fmla="*/ 1186 h 2584"/>
                  <a:gd name="T86" fmla="*/ 2282 w 2282"/>
                  <a:gd name="T87" fmla="*/ 806 h 2584"/>
                  <a:gd name="T88" fmla="*/ 2246 w 2282"/>
                  <a:gd name="T89" fmla="*/ 468 h 2584"/>
                  <a:gd name="T90" fmla="*/ 2086 w 2282"/>
                  <a:gd name="T91" fmla="*/ 116 h 2584"/>
                  <a:gd name="T92" fmla="*/ 1518 w 2282"/>
                  <a:gd name="T93" fmla="*/ 392 h 2584"/>
                  <a:gd name="T94" fmla="*/ 1566 w 2282"/>
                  <a:gd name="T95" fmla="*/ 554 h 2584"/>
                  <a:gd name="T96" fmla="*/ 1610 w 2282"/>
                  <a:gd name="T97" fmla="*/ 794 h 2584"/>
                  <a:gd name="T98" fmla="*/ 1530 w 2282"/>
                  <a:gd name="T99" fmla="*/ 1024 h 2584"/>
                  <a:gd name="T100" fmla="*/ 1558 w 2282"/>
                  <a:gd name="T101" fmla="*/ 1172 h 2584"/>
                  <a:gd name="T102" fmla="*/ 1644 w 2282"/>
                  <a:gd name="T103" fmla="*/ 1188 h 2584"/>
                  <a:gd name="T104" fmla="*/ 1734 w 2282"/>
                  <a:gd name="T105" fmla="*/ 1102 h 2584"/>
                  <a:gd name="T106" fmla="*/ 1826 w 2282"/>
                  <a:gd name="T107" fmla="*/ 758 h 2584"/>
                  <a:gd name="T108" fmla="*/ 1706 w 2282"/>
                  <a:gd name="T109" fmla="*/ 372 h 2584"/>
                  <a:gd name="T110" fmla="*/ 1578 w 2282"/>
                  <a:gd name="T111" fmla="*/ 334 h 2584"/>
                  <a:gd name="T112" fmla="*/ 1516 w 2282"/>
                  <a:gd name="T113" fmla="*/ 2584 h 2584"/>
                  <a:gd name="T114" fmla="*/ 1378 w 2282"/>
                  <a:gd name="T115" fmla="*/ 2128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2" h="2584">
                    <a:moveTo>
                      <a:pt x="214" y="758"/>
                    </a:moveTo>
                    <a:lnTo>
                      <a:pt x="214" y="758"/>
                    </a:lnTo>
                    <a:lnTo>
                      <a:pt x="216" y="718"/>
                    </a:lnTo>
                    <a:lnTo>
                      <a:pt x="218" y="678"/>
                    </a:lnTo>
                    <a:lnTo>
                      <a:pt x="222" y="638"/>
                    </a:lnTo>
                    <a:lnTo>
                      <a:pt x="228" y="600"/>
                    </a:lnTo>
                    <a:lnTo>
                      <a:pt x="234" y="560"/>
                    </a:lnTo>
                    <a:lnTo>
                      <a:pt x="244" y="522"/>
                    </a:lnTo>
                    <a:lnTo>
                      <a:pt x="254" y="484"/>
                    </a:lnTo>
                    <a:lnTo>
                      <a:pt x="266" y="448"/>
                    </a:lnTo>
                    <a:lnTo>
                      <a:pt x="280" y="410"/>
                    </a:lnTo>
                    <a:lnTo>
                      <a:pt x="296" y="374"/>
                    </a:lnTo>
                    <a:lnTo>
                      <a:pt x="314" y="340"/>
                    </a:lnTo>
                    <a:lnTo>
                      <a:pt x="332" y="304"/>
                    </a:lnTo>
                    <a:lnTo>
                      <a:pt x="352" y="270"/>
                    </a:lnTo>
                    <a:lnTo>
                      <a:pt x="374" y="238"/>
                    </a:lnTo>
                    <a:lnTo>
                      <a:pt x="396" y="206"/>
                    </a:lnTo>
                    <a:lnTo>
                      <a:pt x="422" y="174"/>
                    </a:lnTo>
                    <a:lnTo>
                      <a:pt x="422" y="174"/>
                    </a:lnTo>
                    <a:lnTo>
                      <a:pt x="434" y="156"/>
                    </a:lnTo>
                    <a:lnTo>
                      <a:pt x="440" y="136"/>
                    </a:lnTo>
                    <a:lnTo>
                      <a:pt x="444" y="116"/>
                    </a:lnTo>
                    <a:lnTo>
                      <a:pt x="444" y="96"/>
                    </a:lnTo>
                    <a:lnTo>
                      <a:pt x="440" y="74"/>
                    </a:lnTo>
                    <a:lnTo>
                      <a:pt x="432" y="56"/>
                    </a:lnTo>
                    <a:lnTo>
                      <a:pt x="422" y="38"/>
                    </a:lnTo>
                    <a:lnTo>
                      <a:pt x="406" y="24"/>
                    </a:lnTo>
                    <a:lnTo>
                      <a:pt x="406" y="24"/>
                    </a:lnTo>
                    <a:lnTo>
                      <a:pt x="388" y="12"/>
                    </a:lnTo>
                    <a:lnTo>
                      <a:pt x="368" y="4"/>
                    </a:lnTo>
                    <a:lnTo>
                      <a:pt x="348" y="0"/>
                    </a:lnTo>
                    <a:lnTo>
                      <a:pt x="328" y="0"/>
                    </a:lnTo>
                    <a:lnTo>
                      <a:pt x="308" y="4"/>
                    </a:lnTo>
                    <a:lnTo>
                      <a:pt x="288" y="12"/>
                    </a:lnTo>
                    <a:lnTo>
                      <a:pt x="270" y="24"/>
                    </a:lnTo>
                    <a:lnTo>
                      <a:pt x="256" y="38"/>
                    </a:lnTo>
                    <a:lnTo>
                      <a:pt x="256" y="38"/>
                    </a:lnTo>
                    <a:lnTo>
                      <a:pt x="226" y="78"/>
                    </a:lnTo>
                    <a:lnTo>
                      <a:pt x="198" y="116"/>
                    </a:lnTo>
                    <a:lnTo>
                      <a:pt x="170" y="158"/>
                    </a:lnTo>
                    <a:lnTo>
                      <a:pt x="146" y="200"/>
                    </a:lnTo>
                    <a:lnTo>
                      <a:pt x="124" y="242"/>
                    </a:lnTo>
                    <a:lnTo>
                      <a:pt x="102" y="286"/>
                    </a:lnTo>
                    <a:lnTo>
                      <a:pt x="84" y="330"/>
                    </a:lnTo>
                    <a:lnTo>
                      <a:pt x="66" y="376"/>
                    </a:lnTo>
                    <a:lnTo>
                      <a:pt x="50" y="422"/>
                    </a:lnTo>
                    <a:lnTo>
                      <a:pt x="38" y="468"/>
                    </a:lnTo>
                    <a:lnTo>
                      <a:pt x="26" y="516"/>
                    </a:lnTo>
                    <a:lnTo>
                      <a:pt x="16" y="564"/>
                    </a:lnTo>
                    <a:lnTo>
                      <a:pt x="10" y="612"/>
                    </a:lnTo>
                    <a:lnTo>
                      <a:pt x="4" y="660"/>
                    </a:lnTo>
                    <a:lnTo>
                      <a:pt x="2" y="708"/>
                    </a:lnTo>
                    <a:lnTo>
                      <a:pt x="0" y="758"/>
                    </a:lnTo>
                    <a:lnTo>
                      <a:pt x="0" y="758"/>
                    </a:lnTo>
                    <a:lnTo>
                      <a:pt x="2" y="806"/>
                    </a:lnTo>
                    <a:lnTo>
                      <a:pt x="4" y="856"/>
                    </a:lnTo>
                    <a:lnTo>
                      <a:pt x="10" y="904"/>
                    </a:lnTo>
                    <a:lnTo>
                      <a:pt x="16" y="952"/>
                    </a:lnTo>
                    <a:lnTo>
                      <a:pt x="26" y="1000"/>
                    </a:lnTo>
                    <a:lnTo>
                      <a:pt x="38" y="1048"/>
                    </a:lnTo>
                    <a:lnTo>
                      <a:pt x="50" y="1094"/>
                    </a:lnTo>
                    <a:lnTo>
                      <a:pt x="66" y="1140"/>
                    </a:lnTo>
                    <a:lnTo>
                      <a:pt x="84" y="1186"/>
                    </a:lnTo>
                    <a:lnTo>
                      <a:pt x="102" y="1230"/>
                    </a:lnTo>
                    <a:lnTo>
                      <a:pt x="124" y="1274"/>
                    </a:lnTo>
                    <a:lnTo>
                      <a:pt x="146" y="1316"/>
                    </a:lnTo>
                    <a:lnTo>
                      <a:pt x="170" y="1358"/>
                    </a:lnTo>
                    <a:lnTo>
                      <a:pt x="198" y="1400"/>
                    </a:lnTo>
                    <a:lnTo>
                      <a:pt x="226" y="1440"/>
                    </a:lnTo>
                    <a:lnTo>
                      <a:pt x="256" y="1478"/>
                    </a:lnTo>
                    <a:lnTo>
                      <a:pt x="256" y="1478"/>
                    </a:lnTo>
                    <a:lnTo>
                      <a:pt x="264" y="1486"/>
                    </a:lnTo>
                    <a:lnTo>
                      <a:pt x="274" y="1494"/>
                    </a:lnTo>
                    <a:lnTo>
                      <a:pt x="282" y="1502"/>
                    </a:lnTo>
                    <a:lnTo>
                      <a:pt x="294" y="1508"/>
                    </a:lnTo>
                    <a:lnTo>
                      <a:pt x="304" y="1512"/>
                    </a:lnTo>
                    <a:lnTo>
                      <a:pt x="316" y="1514"/>
                    </a:lnTo>
                    <a:lnTo>
                      <a:pt x="326" y="1516"/>
                    </a:lnTo>
                    <a:lnTo>
                      <a:pt x="338" y="1518"/>
                    </a:lnTo>
                    <a:lnTo>
                      <a:pt x="338" y="1518"/>
                    </a:lnTo>
                    <a:lnTo>
                      <a:pt x="356" y="1516"/>
                    </a:lnTo>
                    <a:lnTo>
                      <a:pt x="374" y="1512"/>
                    </a:lnTo>
                    <a:lnTo>
                      <a:pt x="390" y="1504"/>
                    </a:lnTo>
                    <a:lnTo>
                      <a:pt x="406" y="1492"/>
                    </a:lnTo>
                    <a:lnTo>
                      <a:pt x="406" y="1492"/>
                    </a:lnTo>
                    <a:lnTo>
                      <a:pt x="422" y="1478"/>
                    </a:lnTo>
                    <a:lnTo>
                      <a:pt x="434" y="1460"/>
                    </a:lnTo>
                    <a:lnTo>
                      <a:pt x="440" y="1442"/>
                    </a:lnTo>
                    <a:lnTo>
                      <a:pt x="444" y="1420"/>
                    </a:lnTo>
                    <a:lnTo>
                      <a:pt x="446" y="1400"/>
                    </a:lnTo>
                    <a:lnTo>
                      <a:pt x="442" y="1380"/>
                    </a:lnTo>
                    <a:lnTo>
                      <a:pt x="434" y="1360"/>
                    </a:lnTo>
                    <a:lnTo>
                      <a:pt x="422" y="1342"/>
                    </a:lnTo>
                    <a:lnTo>
                      <a:pt x="422" y="1342"/>
                    </a:lnTo>
                    <a:lnTo>
                      <a:pt x="398" y="1312"/>
                    </a:lnTo>
                    <a:lnTo>
                      <a:pt x="374" y="1278"/>
                    </a:lnTo>
                    <a:lnTo>
                      <a:pt x="352" y="1246"/>
                    </a:lnTo>
                    <a:lnTo>
                      <a:pt x="332" y="1212"/>
                    </a:lnTo>
                    <a:lnTo>
                      <a:pt x="314" y="1178"/>
                    </a:lnTo>
                    <a:lnTo>
                      <a:pt x="298" y="1142"/>
                    </a:lnTo>
                    <a:lnTo>
                      <a:pt x="282" y="1106"/>
                    </a:lnTo>
                    <a:lnTo>
                      <a:pt x="268" y="1068"/>
                    </a:lnTo>
                    <a:lnTo>
                      <a:pt x="256" y="1032"/>
                    </a:lnTo>
                    <a:lnTo>
                      <a:pt x="244" y="994"/>
                    </a:lnTo>
                    <a:lnTo>
                      <a:pt x="236" y="954"/>
                    </a:lnTo>
                    <a:lnTo>
                      <a:pt x="228" y="916"/>
                    </a:lnTo>
                    <a:lnTo>
                      <a:pt x="222" y="876"/>
                    </a:lnTo>
                    <a:lnTo>
                      <a:pt x="218" y="838"/>
                    </a:lnTo>
                    <a:lnTo>
                      <a:pt x="216" y="798"/>
                    </a:lnTo>
                    <a:lnTo>
                      <a:pt x="214" y="758"/>
                    </a:lnTo>
                    <a:lnTo>
                      <a:pt x="214" y="758"/>
                    </a:lnTo>
                    <a:close/>
                    <a:moveTo>
                      <a:pt x="664" y="1192"/>
                    </a:moveTo>
                    <a:lnTo>
                      <a:pt x="664" y="1192"/>
                    </a:lnTo>
                    <a:lnTo>
                      <a:pt x="680" y="1190"/>
                    </a:lnTo>
                    <a:lnTo>
                      <a:pt x="696" y="1186"/>
                    </a:lnTo>
                    <a:lnTo>
                      <a:pt x="710" y="1180"/>
                    </a:lnTo>
                    <a:lnTo>
                      <a:pt x="726" y="1172"/>
                    </a:lnTo>
                    <a:lnTo>
                      <a:pt x="726" y="1172"/>
                    </a:lnTo>
                    <a:lnTo>
                      <a:pt x="742" y="1158"/>
                    </a:lnTo>
                    <a:lnTo>
                      <a:pt x="754" y="1142"/>
                    </a:lnTo>
                    <a:lnTo>
                      <a:pt x="764" y="1124"/>
                    </a:lnTo>
                    <a:lnTo>
                      <a:pt x="770" y="1104"/>
                    </a:lnTo>
                    <a:lnTo>
                      <a:pt x="772" y="1084"/>
                    </a:lnTo>
                    <a:lnTo>
                      <a:pt x="770" y="1064"/>
                    </a:lnTo>
                    <a:lnTo>
                      <a:pt x="764" y="1042"/>
                    </a:lnTo>
                    <a:lnTo>
                      <a:pt x="752" y="1024"/>
                    </a:lnTo>
                    <a:lnTo>
                      <a:pt x="752" y="1024"/>
                    </a:lnTo>
                    <a:lnTo>
                      <a:pt x="734" y="994"/>
                    </a:lnTo>
                    <a:lnTo>
                      <a:pt x="718" y="962"/>
                    </a:lnTo>
                    <a:lnTo>
                      <a:pt x="704" y="930"/>
                    </a:lnTo>
                    <a:lnTo>
                      <a:pt x="692" y="898"/>
                    </a:lnTo>
                    <a:lnTo>
                      <a:pt x="682" y="864"/>
                    </a:lnTo>
                    <a:lnTo>
                      <a:pt x="676" y="828"/>
                    </a:lnTo>
                    <a:lnTo>
                      <a:pt x="672" y="794"/>
                    </a:lnTo>
                    <a:lnTo>
                      <a:pt x="670" y="758"/>
                    </a:lnTo>
                    <a:lnTo>
                      <a:pt x="670" y="758"/>
                    </a:lnTo>
                    <a:lnTo>
                      <a:pt x="672" y="722"/>
                    </a:lnTo>
                    <a:lnTo>
                      <a:pt x="676" y="688"/>
                    </a:lnTo>
                    <a:lnTo>
                      <a:pt x="682" y="652"/>
                    </a:lnTo>
                    <a:lnTo>
                      <a:pt x="692" y="618"/>
                    </a:lnTo>
                    <a:lnTo>
                      <a:pt x="704" y="586"/>
                    </a:lnTo>
                    <a:lnTo>
                      <a:pt x="718" y="554"/>
                    </a:lnTo>
                    <a:lnTo>
                      <a:pt x="734" y="522"/>
                    </a:lnTo>
                    <a:lnTo>
                      <a:pt x="752" y="492"/>
                    </a:lnTo>
                    <a:lnTo>
                      <a:pt x="752" y="492"/>
                    </a:lnTo>
                    <a:lnTo>
                      <a:pt x="764" y="474"/>
                    </a:lnTo>
                    <a:lnTo>
                      <a:pt x="770" y="454"/>
                    </a:lnTo>
                    <a:lnTo>
                      <a:pt x="772" y="432"/>
                    </a:lnTo>
                    <a:lnTo>
                      <a:pt x="770" y="412"/>
                    </a:lnTo>
                    <a:lnTo>
                      <a:pt x="764" y="392"/>
                    </a:lnTo>
                    <a:lnTo>
                      <a:pt x="754" y="374"/>
                    </a:lnTo>
                    <a:lnTo>
                      <a:pt x="742" y="358"/>
                    </a:lnTo>
                    <a:lnTo>
                      <a:pt x="724" y="344"/>
                    </a:lnTo>
                    <a:lnTo>
                      <a:pt x="724" y="344"/>
                    </a:lnTo>
                    <a:lnTo>
                      <a:pt x="706" y="334"/>
                    </a:lnTo>
                    <a:lnTo>
                      <a:pt x="686" y="326"/>
                    </a:lnTo>
                    <a:lnTo>
                      <a:pt x="666" y="324"/>
                    </a:lnTo>
                    <a:lnTo>
                      <a:pt x="644" y="326"/>
                    </a:lnTo>
                    <a:lnTo>
                      <a:pt x="626" y="332"/>
                    </a:lnTo>
                    <a:lnTo>
                      <a:pt x="606" y="342"/>
                    </a:lnTo>
                    <a:lnTo>
                      <a:pt x="590" y="354"/>
                    </a:lnTo>
                    <a:lnTo>
                      <a:pt x="576" y="372"/>
                    </a:lnTo>
                    <a:lnTo>
                      <a:pt x="576" y="372"/>
                    </a:lnTo>
                    <a:lnTo>
                      <a:pt x="548" y="414"/>
                    </a:lnTo>
                    <a:lnTo>
                      <a:pt x="524" y="460"/>
                    </a:lnTo>
                    <a:lnTo>
                      <a:pt x="504" y="508"/>
                    </a:lnTo>
                    <a:lnTo>
                      <a:pt x="488" y="556"/>
                    </a:lnTo>
                    <a:lnTo>
                      <a:pt x="474" y="604"/>
                    </a:lnTo>
                    <a:lnTo>
                      <a:pt x="464" y="654"/>
                    </a:lnTo>
                    <a:lnTo>
                      <a:pt x="458" y="706"/>
                    </a:lnTo>
                    <a:lnTo>
                      <a:pt x="456" y="758"/>
                    </a:lnTo>
                    <a:lnTo>
                      <a:pt x="456" y="758"/>
                    </a:lnTo>
                    <a:lnTo>
                      <a:pt x="458" y="810"/>
                    </a:lnTo>
                    <a:lnTo>
                      <a:pt x="464" y="860"/>
                    </a:lnTo>
                    <a:lnTo>
                      <a:pt x="474" y="912"/>
                    </a:lnTo>
                    <a:lnTo>
                      <a:pt x="488" y="960"/>
                    </a:lnTo>
                    <a:lnTo>
                      <a:pt x="504" y="1008"/>
                    </a:lnTo>
                    <a:lnTo>
                      <a:pt x="524" y="1056"/>
                    </a:lnTo>
                    <a:lnTo>
                      <a:pt x="548" y="1102"/>
                    </a:lnTo>
                    <a:lnTo>
                      <a:pt x="576" y="1144"/>
                    </a:lnTo>
                    <a:lnTo>
                      <a:pt x="576" y="1144"/>
                    </a:lnTo>
                    <a:lnTo>
                      <a:pt x="584" y="1156"/>
                    </a:lnTo>
                    <a:lnTo>
                      <a:pt x="594" y="1164"/>
                    </a:lnTo>
                    <a:lnTo>
                      <a:pt x="604" y="1172"/>
                    </a:lnTo>
                    <a:lnTo>
                      <a:pt x="616" y="1180"/>
                    </a:lnTo>
                    <a:lnTo>
                      <a:pt x="628" y="1184"/>
                    </a:lnTo>
                    <a:lnTo>
                      <a:pt x="640" y="1188"/>
                    </a:lnTo>
                    <a:lnTo>
                      <a:pt x="652" y="1190"/>
                    </a:lnTo>
                    <a:lnTo>
                      <a:pt x="664" y="1192"/>
                    </a:lnTo>
                    <a:lnTo>
                      <a:pt x="664" y="1192"/>
                    </a:lnTo>
                    <a:close/>
                    <a:moveTo>
                      <a:pt x="1142" y="986"/>
                    </a:moveTo>
                    <a:lnTo>
                      <a:pt x="1142" y="986"/>
                    </a:lnTo>
                    <a:lnTo>
                      <a:pt x="1164" y="986"/>
                    </a:lnTo>
                    <a:lnTo>
                      <a:pt x="1188" y="982"/>
                    </a:lnTo>
                    <a:lnTo>
                      <a:pt x="1210" y="976"/>
                    </a:lnTo>
                    <a:lnTo>
                      <a:pt x="1230" y="968"/>
                    </a:lnTo>
                    <a:lnTo>
                      <a:pt x="1250" y="958"/>
                    </a:lnTo>
                    <a:lnTo>
                      <a:pt x="1270" y="948"/>
                    </a:lnTo>
                    <a:lnTo>
                      <a:pt x="1286" y="934"/>
                    </a:lnTo>
                    <a:lnTo>
                      <a:pt x="1302" y="920"/>
                    </a:lnTo>
                    <a:lnTo>
                      <a:pt x="1318" y="904"/>
                    </a:lnTo>
                    <a:lnTo>
                      <a:pt x="1330" y="886"/>
                    </a:lnTo>
                    <a:lnTo>
                      <a:pt x="1342" y="866"/>
                    </a:lnTo>
                    <a:lnTo>
                      <a:pt x="1352" y="846"/>
                    </a:lnTo>
                    <a:lnTo>
                      <a:pt x="1360" y="826"/>
                    </a:lnTo>
                    <a:lnTo>
                      <a:pt x="1366" y="804"/>
                    </a:lnTo>
                    <a:lnTo>
                      <a:pt x="1368" y="782"/>
                    </a:lnTo>
                    <a:lnTo>
                      <a:pt x="1370" y="758"/>
                    </a:lnTo>
                    <a:lnTo>
                      <a:pt x="1370" y="758"/>
                    </a:lnTo>
                    <a:lnTo>
                      <a:pt x="1368" y="734"/>
                    </a:lnTo>
                    <a:lnTo>
                      <a:pt x="1366" y="712"/>
                    </a:lnTo>
                    <a:lnTo>
                      <a:pt x="1360" y="690"/>
                    </a:lnTo>
                    <a:lnTo>
                      <a:pt x="1352" y="670"/>
                    </a:lnTo>
                    <a:lnTo>
                      <a:pt x="1342" y="650"/>
                    </a:lnTo>
                    <a:lnTo>
                      <a:pt x="1330" y="630"/>
                    </a:lnTo>
                    <a:lnTo>
                      <a:pt x="1318" y="612"/>
                    </a:lnTo>
                    <a:lnTo>
                      <a:pt x="1302" y="596"/>
                    </a:lnTo>
                    <a:lnTo>
                      <a:pt x="1286" y="582"/>
                    </a:lnTo>
                    <a:lnTo>
                      <a:pt x="1270" y="568"/>
                    </a:lnTo>
                    <a:lnTo>
                      <a:pt x="1250" y="558"/>
                    </a:lnTo>
                    <a:lnTo>
                      <a:pt x="1230" y="548"/>
                    </a:lnTo>
                    <a:lnTo>
                      <a:pt x="1210" y="540"/>
                    </a:lnTo>
                    <a:lnTo>
                      <a:pt x="1188" y="534"/>
                    </a:lnTo>
                    <a:lnTo>
                      <a:pt x="1164" y="530"/>
                    </a:lnTo>
                    <a:lnTo>
                      <a:pt x="1142" y="530"/>
                    </a:lnTo>
                    <a:lnTo>
                      <a:pt x="1142" y="530"/>
                    </a:lnTo>
                    <a:lnTo>
                      <a:pt x="1118" y="530"/>
                    </a:lnTo>
                    <a:lnTo>
                      <a:pt x="1096" y="534"/>
                    </a:lnTo>
                    <a:lnTo>
                      <a:pt x="1074" y="540"/>
                    </a:lnTo>
                    <a:lnTo>
                      <a:pt x="1052" y="548"/>
                    </a:lnTo>
                    <a:lnTo>
                      <a:pt x="1032" y="558"/>
                    </a:lnTo>
                    <a:lnTo>
                      <a:pt x="1014" y="568"/>
                    </a:lnTo>
                    <a:lnTo>
                      <a:pt x="996" y="582"/>
                    </a:lnTo>
                    <a:lnTo>
                      <a:pt x="980" y="596"/>
                    </a:lnTo>
                    <a:lnTo>
                      <a:pt x="966" y="612"/>
                    </a:lnTo>
                    <a:lnTo>
                      <a:pt x="952" y="630"/>
                    </a:lnTo>
                    <a:lnTo>
                      <a:pt x="940" y="650"/>
                    </a:lnTo>
                    <a:lnTo>
                      <a:pt x="932" y="670"/>
                    </a:lnTo>
                    <a:lnTo>
                      <a:pt x="924" y="690"/>
                    </a:lnTo>
                    <a:lnTo>
                      <a:pt x="918" y="712"/>
                    </a:lnTo>
                    <a:lnTo>
                      <a:pt x="914" y="734"/>
                    </a:lnTo>
                    <a:lnTo>
                      <a:pt x="914" y="758"/>
                    </a:lnTo>
                    <a:lnTo>
                      <a:pt x="914" y="758"/>
                    </a:lnTo>
                    <a:lnTo>
                      <a:pt x="914" y="782"/>
                    </a:lnTo>
                    <a:lnTo>
                      <a:pt x="918" y="804"/>
                    </a:lnTo>
                    <a:lnTo>
                      <a:pt x="924" y="826"/>
                    </a:lnTo>
                    <a:lnTo>
                      <a:pt x="932" y="846"/>
                    </a:lnTo>
                    <a:lnTo>
                      <a:pt x="940" y="866"/>
                    </a:lnTo>
                    <a:lnTo>
                      <a:pt x="952" y="886"/>
                    </a:lnTo>
                    <a:lnTo>
                      <a:pt x="966" y="904"/>
                    </a:lnTo>
                    <a:lnTo>
                      <a:pt x="980" y="920"/>
                    </a:lnTo>
                    <a:lnTo>
                      <a:pt x="996" y="934"/>
                    </a:lnTo>
                    <a:lnTo>
                      <a:pt x="1014" y="948"/>
                    </a:lnTo>
                    <a:lnTo>
                      <a:pt x="1032" y="958"/>
                    </a:lnTo>
                    <a:lnTo>
                      <a:pt x="1052" y="968"/>
                    </a:lnTo>
                    <a:lnTo>
                      <a:pt x="1074" y="976"/>
                    </a:lnTo>
                    <a:lnTo>
                      <a:pt x="1096" y="982"/>
                    </a:lnTo>
                    <a:lnTo>
                      <a:pt x="1118" y="986"/>
                    </a:lnTo>
                    <a:lnTo>
                      <a:pt x="1142" y="986"/>
                    </a:lnTo>
                    <a:lnTo>
                      <a:pt x="1142" y="986"/>
                    </a:lnTo>
                    <a:close/>
                    <a:moveTo>
                      <a:pt x="2028" y="38"/>
                    </a:moveTo>
                    <a:lnTo>
                      <a:pt x="2028" y="38"/>
                    </a:lnTo>
                    <a:lnTo>
                      <a:pt x="2012" y="24"/>
                    </a:lnTo>
                    <a:lnTo>
                      <a:pt x="1994" y="12"/>
                    </a:lnTo>
                    <a:lnTo>
                      <a:pt x="1976" y="4"/>
                    </a:lnTo>
                    <a:lnTo>
                      <a:pt x="1956" y="0"/>
                    </a:lnTo>
                    <a:lnTo>
                      <a:pt x="1936" y="0"/>
                    </a:lnTo>
                    <a:lnTo>
                      <a:pt x="1914" y="4"/>
                    </a:lnTo>
                    <a:lnTo>
                      <a:pt x="1896" y="12"/>
                    </a:lnTo>
                    <a:lnTo>
                      <a:pt x="1878" y="24"/>
                    </a:lnTo>
                    <a:lnTo>
                      <a:pt x="1878" y="24"/>
                    </a:lnTo>
                    <a:lnTo>
                      <a:pt x="1862" y="38"/>
                    </a:lnTo>
                    <a:lnTo>
                      <a:pt x="1850" y="56"/>
                    </a:lnTo>
                    <a:lnTo>
                      <a:pt x="1842" y="74"/>
                    </a:lnTo>
                    <a:lnTo>
                      <a:pt x="1838" y="96"/>
                    </a:lnTo>
                    <a:lnTo>
                      <a:pt x="1838" y="116"/>
                    </a:lnTo>
                    <a:lnTo>
                      <a:pt x="1842" y="136"/>
                    </a:lnTo>
                    <a:lnTo>
                      <a:pt x="1850" y="156"/>
                    </a:lnTo>
                    <a:lnTo>
                      <a:pt x="1862" y="174"/>
                    </a:lnTo>
                    <a:lnTo>
                      <a:pt x="1862" y="174"/>
                    </a:lnTo>
                    <a:lnTo>
                      <a:pt x="1886" y="206"/>
                    </a:lnTo>
                    <a:lnTo>
                      <a:pt x="1910" y="238"/>
                    </a:lnTo>
                    <a:lnTo>
                      <a:pt x="1932" y="270"/>
                    </a:lnTo>
                    <a:lnTo>
                      <a:pt x="1952" y="304"/>
                    </a:lnTo>
                    <a:lnTo>
                      <a:pt x="1970" y="340"/>
                    </a:lnTo>
                    <a:lnTo>
                      <a:pt x="1986" y="374"/>
                    </a:lnTo>
                    <a:lnTo>
                      <a:pt x="2002" y="410"/>
                    </a:lnTo>
                    <a:lnTo>
                      <a:pt x="2016" y="448"/>
                    </a:lnTo>
                    <a:lnTo>
                      <a:pt x="2028" y="484"/>
                    </a:lnTo>
                    <a:lnTo>
                      <a:pt x="2038" y="522"/>
                    </a:lnTo>
                    <a:lnTo>
                      <a:pt x="2048" y="560"/>
                    </a:lnTo>
                    <a:lnTo>
                      <a:pt x="2056" y="600"/>
                    </a:lnTo>
                    <a:lnTo>
                      <a:pt x="2062" y="638"/>
                    </a:lnTo>
                    <a:lnTo>
                      <a:pt x="2066" y="678"/>
                    </a:lnTo>
                    <a:lnTo>
                      <a:pt x="2068" y="718"/>
                    </a:lnTo>
                    <a:lnTo>
                      <a:pt x="2068" y="758"/>
                    </a:lnTo>
                    <a:lnTo>
                      <a:pt x="2068" y="758"/>
                    </a:lnTo>
                    <a:lnTo>
                      <a:pt x="2068" y="798"/>
                    </a:lnTo>
                    <a:lnTo>
                      <a:pt x="2066" y="838"/>
                    </a:lnTo>
                    <a:lnTo>
                      <a:pt x="2062" y="876"/>
                    </a:lnTo>
                    <a:lnTo>
                      <a:pt x="2056" y="916"/>
                    </a:lnTo>
                    <a:lnTo>
                      <a:pt x="2048" y="954"/>
                    </a:lnTo>
                    <a:lnTo>
                      <a:pt x="2038" y="994"/>
                    </a:lnTo>
                    <a:lnTo>
                      <a:pt x="2028" y="1032"/>
                    </a:lnTo>
                    <a:lnTo>
                      <a:pt x="2016" y="1068"/>
                    </a:lnTo>
                    <a:lnTo>
                      <a:pt x="2002" y="1106"/>
                    </a:lnTo>
                    <a:lnTo>
                      <a:pt x="1986" y="1142"/>
                    </a:lnTo>
                    <a:lnTo>
                      <a:pt x="1968" y="1178"/>
                    </a:lnTo>
                    <a:lnTo>
                      <a:pt x="1950" y="1212"/>
                    </a:lnTo>
                    <a:lnTo>
                      <a:pt x="1930" y="1246"/>
                    </a:lnTo>
                    <a:lnTo>
                      <a:pt x="1908" y="1278"/>
                    </a:lnTo>
                    <a:lnTo>
                      <a:pt x="1886" y="1312"/>
                    </a:lnTo>
                    <a:lnTo>
                      <a:pt x="1862" y="1342"/>
                    </a:lnTo>
                    <a:lnTo>
                      <a:pt x="1862" y="1342"/>
                    </a:lnTo>
                    <a:lnTo>
                      <a:pt x="1850" y="1360"/>
                    </a:lnTo>
                    <a:lnTo>
                      <a:pt x="1842" y="1380"/>
                    </a:lnTo>
                    <a:lnTo>
                      <a:pt x="1838" y="1400"/>
                    </a:lnTo>
                    <a:lnTo>
                      <a:pt x="1838" y="1420"/>
                    </a:lnTo>
                    <a:lnTo>
                      <a:pt x="1842" y="1442"/>
                    </a:lnTo>
                    <a:lnTo>
                      <a:pt x="1850" y="1460"/>
                    </a:lnTo>
                    <a:lnTo>
                      <a:pt x="1862" y="1478"/>
                    </a:lnTo>
                    <a:lnTo>
                      <a:pt x="1876" y="1492"/>
                    </a:lnTo>
                    <a:lnTo>
                      <a:pt x="1876" y="1492"/>
                    </a:lnTo>
                    <a:lnTo>
                      <a:pt x="1892" y="1504"/>
                    </a:lnTo>
                    <a:lnTo>
                      <a:pt x="1910" y="1512"/>
                    </a:lnTo>
                    <a:lnTo>
                      <a:pt x="1926" y="1516"/>
                    </a:lnTo>
                    <a:lnTo>
                      <a:pt x="1944" y="1518"/>
                    </a:lnTo>
                    <a:lnTo>
                      <a:pt x="1944" y="1518"/>
                    </a:lnTo>
                    <a:lnTo>
                      <a:pt x="1956" y="1516"/>
                    </a:lnTo>
                    <a:lnTo>
                      <a:pt x="1968" y="1514"/>
                    </a:lnTo>
                    <a:lnTo>
                      <a:pt x="1978" y="1512"/>
                    </a:lnTo>
                    <a:lnTo>
                      <a:pt x="1990" y="1508"/>
                    </a:lnTo>
                    <a:lnTo>
                      <a:pt x="2000" y="1502"/>
                    </a:lnTo>
                    <a:lnTo>
                      <a:pt x="2010" y="1494"/>
                    </a:lnTo>
                    <a:lnTo>
                      <a:pt x="2020" y="1486"/>
                    </a:lnTo>
                    <a:lnTo>
                      <a:pt x="2028" y="1478"/>
                    </a:lnTo>
                    <a:lnTo>
                      <a:pt x="2028" y="1478"/>
                    </a:lnTo>
                    <a:lnTo>
                      <a:pt x="2058" y="1440"/>
                    </a:lnTo>
                    <a:lnTo>
                      <a:pt x="2086" y="1400"/>
                    </a:lnTo>
                    <a:lnTo>
                      <a:pt x="2112" y="1358"/>
                    </a:lnTo>
                    <a:lnTo>
                      <a:pt x="2136" y="1316"/>
                    </a:lnTo>
                    <a:lnTo>
                      <a:pt x="2160" y="1274"/>
                    </a:lnTo>
                    <a:lnTo>
                      <a:pt x="2180" y="1230"/>
                    </a:lnTo>
                    <a:lnTo>
                      <a:pt x="2200" y="1186"/>
                    </a:lnTo>
                    <a:lnTo>
                      <a:pt x="2216" y="1140"/>
                    </a:lnTo>
                    <a:lnTo>
                      <a:pt x="2232" y="1094"/>
                    </a:lnTo>
                    <a:lnTo>
                      <a:pt x="2246" y="1048"/>
                    </a:lnTo>
                    <a:lnTo>
                      <a:pt x="2256" y="1000"/>
                    </a:lnTo>
                    <a:lnTo>
                      <a:pt x="2266" y="952"/>
                    </a:lnTo>
                    <a:lnTo>
                      <a:pt x="2274" y="904"/>
                    </a:lnTo>
                    <a:lnTo>
                      <a:pt x="2278" y="856"/>
                    </a:lnTo>
                    <a:lnTo>
                      <a:pt x="2282" y="806"/>
                    </a:lnTo>
                    <a:lnTo>
                      <a:pt x="2282" y="758"/>
                    </a:lnTo>
                    <a:lnTo>
                      <a:pt x="2282" y="758"/>
                    </a:lnTo>
                    <a:lnTo>
                      <a:pt x="2282" y="708"/>
                    </a:lnTo>
                    <a:lnTo>
                      <a:pt x="2278" y="660"/>
                    </a:lnTo>
                    <a:lnTo>
                      <a:pt x="2274" y="612"/>
                    </a:lnTo>
                    <a:lnTo>
                      <a:pt x="2266" y="564"/>
                    </a:lnTo>
                    <a:lnTo>
                      <a:pt x="2256" y="516"/>
                    </a:lnTo>
                    <a:lnTo>
                      <a:pt x="2246" y="468"/>
                    </a:lnTo>
                    <a:lnTo>
                      <a:pt x="2232" y="422"/>
                    </a:lnTo>
                    <a:lnTo>
                      <a:pt x="2216" y="376"/>
                    </a:lnTo>
                    <a:lnTo>
                      <a:pt x="2200" y="330"/>
                    </a:lnTo>
                    <a:lnTo>
                      <a:pt x="2180" y="286"/>
                    </a:lnTo>
                    <a:lnTo>
                      <a:pt x="2160" y="242"/>
                    </a:lnTo>
                    <a:lnTo>
                      <a:pt x="2136" y="200"/>
                    </a:lnTo>
                    <a:lnTo>
                      <a:pt x="2112" y="158"/>
                    </a:lnTo>
                    <a:lnTo>
                      <a:pt x="2086" y="116"/>
                    </a:lnTo>
                    <a:lnTo>
                      <a:pt x="2058" y="78"/>
                    </a:lnTo>
                    <a:lnTo>
                      <a:pt x="2028" y="38"/>
                    </a:lnTo>
                    <a:lnTo>
                      <a:pt x="2028" y="38"/>
                    </a:lnTo>
                    <a:close/>
                    <a:moveTo>
                      <a:pt x="1558" y="344"/>
                    </a:moveTo>
                    <a:lnTo>
                      <a:pt x="1558" y="344"/>
                    </a:lnTo>
                    <a:lnTo>
                      <a:pt x="1542" y="358"/>
                    </a:lnTo>
                    <a:lnTo>
                      <a:pt x="1528" y="374"/>
                    </a:lnTo>
                    <a:lnTo>
                      <a:pt x="1518" y="392"/>
                    </a:lnTo>
                    <a:lnTo>
                      <a:pt x="1514" y="412"/>
                    </a:lnTo>
                    <a:lnTo>
                      <a:pt x="1512" y="432"/>
                    </a:lnTo>
                    <a:lnTo>
                      <a:pt x="1514" y="454"/>
                    </a:lnTo>
                    <a:lnTo>
                      <a:pt x="1520" y="474"/>
                    </a:lnTo>
                    <a:lnTo>
                      <a:pt x="1530" y="492"/>
                    </a:lnTo>
                    <a:lnTo>
                      <a:pt x="1530" y="492"/>
                    </a:lnTo>
                    <a:lnTo>
                      <a:pt x="1550" y="522"/>
                    </a:lnTo>
                    <a:lnTo>
                      <a:pt x="1566" y="554"/>
                    </a:lnTo>
                    <a:lnTo>
                      <a:pt x="1580" y="586"/>
                    </a:lnTo>
                    <a:lnTo>
                      <a:pt x="1592" y="618"/>
                    </a:lnTo>
                    <a:lnTo>
                      <a:pt x="1600" y="652"/>
                    </a:lnTo>
                    <a:lnTo>
                      <a:pt x="1606" y="688"/>
                    </a:lnTo>
                    <a:lnTo>
                      <a:pt x="1610" y="722"/>
                    </a:lnTo>
                    <a:lnTo>
                      <a:pt x="1612" y="758"/>
                    </a:lnTo>
                    <a:lnTo>
                      <a:pt x="1612" y="758"/>
                    </a:lnTo>
                    <a:lnTo>
                      <a:pt x="1610" y="794"/>
                    </a:lnTo>
                    <a:lnTo>
                      <a:pt x="1606" y="828"/>
                    </a:lnTo>
                    <a:lnTo>
                      <a:pt x="1600" y="864"/>
                    </a:lnTo>
                    <a:lnTo>
                      <a:pt x="1592" y="898"/>
                    </a:lnTo>
                    <a:lnTo>
                      <a:pt x="1580" y="930"/>
                    </a:lnTo>
                    <a:lnTo>
                      <a:pt x="1566" y="962"/>
                    </a:lnTo>
                    <a:lnTo>
                      <a:pt x="1548" y="994"/>
                    </a:lnTo>
                    <a:lnTo>
                      <a:pt x="1530" y="1024"/>
                    </a:lnTo>
                    <a:lnTo>
                      <a:pt x="1530" y="1024"/>
                    </a:lnTo>
                    <a:lnTo>
                      <a:pt x="1520" y="1042"/>
                    </a:lnTo>
                    <a:lnTo>
                      <a:pt x="1514" y="1064"/>
                    </a:lnTo>
                    <a:lnTo>
                      <a:pt x="1512" y="1084"/>
                    </a:lnTo>
                    <a:lnTo>
                      <a:pt x="1514" y="1104"/>
                    </a:lnTo>
                    <a:lnTo>
                      <a:pt x="1518" y="1124"/>
                    </a:lnTo>
                    <a:lnTo>
                      <a:pt x="1528" y="1142"/>
                    </a:lnTo>
                    <a:lnTo>
                      <a:pt x="1542" y="1158"/>
                    </a:lnTo>
                    <a:lnTo>
                      <a:pt x="1558" y="1172"/>
                    </a:lnTo>
                    <a:lnTo>
                      <a:pt x="1558" y="1172"/>
                    </a:lnTo>
                    <a:lnTo>
                      <a:pt x="1572" y="1180"/>
                    </a:lnTo>
                    <a:lnTo>
                      <a:pt x="1588" y="1186"/>
                    </a:lnTo>
                    <a:lnTo>
                      <a:pt x="1602" y="1190"/>
                    </a:lnTo>
                    <a:lnTo>
                      <a:pt x="1618" y="1192"/>
                    </a:lnTo>
                    <a:lnTo>
                      <a:pt x="1618" y="1192"/>
                    </a:lnTo>
                    <a:lnTo>
                      <a:pt x="1630" y="1190"/>
                    </a:lnTo>
                    <a:lnTo>
                      <a:pt x="1644" y="1188"/>
                    </a:lnTo>
                    <a:lnTo>
                      <a:pt x="1656" y="1184"/>
                    </a:lnTo>
                    <a:lnTo>
                      <a:pt x="1668" y="1180"/>
                    </a:lnTo>
                    <a:lnTo>
                      <a:pt x="1678" y="1172"/>
                    </a:lnTo>
                    <a:lnTo>
                      <a:pt x="1688" y="1164"/>
                    </a:lnTo>
                    <a:lnTo>
                      <a:pt x="1698" y="1156"/>
                    </a:lnTo>
                    <a:lnTo>
                      <a:pt x="1706" y="1144"/>
                    </a:lnTo>
                    <a:lnTo>
                      <a:pt x="1706" y="1144"/>
                    </a:lnTo>
                    <a:lnTo>
                      <a:pt x="1734" y="1102"/>
                    </a:lnTo>
                    <a:lnTo>
                      <a:pt x="1758" y="1056"/>
                    </a:lnTo>
                    <a:lnTo>
                      <a:pt x="1778" y="1008"/>
                    </a:lnTo>
                    <a:lnTo>
                      <a:pt x="1796" y="960"/>
                    </a:lnTo>
                    <a:lnTo>
                      <a:pt x="1808" y="912"/>
                    </a:lnTo>
                    <a:lnTo>
                      <a:pt x="1818" y="860"/>
                    </a:lnTo>
                    <a:lnTo>
                      <a:pt x="1824" y="810"/>
                    </a:lnTo>
                    <a:lnTo>
                      <a:pt x="1826" y="758"/>
                    </a:lnTo>
                    <a:lnTo>
                      <a:pt x="1826" y="758"/>
                    </a:lnTo>
                    <a:lnTo>
                      <a:pt x="1824" y="706"/>
                    </a:lnTo>
                    <a:lnTo>
                      <a:pt x="1818" y="654"/>
                    </a:lnTo>
                    <a:lnTo>
                      <a:pt x="1810" y="604"/>
                    </a:lnTo>
                    <a:lnTo>
                      <a:pt x="1796" y="556"/>
                    </a:lnTo>
                    <a:lnTo>
                      <a:pt x="1778" y="508"/>
                    </a:lnTo>
                    <a:lnTo>
                      <a:pt x="1758" y="460"/>
                    </a:lnTo>
                    <a:lnTo>
                      <a:pt x="1734" y="414"/>
                    </a:lnTo>
                    <a:lnTo>
                      <a:pt x="1706" y="372"/>
                    </a:lnTo>
                    <a:lnTo>
                      <a:pt x="1706" y="372"/>
                    </a:lnTo>
                    <a:lnTo>
                      <a:pt x="1692" y="354"/>
                    </a:lnTo>
                    <a:lnTo>
                      <a:pt x="1676" y="342"/>
                    </a:lnTo>
                    <a:lnTo>
                      <a:pt x="1658" y="332"/>
                    </a:lnTo>
                    <a:lnTo>
                      <a:pt x="1638" y="326"/>
                    </a:lnTo>
                    <a:lnTo>
                      <a:pt x="1618" y="324"/>
                    </a:lnTo>
                    <a:lnTo>
                      <a:pt x="1598" y="326"/>
                    </a:lnTo>
                    <a:lnTo>
                      <a:pt x="1578" y="334"/>
                    </a:lnTo>
                    <a:lnTo>
                      <a:pt x="1558" y="344"/>
                    </a:lnTo>
                    <a:lnTo>
                      <a:pt x="1558" y="344"/>
                    </a:lnTo>
                    <a:close/>
                    <a:moveTo>
                      <a:pt x="1004" y="1100"/>
                    </a:moveTo>
                    <a:lnTo>
                      <a:pt x="560" y="2584"/>
                    </a:lnTo>
                    <a:lnTo>
                      <a:pt x="768" y="2584"/>
                    </a:lnTo>
                    <a:lnTo>
                      <a:pt x="836" y="2356"/>
                    </a:lnTo>
                    <a:lnTo>
                      <a:pt x="1446" y="2356"/>
                    </a:lnTo>
                    <a:lnTo>
                      <a:pt x="1516" y="2584"/>
                    </a:lnTo>
                    <a:lnTo>
                      <a:pt x="1724" y="2584"/>
                    </a:lnTo>
                    <a:lnTo>
                      <a:pt x="1278" y="1100"/>
                    </a:lnTo>
                    <a:lnTo>
                      <a:pt x="1004" y="1100"/>
                    </a:lnTo>
                    <a:close/>
                    <a:moveTo>
                      <a:pt x="1142" y="1338"/>
                    </a:moveTo>
                    <a:lnTo>
                      <a:pt x="1242" y="1670"/>
                    </a:lnTo>
                    <a:lnTo>
                      <a:pt x="1042" y="1670"/>
                    </a:lnTo>
                    <a:lnTo>
                      <a:pt x="1142" y="1338"/>
                    </a:lnTo>
                    <a:close/>
                    <a:moveTo>
                      <a:pt x="1378" y="2128"/>
                    </a:moveTo>
                    <a:lnTo>
                      <a:pt x="904" y="2128"/>
                    </a:lnTo>
                    <a:lnTo>
                      <a:pt x="974" y="1900"/>
                    </a:lnTo>
                    <a:lnTo>
                      <a:pt x="1310" y="1900"/>
                    </a:lnTo>
                    <a:lnTo>
                      <a:pt x="1378" y="212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itchFamily="34" charset="0"/>
                </a:endParaRPr>
              </a:p>
            </p:txBody>
          </p:sp>
        </p:grpSp>
      </p:grpSp>
      <p:grpSp>
        <p:nvGrpSpPr>
          <p:cNvPr id="37" name="组合 115"/>
          <p:cNvGrpSpPr/>
          <p:nvPr/>
        </p:nvGrpSpPr>
        <p:grpSpPr>
          <a:xfrm>
            <a:off x="699934" y="1566150"/>
            <a:ext cx="3456000" cy="720000"/>
            <a:chOff x="699934" y="1565356"/>
            <a:chExt cx="3456000" cy="720000"/>
          </a:xfrm>
        </p:grpSpPr>
        <p:sp>
          <p:nvSpPr>
            <p:cNvPr id="38" name="矩形 25"/>
            <p:cNvSpPr>
              <a:spLocks noChangeArrowheads="1"/>
            </p:cNvSpPr>
            <p:nvPr/>
          </p:nvSpPr>
          <p:spPr bwMode="auto">
            <a:xfrm>
              <a:off x="699934" y="1637356"/>
              <a:ext cx="3456000" cy="576000"/>
            </a:xfrm>
            <a:prstGeom prst="roundRect">
              <a:avLst/>
            </a:prstGeom>
            <a:solidFill>
              <a:srgbClr val="FD9203"/>
            </a:solidFill>
            <a:ln w="9525">
              <a:noFill/>
              <a:miter lim="800000"/>
              <a:headEnd/>
              <a:tailEnd/>
            </a:ln>
          </p:spPr>
          <p:txBody>
            <a:bodyPr wrap="square" lIns="360000" tIns="0" rIns="0" bIns="0" anchor="ctr" anchorCtr="0">
              <a:noAutofit/>
            </a:bodyPr>
            <a:lstStyle/>
            <a:p>
              <a:pPr algn="ctr">
                <a:lnSpc>
                  <a:spcPct val="90000"/>
                </a:lnSpc>
                <a:buSzPct val="80000"/>
                <a:buFont typeface="Wingdings" pitchFamily="2" charset="2"/>
                <a:buNone/>
              </a:pPr>
              <a:r>
                <a:rPr lang="en-US" altLang="zh-CN" sz="1400" dirty="0">
                  <a:solidFill>
                    <a:srgbClr val="FFFFFF"/>
                  </a:solidFill>
                  <a:latin typeface="Arial" pitchFamily="34" charset="0"/>
                  <a:ea typeface="华文细黑"/>
                  <a:cs typeface="Arial" pitchFamily="34" charset="0"/>
                </a:rPr>
                <a:t>Serving hundreds of </a:t>
              </a:r>
            </a:p>
            <a:p>
              <a:pPr algn="ctr">
                <a:lnSpc>
                  <a:spcPct val="90000"/>
                </a:lnSpc>
                <a:buSzPct val="80000"/>
                <a:buFont typeface="Wingdings" pitchFamily="2" charset="2"/>
                <a:buNone/>
              </a:pPr>
              <a:r>
                <a:rPr lang="en-US" altLang="zh-CN" sz="1400" dirty="0">
                  <a:solidFill>
                    <a:srgbClr val="FFFFFF"/>
                  </a:solidFill>
                  <a:latin typeface="Arial" pitchFamily="34" charset="0"/>
                  <a:ea typeface="华文细黑"/>
                  <a:cs typeface="Arial" pitchFamily="34" charset="0"/>
                </a:rPr>
                <a:t>millions of consumers</a:t>
              </a:r>
              <a:endParaRPr lang="zh-CN" altLang="en-US" sz="1400" dirty="0">
                <a:solidFill>
                  <a:srgbClr val="FFFFFF"/>
                </a:solidFill>
                <a:latin typeface="Arial" pitchFamily="34" charset="0"/>
                <a:ea typeface="华文细黑"/>
                <a:cs typeface="Arial" pitchFamily="34" charset="0"/>
              </a:endParaRPr>
            </a:p>
          </p:txBody>
        </p:sp>
        <p:grpSp>
          <p:nvGrpSpPr>
            <p:cNvPr id="39" name="组合 14"/>
            <p:cNvGrpSpPr/>
            <p:nvPr/>
          </p:nvGrpSpPr>
          <p:grpSpPr>
            <a:xfrm>
              <a:off x="853835" y="1565356"/>
              <a:ext cx="720000" cy="720000"/>
              <a:chOff x="2936168" y="1429562"/>
              <a:chExt cx="720000" cy="720000"/>
            </a:xfrm>
            <a:noFill/>
          </p:grpSpPr>
          <p:sp>
            <p:nvSpPr>
              <p:cNvPr id="40" name="椭圆 39"/>
              <p:cNvSpPr>
                <a:spLocks noChangeAspect="1"/>
              </p:cNvSpPr>
              <p:nvPr/>
            </p:nvSpPr>
            <p:spPr bwMode="auto">
              <a:xfrm>
                <a:off x="2936168" y="1429562"/>
                <a:ext cx="720000" cy="720000"/>
              </a:xfrm>
              <a:prstGeom prst="ellipse">
                <a:avLst/>
              </a:prstGeom>
              <a:solidFill>
                <a:schemeClr val="bg1"/>
              </a:solidFill>
              <a:ln w="19050" cap="flat" cmpd="sng" algn="ctr">
                <a:solidFill>
                  <a:srgbClr val="FD92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itchFamily="34" charset="0"/>
                </a:endParaRPr>
              </a:p>
            </p:txBody>
          </p:sp>
          <p:sp>
            <p:nvSpPr>
              <p:cNvPr id="41" name="Freeform 9"/>
              <p:cNvSpPr>
                <a:spLocks noChangeAspect="1" noEditPoints="1"/>
              </p:cNvSpPr>
              <p:nvPr/>
            </p:nvSpPr>
            <p:spPr bwMode="auto">
              <a:xfrm>
                <a:off x="3101548" y="1627562"/>
                <a:ext cx="389241" cy="324000"/>
              </a:xfrm>
              <a:custGeom>
                <a:avLst/>
                <a:gdLst>
                  <a:gd name="T0" fmla="*/ 1520 w 1766"/>
                  <a:gd name="T1" fmla="*/ 806 h 1470"/>
                  <a:gd name="T2" fmla="*/ 1472 w 1766"/>
                  <a:gd name="T3" fmla="*/ 728 h 1470"/>
                  <a:gd name="T4" fmla="*/ 1656 w 1766"/>
                  <a:gd name="T5" fmla="*/ 676 h 1470"/>
                  <a:gd name="T6" fmla="*/ 1566 w 1766"/>
                  <a:gd name="T7" fmla="*/ 568 h 1470"/>
                  <a:gd name="T8" fmla="*/ 1538 w 1766"/>
                  <a:gd name="T9" fmla="*/ 346 h 1470"/>
                  <a:gd name="T10" fmla="*/ 1454 w 1766"/>
                  <a:gd name="T11" fmla="*/ 240 h 1470"/>
                  <a:gd name="T12" fmla="*/ 1316 w 1766"/>
                  <a:gd name="T13" fmla="*/ 224 h 1470"/>
                  <a:gd name="T14" fmla="*/ 1262 w 1766"/>
                  <a:gd name="T15" fmla="*/ 378 h 1470"/>
                  <a:gd name="T16" fmla="*/ 1288 w 1766"/>
                  <a:gd name="T17" fmla="*/ 564 h 1470"/>
                  <a:gd name="T18" fmla="*/ 1212 w 1766"/>
                  <a:gd name="T19" fmla="*/ 702 h 1470"/>
                  <a:gd name="T20" fmla="*/ 1250 w 1766"/>
                  <a:gd name="T21" fmla="*/ 754 h 1470"/>
                  <a:gd name="T22" fmla="*/ 1202 w 1766"/>
                  <a:gd name="T23" fmla="*/ 806 h 1470"/>
                  <a:gd name="T24" fmla="*/ 1412 w 1766"/>
                  <a:gd name="T25" fmla="*/ 996 h 1470"/>
                  <a:gd name="T26" fmla="*/ 1550 w 1766"/>
                  <a:gd name="T27" fmla="*/ 1096 h 1470"/>
                  <a:gd name="T28" fmla="*/ 1764 w 1766"/>
                  <a:gd name="T29" fmla="*/ 1056 h 1470"/>
                  <a:gd name="T30" fmla="*/ 1724 w 1766"/>
                  <a:gd name="T31" fmla="*/ 910 h 1470"/>
                  <a:gd name="T32" fmla="*/ 564 w 1766"/>
                  <a:gd name="T33" fmla="*/ 806 h 1470"/>
                  <a:gd name="T34" fmla="*/ 516 w 1766"/>
                  <a:gd name="T35" fmla="*/ 754 h 1470"/>
                  <a:gd name="T36" fmla="*/ 498 w 1766"/>
                  <a:gd name="T37" fmla="*/ 620 h 1470"/>
                  <a:gd name="T38" fmla="*/ 478 w 1766"/>
                  <a:gd name="T39" fmla="*/ 438 h 1470"/>
                  <a:gd name="T40" fmla="*/ 478 w 1766"/>
                  <a:gd name="T41" fmla="*/ 228 h 1470"/>
                  <a:gd name="T42" fmla="*/ 304 w 1766"/>
                  <a:gd name="T43" fmla="*/ 238 h 1470"/>
                  <a:gd name="T44" fmla="*/ 228 w 1766"/>
                  <a:gd name="T45" fmla="*/ 318 h 1470"/>
                  <a:gd name="T46" fmla="*/ 226 w 1766"/>
                  <a:gd name="T47" fmla="*/ 472 h 1470"/>
                  <a:gd name="T48" fmla="*/ 212 w 1766"/>
                  <a:gd name="T49" fmla="*/ 546 h 1470"/>
                  <a:gd name="T50" fmla="*/ 264 w 1766"/>
                  <a:gd name="T51" fmla="*/ 608 h 1470"/>
                  <a:gd name="T52" fmla="*/ 294 w 1766"/>
                  <a:gd name="T53" fmla="*/ 754 h 1470"/>
                  <a:gd name="T54" fmla="*/ 246 w 1766"/>
                  <a:gd name="T55" fmla="*/ 806 h 1470"/>
                  <a:gd name="T56" fmla="*/ 42 w 1766"/>
                  <a:gd name="T57" fmla="*/ 910 h 1470"/>
                  <a:gd name="T58" fmla="*/ 2 w 1766"/>
                  <a:gd name="T59" fmla="*/ 1056 h 1470"/>
                  <a:gd name="T60" fmla="*/ 216 w 1766"/>
                  <a:gd name="T61" fmla="*/ 1096 h 1470"/>
                  <a:gd name="T62" fmla="*/ 376 w 1766"/>
                  <a:gd name="T63" fmla="*/ 984 h 1470"/>
                  <a:gd name="T64" fmla="*/ 1098 w 1766"/>
                  <a:gd name="T65" fmla="*/ 952 h 1470"/>
                  <a:gd name="T66" fmla="*/ 1064 w 1766"/>
                  <a:gd name="T67" fmla="*/ 796 h 1470"/>
                  <a:gd name="T68" fmla="*/ 1114 w 1766"/>
                  <a:gd name="T69" fmla="*/ 646 h 1470"/>
                  <a:gd name="T70" fmla="*/ 1182 w 1766"/>
                  <a:gd name="T71" fmla="*/ 588 h 1470"/>
                  <a:gd name="T72" fmla="*/ 1192 w 1766"/>
                  <a:gd name="T73" fmla="*/ 442 h 1470"/>
                  <a:gd name="T74" fmla="*/ 1184 w 1766"/>
                  <a:gd name="T75" fmla="*/ 214 h 1470"/>
                  <a:gd name="T76" fmla="*/ 1140 w 1766"/>
                  <a:gd name="T77" fmla="*/ 84 h 1470"/>
                  <a:gd name="T78" fmla="*/ 1054 w 1766"/>
                  <a:gd name="T79" fmla="*/ 48 h 1470"/>
                  <a:gd name="T80" fmla="*/ 902 w 1766"/>
                  <a:gd name="T81" fmla="*/ 0 h 1470"/>
                  <a:gd name="T82" fmla="*/ 678 w 1766"/>
                  <a:gd name="T83" fmla="*/ 58 h 1470"/>
                  <a:gd name="T84" fmla="*/ 610 w 1766"/>
                  <a:gd name="T85" fmla="*/ 80 h 1470"/>
                  <a:gd name="T86" fmla="*/ 586 w 1766"/>
                  <a:gd name="T87" fmla="*/ 278 h 1470"/>
                  <a:gd name="T88" fmla="*/ 568 w 1766"/>
                  <a:gd name="T89" fmla="*/ 458 h 1470"/>
                  <a:gd name="T90" fmla="*/ 594 w 1766"/>
                  <a:gd name="T91" fmla="*/ 606 h 1470"/>
                  <a:gd name="T92" fmla="*/ 656 w 1766"/>
                  <a:gd name="T93" fmla="*/ 666 h 1470"/>
                  <a:gd name="T94" fmla="*/ 702 w 1766"/>
                  <a:gd name="T95" fmla="*/ 888 h 1470"/>
                  <a:gd name="T96" fmla="*/ 648 w 1766"/>
                  <a:gd name="T97" fmla="*/ 964 h 1470"/>
                  <a:gd name="T98" fmla="*/ 310 w 1766"/>
                  <a:gd name="T99" fmla="*/ 1128 h 1470"/>
                  <a:gd name="T100" fmla="*/ 238 w 1766"/>
                  <a:gd name="T101" fmla="*/ 1274 h 1470"/>
                  <a:gd name="T102" fmla="*/ 246 w 1766"/>
                  <a:gd name="T103" fmla="*/ 1412 h 1470"/>
                  <a:gd name="T104" fmla="*/ 756 w 1766"/>
                  <a:gd name="T105" fmla="*/ 1468 h 1470"/>
                  <a:gd name="T106" fmla="*/ 1444 w 1766"/>
                  <a:gd name="T107" fmla="*/ 1428 h 1470"/>
                  <a:gd name="T108" fmla="*/ 1544 w 1766"/>
                  <a:gd name="T109" fmla="*/ 1382 h 1470"/>
                  <a:gd name="T110" fmla="*/ 1476 w 1766"/>
                  <a:gd name="T111" fmla="*/ 1148 h 1470"/>
                  <a:gd name="T112" fmla="*/ 1222 w 1766"/>
                  <a:gd name="T113" fmla="*/ 1008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6" h="1470">
                    <a:moveTo>
                      <a:pt x="1716" y="902"/>
                    </a:moveTo>
                    <a:lnTo>
                      <a:pt x="1716" y="902"/>
                    </a:lnTo>
                    <a:lnTo>
                      <a:pt x="1704" y="892"/>
                    </a:lnTo>
                    <a:lnTo>
                      <a:pt x="1682" y="880"/>
                    </a:lnTo>
                    <a:lnTo>
                      <a:pt x="1628" y="852"/>
                    </a:lnTo>
                    <a:lnTo>
                      <a:pt x="1568" y="826"/>
                    </a:lnTo>
                    <a:lnTo>
                      <a:pt x="1520" y="806"/>
                    </a:lnTo>
                    <a:lnTo>
                      <a:pt x="1520" y="806"/>
                    </a:lnTo>
                    <a:lnTo>
                      <a:pt x="1506" y="798"/>
                    </a:lnTo>
                    <a:lnTo>
                      <a:pt x="1492" y="792"/>
                    </a:lnTo>
                    <a:lnTo>
                      <a:pt x="1484" y="784"/>
                    </a:lnTo>
                    <a:lnTo>
                      <a:pt x="1478" y="778"/>
                    </a:lnTo>
                    <a:lnTo>
                      <a:pt x="1474" y="772"/>
                    </a:lnTo>
                    <a:lnTo>
                      <a:pt x="1472" y="766"/>
                    </a:lnTo>
                    <a:lnTo>
                      <a:pt x="1472" y="754"/>
                    </a:lnTo>
                    <a:lnTo>
                      <a:pt x="1472" y="728"/>
                    </a:lnTo>
                    <a:lnTo>
                      <a:pt x="1472" y="728"/>
                    </a:lnTo>
                    <a:lnTo>
                      <a:pt x="1524" y="722"/>
                    </a:lnTo>
                    <a:lnTo>
                      <a:pt x="1572" y="710"/>
                    </a:lnTo>
                    <a:lnTo>
                      <a:pt x="1594" y="704"/>
                    </a:lnTo>
                    <a:lnTo>
                      <a:pt x="1616" y="696"/>
                    </a:lnTo>
                    <a:lnTo>
                      <a:pt x="1636" y="686"/>
                    </a:lnTo>
                    <a:lnTo>
                      <a:pt x="1656" y="676"/>
                    </a:lnTo>
                    <a:lnTo>
                      <a:pt x="1656" y="676"/>
                    </a:lnTo>
                    <a:lnTo>
                      <a:pt x="1638" y="670"/>
                    </a:lnTo>
                    <a:lnTo>
                      <a:pt x="1624" y="660"/>
                    </a:lnTo>
                    <a:lnTo>
                      <a:pt x="1610" y="648"/>
                    </a:lnTo>
                    <a:lnTo>
                      <a:pt x="1600" y="636"/>
                    </a:lnTo>
                    <a:lnTo>
                      <a:pt x="1588" y="620"/>
                    </a:lnTo>
                    <a:lnTo>
                      <a:pt x="1580" y="604"/>
                    </a:lnTo>
                    <a:lnTo>
                      <a:pt x="1572" y="588"/>
                    </a:lnTo>
                    <a:lnTo>
                      <a:pt x="1566" y="568"/>
                    </a:lnTo>
                    <a:lnTo>
                      <a:pt x="1556" y="530"/>
                    </a:lnTo>
                    <a:lnTo>
                      <a:pt x="1550" y="488"/>
                    </a:lnTo>
                    <a:lnTo>
                      <a:pt x="1546" y="446"/>
                    </a:lnTo>
                    <a:lnTo>
                      <a:pt x="1544" y="404"/>
                    </a:lnTo>
                    <a:lnTo>
                      <a:pt x="1544" y="404"/>
                    </a:lnTo>
                    <a:lnTo>
                      <a:pt x="1544" y="384"/>
                    </a:lnTo>
                    <a:lnTo>
                      <a:pt x="1542" y="364"/>
                    </a:lnTo>
                    <a:lnTo>
                      <a:pt x="1538" y="346"/>
                    </a:lnTo>
                    <a:lnTo>
                      <a:pt x="1532" y="328"/>
                    </a:lnTo>
                    <a:lnTo>
                      <a:pt x="1524" y="312"/>
                    </a:lnTo>
                    <a:lnTo>
                      <a:pt x="1516" y="298"/>
                    </a:lnTo>
                    <a:lnTo>
                      <a:pt x="1506" y="284"/>
                    </a:lnTo>
                    <a:lnTo>
                      <a:pt x="1494" y="270"/>
                    </a:lnTo>
                    <a:lnTo>
                      <a:pt x="1482" y="260"/>
                    </a:lnTo>
                    <a:lnTo>
                      <a:pt x="1468" y="250"/>
                    </a:lnTo>
                    <a:lnTo>
                      <a:pt x="1454" y="240"/>
                    </a:lnTo>
                    <a:lnTo>
                      <a:pt x="1436" y="234"/>
                    </a:lnTo>
                    <a:lnTo>
                      <a:pt x="1420" y="228"/>
                    </a:lnTo>
                    <a:lnTo>
                      <a:pt x="1400" y="224"/>
                    </a:lnTo>
                    <a:lnTo>
                      <a:pt x="1382" y="220"/>
                    </a:lnTo>
                    <a:lnTo>
                      <a:pt x="1362" y="220"/>
                    </a:lnTo>
                    <a:lnTo>
                      <a:pt x="1362" y="220"/>
                    </a:lnTo>
                    <a:lnTo>
                      <a:pt x="1338" y="222"/>
                    </a:lnTo>
                    <a:lnTo>
                      <a:pt x="1316" y="224"/>
                    </a:lnTo>
                    <a:lnTo>
                      <a:pt x="1294" y="230"/>
                    </a:lnTo>
                    <a:lnTo>
                      <a:pt x="1274" y="238"/>
                    </a:lnTo>
                    <a:lnTo>
                      <a:pt x="1274" y="238"/>
                    </a:lnTo>
                    <a:lnTo>
                      <a:pt x="1270" y="302"/>
                    </a:lnTo>
                    <a:lnTo>
                      <a:pt x="1264" y="368"/>
                    </a:lnTo>
                    <a:lnTo>
                      <a:pt x="1264" y="368"/>
                    </a:lnTo>
                    <a:lnTo>
                      <a:pt x="1262" y="378"/>
                    </a:lnTo>
                    <a:lnTo>
                      <a:pt x="1262" y="378"/>
                    </a:lnTo>
                    <a:lnTo>
                      <a:pt x="1274" y="396"/>
                    </a:lnTo>
                    <a:lnTo>
                      <a:pt x="1282" y="416"/>
                    </a:lnTo>
                    <a:lnTo>
                      <a:pt x="1288" y="438"/>
                    </a:lnTo>
                    <a:lnTo>
                      <a:pt x="1292" y="460"/>
                    </a:lnTo>
                    <a:lnTo>
                      <a:pt x="1296" y="486"/>
                    </a:lnTo>
                    <a:lnTo>
                      <a:pt x="1294" y="510"/>
                    </a:lnTo>
                    <a:lnTo>
                      <a:pt x="1292" y="538"/>
                    </a:lnTo>
                    <a:lnTo>
                      <a:pt x="1288" y="564"/>
                    </a:lnTo>
                    <a:lnTo>
                      <a:pt x="1288" y="564"/>
                    </a:lnTo>
                    <a:lnTo>
                      <a:pt x="1282" y="586"/>
                    </a:lnTo>
                    <a:lnTo>
                      <a:pt x="1274" y="608"/>
                    </a:lnTo>
                    <a:lnTo>
                      <a:pt x="1264" y="628"/>
                    </a:lnTo>
                    <a:lnTo>
                      <a:pt x="1254" y="648"/>
                    </a:lnTo>
                    <a:lnTo>
                      <a:pt x="1240" y="668"/>
                    </a:lnTo>
                    <a:lnTo>
                      <a:pt x="1226" y="686"/>
                    </a:lnTo>
                    <a:lnTo>
                      <a:pt x="1212" y="702"/>
                    </a:lnTo>
                    <a:lnTo>
                      <a:pt x="1194" y="714"/>
                    </a:lnTo>
                    <a:lnTo>
                      <a:pt x="1194" y="714"/>
                    </a:lnTo>
                    <a:lnTo>
                      <a:pt x="1192" y="720"/>
                    </a:lnTo>
                    <a:lnTo>
                      <a:pt x="1192" y="720"/>
                    </a:lnTo>
                    <a:lnTo>
                      <a:pt x="1220" y="726"/>
                    </a:lnTo>
                    <a:lnTo>
                      <a:pt x="1250" y="728"/>
                    </a:lnTo>
                    <a:lnTo>
                      <a:pt x="1250" y="754"/>
                    </a:lnTo>
                    <a:lnTo>
                      <a:pt x="1250" y="754"/>
                    </a:lnTo>
                    <a:lnTo>
                      <a:pt x="1250" y="766"/>
                    </a:lnTo>
                    <a:lnTo>
                      <a:pt x="1248" y="772"/>
                    </a:lnTo>
                    <a:lnTo>
                      <a:pt x="1244" y="780"/>
                    </a:lnTo>
                    <a:lnTo>
                      <a:pt x="1238" y="786"/>
                    </a:lnTo>
                    <a:lnTo>
                      <a:pt x="1230" y="792"/>
                    </a:lnTo>
                    <a:lnTo>
                      <a:pt x="1218" y="798"/>
                    </a:lnTo>
                    <a:lnTo>
                      <a:pt x="1202" y="806"/>
                    </a:lnTo>
                    <a:lnTo>
                      <a:pt x="1202" y="806"/>
                    </a:lnTo>
                    <a:lnTo>
                      <a:pt x="1156" y="824"/>
                    </a:lnTo>
                    <a:lnTo>
                      <a:pt x="1156" y="878"/>
                    </a:lnTo>
                    <a:lnTo>
                      <a:pt x="1156" y="878"/>
                    </a:lnTo>
                    <a:lnTo>
                      <a:pt x="1180" y="890"/>
                    </a:lnTo>
                    <a:lnTo>
                      <a:pt x="1180" y="890"/>
                    </a:lnTo>
                    <a:lnTo>
                      <a:pt x="1310" y="948"/>
                    </a:lnTo>
                    <a:lnTo>
                      <a:pt x="1366" y="974"/>
                    </a:lnTo>
                    <a:lnTo>
                      <a:pt x="1412" y="996"/>
                    </a:lnTo>
                    <a:lnTo>
                      <a:pt x="1454" y="1018"/>
                    </a:lnTo>
                    <a:lnTo>
                      <a:pt x="1486" y="1038"/>
                    </a:lnTo>
                    <a:lnTo>
                      <a:pt x="1512" y="1056"/>
                    </a:lnTo>
                    <a:lnTo>
                      <a:pt x="1530" y="1072"/>
                    </a:lnTo>
                    <a:lnTo>
                      <a:pt x="1530" y="1072"/>
                    </a:lnTo>
                    <a:lnTo>
                      <a:pt x="1540" y="1082"/>
                    </a:lnTo>
                    <a:lnTo>
                      <a:pt x="1550" y="1096"/>
                    </a:lnTo>
                    <a:lnTo>
                      <a:pt x="1550" y="1096"/>
                    </a:lnTo>
                    <a:lnTo>
                      <a:pt x="1622" y="1088"/>
                    </a:lnTo>
                    <a:lnTo>
                      <a:pt x="1680" y="1082"/>
                    </a:lnTo>
                    <a:lnTo>
                      <a:pt x="1722" y="1074"/>
                    </a:lnTo>
                    <a:lnTo>
                      <a:pt x="1750" y="1068"/>
                    </a:lnTo>
                    <a:lnTo>
                      <a:pt x="1750" y="1068"/>
                    </a:lnTo>
                    <a:lnTo>
                      <a:pt x="1758" y="1064"/>
                    </a:lnTo>
                    <a:lnTo>
                      <a:pt x="1762" y="1060"/>
                    </a:lnTo>
                    <a:lnTo>
                      <a:pt x="1764" y="1056"/>
                    </a:lnTo>
                    <a:lnTo>
                      <a:pt x="1766" y="1050"/>
                    </a:lnTo>
                    <a:lnTo>
                      <a:pt x="1766" y="1050"/>
                    </a:lnTo>
                    <a:lnTo>
                      <a:pt x="1762" y="1026"/>
                    </a:lnTo>
                    <a:lnTo>
                      <a:pt x="1754" y="984"/>
                    </a:lnTo>
                    <a:lnTo>
                      <a:pt x="1748" y="962"/>
                    </a:lnTo>
                    <a:lnTo>
                      <a:pt x="1740" y="938"/>
                    </a:lnTo>
                    <a:lnTo>
                      <a:pt x="1730" y="918"/>
                    </a:lnTo>
                    <a:lnTo>
                      <a:pt x="1724" y="910"/>
                    </a:lnTo>
                    <a:lnTo>
                      <a:pt x="1716" y="902"/>
                    </a:lnTo>
                    <a:lnTo>
                      <a:pt x="1716" y="902"/>
                    </a:lnTo>
                    <a:close/>
                    <a:moveTo>
                      <a:pt x="588" y="890"/>
                    </a:moveTo>
                    <a:lnTo>
                      <a:pt x="588" y="890"/>
                    </a:lnTo>
                    <a:lnTo>
                      <a:pt x="610" y="880"/>
                    </a:lnTo>
                    <a:lnTo>
                      <a:pt x="610" y="824"/>
                    </a:lnTo>
                    <a:lnTo>
                      <a:pt x="610" y="824"/>
                    </a:lnTo>
                    <a:lnTo>
                      <a:pt x="564" y="806"/>
                    </a:lnTo>
                    <a:lnTo>
                      <a:pt x="564" y="806"/>
                    </a:lnTo>
                    <a:lnTo>
                      <a:pt x="550" y="798"/>
                    </a:lnTo>
                    <a:lnTo>
                      <a:pt x="538" y="792"/>
                    </a:lnTo>
                    <a:lnTo>
                      <a:pt x="528" y="784"/>
                    </a:lnTo>
                    <a:lnTo>
                      <a:pt x="522" y="778"/>
                    </a:lnTo>
                    <a:lnTo>
                      <a:pt x="518" y="772"/>
                    </a:lnTo>
                    <a:lnTo>
                      <a:pt x="516" y="766"/>
                    </a:lnTo>
                    <a:lnTo>
                      <a:pt x="516" y="754"/>
                    </a:lnTo>
                    <a:lnTo>
                      <a:pt x="516" y="754"/>
                    </a:lnTo>
                    <a:lnTo>
                      <a:pt x="516" y="698"/>
                    </a:lnTo>
                    <a:lnTo>
                      <a:pt x="516" y="698"/>
                    </a:lnTo>
                    <a:lnTo>
                      <a:pt x="522" y="688"/>
                    </a:lnTo>
                    <a:lnTo>
                      <a:pt x="530" y="672"/>
                    </a:lnTo>
                    <a:lnTo>
                      <a:pt x="530" y="672"/>
                    </a:lnTo>
                    <a:lnTo>
                      <a:pt x="512" y="646"/>
                    </a:lnTo>
                    <a:lnTo>
                      <a:pt x="498" y="620"/>
                    </a:lnTo>
                    <a:lnTo>
                      <a:pt x="488" y="592"/>
                    </a:lnTo>
                    <a:lnTo>
                      <a:pt x="478" y="564"/>
                    </a:lnTo>
                    <a:lnTo>
                      <a:pt x="478" y="564"/>
                    </a:lnTo>
                    <a:lnTo>
                      <a:pt x="474" y="538"/>
                    </a:lnTo>
                    <a:lnTo>
                      <a:pt x="472" y="510"/>
                    </a:lnTo>
                    <a:lnTo>
                      <a:pt x="472" y="486"/>
                    </a:lnTo>
                    <a:lnTo>
                      <a:pt x="474" y="462"/>
                    </a:lnTo>
                    <a:lnTo>
                      <a:pt x="478" y="438"/>
                    </a:lnTo>
                    <a:lnTo>
                      <a:pt x="484" y="416"/>
                    </a:lnTo>
                    <a:lnTo>
                      <a:pt x="492" y="396"/>
                    </a:lnTo>
                    <a:lnTo>
                      <a:pt x="502" y="378"/>
                    </a:lnTo>
                    <a:lnTo>
                      <a:pt x="502" y="378"/>
                    </a:lnTo>
                    <a:lnTo>
                      <a:pt x="496" y="312"/>
                    </a:lnTo>
                    <a:lnTo>
                      <a:pt x="492" y="234"/>
                    </a:lnTo>
                    <a:lnTo>
                      <a:pt x="492" y="234"/>
                    </a:lnTo>
                    <a:lnTo>
                      <a:pt x="478" y="228"/>
                    </a:lnTo>
                    <a:lnTo>
                      <a:pt x="460" y="224"/>
                    </a:lnTo>
                    <a:lnTo>
                      <a:pt x="432" y="222"/>
                    </a:lnTo>
                    <a:lnTo>
                      <a:pt x="398" y="220"/>
                    </a:lnTo>
                    <a:lnTo>
                      <a:pt x="398" y="220"/>
                    </a:lnTo>
                    <a:lnTo>
                      <a:pt x="372" y="222"/>
                    </a:lnTo>
                    <a:lnTo>
                      <a:pt x="348" y="226"/>
                    </a:lnTo>
                    <a:lnTo>
                      <a:pt x="324" y="232"/>
                    </a:lnTo>
                    <a:lnTo>
                      <a:pt x="304" y="238"/>
                    </a:lnTo>
                    <a:lnTo>
                      <a:pt x="270" y="252"/>
                    </a:lnTo>
                    <a:lnTo>
                      <a:pt x="258" y="256"/>
                    </a:lnTo>
                    <a:lnTo>
                      <a:pt x="258" y="256"/>
                    </a:lnTo>
                    <a:lnTo>
                      <a:pt x="252" y="264"/>
                    </a:lnTo>
                    <a:lnTo>
                      <a:pt x="246" y="272"/>
                    </a:lnTo>
                    <a:lnTo>
                      <a:pt x="240" y="284"/>
                    </a:lnTo>
                    <a:lnTo>
                      <a:pt x="234" y="300"/>
                    </a:lnTo>
                    <a:lnTo>
                      <a:pt x="228" y="318"/>
                    </a:lnTo>
                    <a:lnTo>
                      <a:pt x="222" y="342"/>
                    </a:lnTo>
                    <a:lnTo>
                      <a:pt x="222" y="368"/>
                    </a:lnTo>
                    <a:lnTo>
                      <a:pt x="222" y="368"/>
                    </a:lnTo>
                    <a:lnTo>
                      <a:pt x="222" y="404"/>
                    </a:lnTo>
                    <a:lnTo>
                      <a:pt x="226" y="436"/>
                    </a:lnTo>
                    <a:lnTo>
                      <a:pt x="232" y="470"/>
                    </a:lnTo>
                    <a:lnTo>
                      <a:pt x="232" y="470"/>
                    </a:lnTo>
                    <a:lnTo>
                      <a:pt x="226" y="472"/>
                    </a:lnTo>
                    <a:lnTo>
                      <a:pt x="220" y="478"/>
                    </a:lnTo>
                    <a:lnTo>
                      <a:pt x="216" y="486"/>
                    </a:lnTo>
                    <a:lnTo>
                      <a:pt x="212" y="494"/>
                    </a:lnTo>
                    <a:lnTo>
                      <a:pt x="210" y="506"/>
                    </a:lnTo>
                    <a:lnTo>
                      <a:pt x="210" y="518"/>
                    </a:lnTo>
                    <a:lnTo>
                      <a:pt x="210" y="532"/>
                    </a:lnTo>
                    <a:lnTo>
                      <a:pt x="212" y="546"/>
                    </a:lnTo>
                    <a:lnTo>
                      <a:pt x="212" y="546"/>
                    </a:lnTo>
                    <a:lnTo>
                      <a:pt x="216" y="560"/>
                    </a:lnTo>
                    <a:lnTo>
                      <a:pt x="222" y="572"/>
                    </a:lnTo>
                    <a:lnTo>
                      <a:pt x="228" y="584"/>
                    </a:lnTo>
                    <a:lnTo>
                      <a:pt x="236" y="594"/>
                    </a:lnTo>
                    <a:lnTo>
                      <a:pt x="242" y="600"/>
                    </a:lnTo>
                    <a:lnTo>
                      <a:pt x="250" y="606"/>
                    </a:lnTo>
                    <a:lnTo>
                      <a:pt x="258" y="608"/>
                    </a:lnTo>
                    <a:lnTo>
                      <a:pt x="264" y="608"/>
                    </a:lnTo>
                    <a:lnTo>
                      <a:pt x="264" y="608"/>
                    </a:lnTo>
                    <a:lnTo>
                      <a:pt x="266" y="620"/>
                    </a:lnTo>
                    <a:lnTo>
                      <a:pt x="272" y="646"/>
                    </a:lnTo>
                    <a:lnTo>
                      <a:pt x="282" y="676"/>
                    </a:lnTo>
                    <a:lnTo>
                      <a:pt x="288" y="688"/>
                    </a:lnTo>
                    <a:lnTo>
                      <a:pt x="294" y="698"/>
                    </a:lnTo>
                    <a:lnTo>
                      <a:pt x="294" y="698"/>
                    </a:lnTo>
                    <a:lnTo>
                      <a:pt x="294" y="754"/>
                    </a:lnTo>
                    <a:lnTo>
                      <a:pt x="294" y="754"/>
                    </a:lnTo>
                    <a:lnTo>
                      <a:pt x="294" y="766"/>
                    </a:lnTo>
                    <a:lnTo>
                      <a:pt x="292" y="772"/>
                    </a:lnTo>
                    <a:lnTo>
                      <a:pt x="288" y="780"/>
                    </a:lnTo>
                    <a:lnTo>
                      <a:pt x="282" y="786"/>
                    </a:lnTo>
                    <a:lnTo>
                      <a:pt x="274" y="792"/>
                    </a:lnTo>
                    <a:lnTo>
                      <a:pt x="262" y="798"/>
                    </a:lnTo>
                    <a:lnTo>
                      <a:pt x="246" y="806"/>
                    </a:lnTo>
                    <a:lnTo>
                      <a:pt x="246" y="806"/>
                    </a:lnTo>
                    <a:lnTo>
                      <a:pt x="198" y="824"/>
                    </a:lnTo>
                    <a:lnTo>
                      <a:pt x="138" y="852"/>
                    </a:lnTo>
                    <a:lnTo>
                      <a:pt x="84" y="880"/>
                    </a:lnTo>
                    <a:lnTo>
                      <a:pt x="64" y="892"/>
                    </a:lnTo>
                    <a:lnTo>
                      <a:pt x="50" y="902"/>
                    </a:lnTo>
                    <a:lnTo>
                      <a:pt x="50" y="902"/>
                    </a:lnTo>
                    <a:lnTo>
                      <a:pt x="42" y="910"/>
                    </a:lnTo>
                    <a:lnTo>
                      <a:pt x="36" y="918"/>
                    </a:lnTo>
                    <a:lnTo>
                      <a:pt x="26" y="938"/>
                    </a:lnTo>
                    <a:lnTo>
                      <a:pt x="18" y="962"/>
                    </a:lnTo>
                    <a:lnTo>
                      <a:pt x="12" y="984"/>
                    </a:lnTo>
                    <a:lnTo>
                      <a:pt x="4" y="1026"/>
                    </a:lnTo>
                    <a:lnTo>
                      <a:pt x="0" y="1050"/>
                    </a:lnTo>
                    <a:lnTo>
                      <a:pt x="0" y="1050"/>
                    </a:lnTo>
                    <a:lnTo>
                      <a:pt x="2" y="1056"/>
                    </a:lnTo>
                    <a:lnTo>
                      <a:pt x="4" y="1060"/>
                    </a:lnTo>
                    <a:lnTo>
                      <a:pt x="10" y="1064"/>
                    </a:lnTo>
                    <a:lnTo>
                      <a:pt x="16" y="1068"/>
                    </a:lnTo>
                    <a:lnTo>
                      <a:pt x="16" y="1068"/>
                    </a:lnTo>
                    <a:lnTo>
                      <a:pt x="44" y="1074"/>
                    </a:lnTo>
                    <a:lnTo>
                      <a:pt x="86" y="1082"/>
                    </a:lnTo>
                    <a:lnTo>
                      <a:pt x="144" y="1088"/>
                    </a:lnTo>
                    <a:lnTo>
                      <a:pt x="216" y="1096"/>
                    </a:lnTo>
                    <a:lnTo>
                      <a:pt x="216" y="1096"/>
                    </a:lnTo>
                    <a:lnTo>
                      <a:pt x="226" y="1082"/>
                    </a:lnTo>
                    <a:lnTo>
                      <a:pt x="236" y="1072"/>
                    </a:lnTo>
                    <a:lnTo>
                      <a:pt x="236" y="1072"/>
                    </a:lnTo>
                    <a:lnTo>
                      <a:pt x="252" y="1058"/>
                    </a:lnTo>
                    <a:lnTo>
                      <a:pt x="270" y="1044"/>
                    </a:lnTo>
                    <a:lnTo>
                      <a:pt x="320" y="1014"/>
                    </a:lnTo>
                    <a:lnTo>
                      <a:pt x="376" y="984"/>
                    </a:lnTo>
                    <a:lnTo>
                      <a:pt x="436" y="956"/>
                    </a:lnTo>
                    <a:lnTo>
                      <a:pt x="540" y="910"/>
                    </a:lnTo>
                    <a:lnTo>
                      <a:pt x="588" y="890"/>
                    </a:lnTo>
                    <a:lnTo>
                      <a:pt x="588" y="890"/>
                    </a:lnTo>
                    <a:close/>
                    <a:moveTo>
                      <a:pt x="1144" y="974"/>
                    </a:moveTo>
                    <a:lnTo>
                      <a:pt x="1144" y="974"/>
                    </a:lnTo>
                    <a:lnTo>
                      <a:pt x="1118" y="962"/>
                    </a:lnTo>
                    <a:lnTo>
                      <a:pt x="1098" y="952"/>
                    </a:lnTo>
                    <a:lnTo>
                      <a:pt x="1084" y="940"/>
                    </a:lnTo>
                    <a:lnTo>
                      <a:pt x="1074" y="930"/>
                    </a:lnTo>
                    <a:lnTo>
                      <a:pt x="1068" y="920"/>
                    </a:lnTo>
                    <a:lnTo>
                      <a:pt x="1066" y="910"/>
                    </a:lnTo>
                    <a:lnTo>
                      <a:pt x="1064" y="900"/>
                    </a:lnTo>
                    <a:lnTo>
                      <a:pt x="1064" y="888"/>
                    </a:lnTo>
                    <a:lnTo>
                      <a:pt x="1064" y="888"/>
                    </a:lnTo>
                    <a:lnTo>
                      <a:pt x="1064" y="796"/>
                    </a:lnTo>
                    <a:lnTo>
                      <a:pt x="1064" y="796"/>
                    </a:lnTo>
                    <a:lnTo>
                      <a:pt x="1070" y="790"/>
                    </a:lnTo>
                    <a:lnTo>
                      <a:pt x="1074" y="780"/>
                    </a:lnTo>
                    <a:lnTo>
                      <a:pt x="1084" y="760"/>
                    </a:lnTo>
                    <a:lnTo>
                      <a:pt x="1092" y="736"/>
                    </a:lnTo>
                    <a:lnTo>
                      <a:pt x="1100" y="710"/>
                    </a:lnTo>
                    <a:lnTo>
                      <a:pt x="1110" y="666"/>
                    </a:lnTo>
                    <a:lnTo>
                      <a:pt x="1114" y="646"/>
                    </a:lnTo>
                    <a:lnTo>
                      <a:pt x="1114" y="646"/>
                    </a:lnTo>
                    <a:lnTo>
                      <a:pt x="1120" y="646"/>
                    </a:lnTo>
                    <a:lnTo>
                      <a:pt x="1124" y="646"/>
                    </a:lnTo>
                    <a:lnTo>
                      <a:pt x="1136" y="642"/>
                    </a:lnTo>
                    <a:lnTo>
                      <a:pt x="1148" y="634"/>
                    </a:lnTo>
                    <a:lnTo>
                      <a:pt x="1160" y="622"/>
                    </a:lnTo>
                    <a:lnTo>
                      <a:pt x="1172" y="606"/>
                    </a:lnTo>
                    <a:lnTo>
                      <a:pt x="1182" y="588"/>
                    </a:lnTo>
                    <a:lnTo>
                      <a:pt x="1190" y="566"/>
                    </a:lnTo>
                    <a:lnTo>
                      <a:pt x="1198" y="544"/>
                    </a:lnTo>
                    <a:lnTo>
                      <a:pt x="1198" y="544"/>
                    </a:lnTo>
                    <a:lnTo>
                      <a:pt x="1202" y="520"/>
                    </a:lnTo>
                    <a:lnTo>
                      <a:pt x="1204" y="498"/>
                    </a:lnTo>
                    <a:lnTo>
                      <a:pt x="1202" y="476"/>
                    </a:lnTo>
                    <a:lnTo>
                      <a:pt x="1198" y="458"/>
                    </a:lnTo>
                    <a:lnTo>
                      <a:pt x="1192" y="442"/>
                    </a:lnTo>
                    <a:lnTo>
                      <a:pt x="1186" y="428"/>
                    </a:lnTo>
                    <a:lnTo>
                      <a:pt x="1178" y="420"/>
                    </a:lnTo>
                    <a:lnTo>
                      <a:pt x="1168" y="414"/>
                    </a:lnTo>
                    <a:lnTo>
                      <a:pt x="1168" y="414"/>
                    </a:lnTo>
                    <a:lnTo>
                      <a:pt x="1170" y="392"/>
                    </a:lnTo>
                    <a:lnTo>
                      <a:pt x="1174" y="336"/>
                    </a:lnTo>
                    <a:lnTo>
                      <a:pt x="1180" y="270"/>
                    </a:lnTo>
                    <a:lnTo>
                      <a:pt x="1184" y="214"/>
                    </a:lnTo>
                    <a:lnTo>
                      <a:pt x="1184" y="214"/>
                    </a:lnTo>
                    <a:lnTo>
                      <a:pt x="1182" y="180"/>
                    </a:lnTo>
                    <a:lnTo>
                      <a:pt x="1178" y="152"/>
                    </a:lnTo>
                    <a:lnTo>
                      <a:pt x="1168" y="126"/>
                    </a:lnTo>
                    <a:lnTo>
                      <a:pt x="1162" y="114"/>
                    </a:lnTo>
                    <a:lnTo>
                      <a:pt x="1156" y="102"/>
                    </a:lnTo>
                    <a:lnTo>
                      <a:pt x="1148" y="94"/>
                    </a:lnTo>
                    <a:lnTo>
                      <a:pt x="1140" y="84"/>
                    </a:lnTo>
                    <a:lnTo>
                      <a:pt x="1130" y="78"/>
                    </a:lnTo>
                    <a:lnTo>
                      <a:pt x="1118" y="72"/>
                    </a:lnTo>
                    <a:lnTo>
                      <a:pt x="1106" y="66"/>
                    </a:lnTo>
                    <a:lnTo>
                      <a:pt x="1094" y="64"/>
                    </a:lnTo>
                    <a:lnTo>
                      <a:pt x="1080" y="62"/>
                    </a:lnTo>
                    <a:lnTo>
                      <a:pt x="1064" y="60"/>
                    </a:lnTo>
                    <a:lnTo>
                      <a:pt x="1064" y="60"/>
                    </a:lnTo>
                    <a:lnTo>
                      <a:pt x="1054" y="48"/>
                    </a:lnTo>
                    <a:lnTo>
                      <a:pt x="1044" y="36"/>
                    </a:lnTo>
                    <a:lnTo>
                      <a:pt x="1030" y="24"/>
                    </a:lnTo>
                    <a:lnTo>
                      <a:pt x="1012" y="16"/>
                    </a:lnTo>
                    <a:lnTo>
                      <a:pt x="992" y="8"/>
                    </a:lnTo>
                    <a:lnTo>
                      <a:pt x="966" y="4"/>
                    </a:lnTo>
                    <a:lnTo>
                      <a:pt x="936" y="0"/>
                    </a:lnTo>
                    <a:lnTo>
                      <a:pt x="902" y="0"/>
                    </a:lnTo>
                    <a:lnTo>
                      <a:pt x="902" y="0"/>
                    </a:lnTo>
                    <a:lnTo>
                      <a:pt x="882" y="0"/>
                    </a:lnTo>
                    <a:lnTo>
                      <a:pt x="864" y="2"/>
                    </a:lnTo>
                    <a:lnTo>
                      <a:pt x="830" y="8"/>
                    </a:lnTo>
                    <a:lnTo>
                      <a:pt x="798" y="18"/>
                    </a:lnTo>
                    <a:lnTo>
                      <a:pt x="770" y="30"/>
                    </a:lnTo>
                    <a:lnTo>
                      <a:pt x="740" y="42"/>
                    </a:lnTo>
                    <a:lnTo>
                      <a:pt x="712" y="52"/>
                    </a:lnTo>
                    <a:lnTo>
                      <a:pt x="678" y="58"/>
                    </a:lnTo>
                    <a:lnTo>
                      <a:pt x="662" y="60"/>
                    </a:lnTo>
                    <a:lnTo>
                      <a:pt x="644" y="60"/>
                    </a:lnTo>
                    <a:lnTo>
                      <a:pt x="644" y="60"/>
                    </a:lnTo>
                    <a:lnTo>
                      <a:pt x="636" y="62"/>
                    </a:lnTo>
                    <a:lnTo>
                      <a:pt x="628" y="64"/>
                    </a:lnTo>
                    <a:lnTo>
                      <a:pt x="622" y="68"/>
                    </a:lnTo>
                    <a:lnTo>
                      <a:pt x="614" y="74"/>
                    </a:lnTo>
                    <a:lnTo>
                      <a:pt x="610" y="80"/>
                    </a:lnTo>
                    <a:lnTo>
                      <a:pt x="604" y="88"/>
                    </a:lnTo>
                    <a:lnTo>
                      <a:pt x="596" y="108"/>
                    </a:lnTo>
                    <a:lnTo>
                      <a:pt x="590" y="130"/>
                    </a:lnTo>
                    <a:lnTo>
                      <a:pt x="586" y="156"/>
                    </a:lnTo>
                    <a:lnTo>
                      <a:pt x="584" y="184"/>
                    </a:lnTo>
                    <a:lnTo>
                      <a:pt x="584" y="212"/>
                    </a:lnTo>
                    <a:lnTo>
                      <a:pt x="584" y="212"/>
                    </a:lnTo>
                    <a:lnTo>
                      <a:pt x="586" y="278"/>
                    </a:lnTo>
                    <a:lnTo>
                      <a:pt x="592" y="344"/>
                    </a:lnTo>
                    <a:lnTo>
                      <a:pt x="596" y="394"/>
                    </a:lnTo>
                    <a:lnTo>
                      <a:pt x="598" y="414"/>
                    </a:lnTo>
                    <a:lnTo>
                      <a:pt x="598" y="414"/>
                    </a:lnTo>
                    <a:lnTo>
                      <a:pt x="588" y="420"/>
                    </a:lnTo>
                    <a:lnTo>
                      <a:pt x="580" y="428"/>
                    </a:lnTo>
                    <a:lnTo>
                      <a:pt x="574" y="442"/>
                    </a:lnTo>
                    <a:lnTo>
                      <a:pt x="568" y="458"/>
                    </a:lnTo>
                    <a:lnTo>
                      <a:pt x="564" y="476"/>
                    </a:lnTo>
                    <a:lnTo>
                      <a:pt x="564" y="498"/>
                    </a:lnTo>
                    <a:lnTo>
                      <a:pt x="564" y="520"/>
                    </a:lnTo>
                    <a:lnTo>
                      <a:pt x="568" y="544"/>
                    </a:lnTo>
                    <a:lnTo>
                      <a:pt x="568" y="544"/>
                    </a:lnTo>
                    <a:lnTo>
                      <a:pt x="576" y="566"/>
                    </a:lnTo>
                    <a:lnTo>
                      <a:pt x="584" y="588"/>
                    </a:lnTo>
                    <a:lnTo>
                      <a:pt x="594" y="606"/>
                    </a:lnTo>
                    <a:lnTo>
                      <a:pt x="606" y="622"/>
                    </a:lnTo>
                    <a:lnTo>
                      <a:pt x="618" y="634"/>
                    </a:lnTo>
                    <a:lnTo>
                      <a:pt x="630" y="642"/>
                    </a:lnTo>
                    <a:lnTo>
                      <a:pt x="642" y="646"/>
                    </a:lnTo>
                    <a:lnTo>
                      <a:pt x="646" y="646"/>
                    </a:lnTo>
                    <a:lnTo>
                      <a:pt x="652" y="646"/>
                    </a:lnTo>
                    <a:lnTo>
                      <a:pt x="652" y="646"/>
                    </a:lnTo>
                    <a:lnTo>
                      <a:pt x="656" y="666"/>
                    </a:lnTo>
                    <a:lnTo>
                      <a:pt x="666" y="710"/>
                    </a:lnTo>
                    <a:lnTo>
                      <a:pt x="674" y="736"/>
                    </a:lnTo>
                    <a:lnTo>
                      <a:pt x="682" y="760"/>
                    </a:lnTo>
                    <a:lnTo>
                      <a:pt x="692" y="780"/>
                    </a:lnTo>
                    <a:lnTo>
                      <a:pt x="696" y="790"/>
                    </a:lnTo>
                    <a:lnTo>
                      <a:pt x="702" y="796"/>
                    </a:lnTo>
                    <a:lnTo>
                      <a:pt x="702" y="796"/>
                    </a:lnTo>
                    <a:lnTo>
                      <a:pt x="702" y="888"/>
                    </a:lnTo>
                    <a:lnTo>
                      <a:pt x="702" y="888"/>
                    </a:lnTo>
                    <a:lnTo>
                      <a:pt x="702" y="900"/>
                    </a:lnTo>
                    <a:lnTo>
                      <a:pt x="700" y="910"/>
                    </a:lnTo>
                    <a:lnTo>
                      <a:pt x="698" y="920"/>
                    </a:lnTo>
                    <a:lnTo>
                      <a:pt x="692" y="932"/>
                    </a:lnTo>
                    <a:lnTo>
                      <a:pt x="682" y="942"/>
                    </a:lnTo>
                    <a:lnTo>
                      <a:pt x="668" y="952"/>
                    </a:lnTo>
                    <a:lnTo>
                      <a:pt x="648" y="964"/>
                    </a:lnTo>
                    <a:lnTo>
                      <a:pt x="622" y="974"/>
                    </a:lnTo>
                    <a:lnTo>
                      <a:pt x="622" y="974"/>
                    </a:lnTo>
                    <a:lnTo>
                      <a:pt x="544" y="1008"/>
                    </a:lnTo>
                    <a:lnTo>
                      <a:pt x="448" y="1052"/>
                    </a:lnTo>
                    <a:lnTo>
                      <a:pt x="400" y="1076"/>
                    </a:lnTo>
                    <a:lnTo>
                      <a:pt x="358" y="1098"/>
                    </a:lnTo>
                    <a:lnTo>
                      <a:pt x="324" y="1120"/>
                    </a:lnTo>
                    <a:lnTo>
                      <a:pt x="310" y="1128"/>
                    </a:lnTo>
                    <a:lnTo>
                      <a:pt x="302" y="1136"/>
                    </a:lnTo>
                    <a:lnTo>
                      <a:pt x="302" y="1136"/>
                    </a:lnTo>
                    <a:lnTo>
                      <a:pt x="290" y="1148"/>
                    </a:lnTo>
                    <a:lnTo>
                      <a:pt x="280" y="1164"/>
                    </a:lnTo>
                    <a:lnTo>
                      <a:pt x="272" y="1180"/>
                    </a:lnTo>
                    <a:lnTo>
                      <a:pt x="264" y="1198"/>
                    </a:lnTo>
                    <a:lnTo>
                      <a:pt x="250" y="1236"/>
                    </a:lnTo>
                    <a:lnTo>
                      <a:pt x="238" y="1274"/>
                    </a:lnTo>
                    <a:lnTo>
                      <a:pt x="230" y="1312"/>
                    </a:lnTo>
                    <a:lnTo>
                      <a:pt x="226" y="1344"/>
                    </a:lnTo>
                    <a:lnTo>
                      <a:pt x="222" y="1382"/>
                    </a:lnTo>
                    <a:lnTo>
                      <a:pt x="222" y="1382"/>
                    </a:lnTo>
                    <a:lnTo>
                      <a:pt x="222" y="1392"/>
                    </a:lnTo>
                    <a:lnTo>
                      <a:pt x="226" y="1400"/>
                    </a:lnTo>
                    <a:lnTo>
                      <a:pt x="234" y="1406"/>
                    </a:lnTo>
                    <a:lnTo>
                      <a:pt x="246" y="1412"/>
                    </a:lnTo>
                    <a:lnTo>
                      <a:pt x="246" y="1412"/>
                    </a:lnTo>
                    <a:lnTo>
                      <a:pt x="278" y="1420"/>
                    </a:lnTo>
                    <a:lnTo>
                      <a:pt x="324" y="1428"/>
                    </a:lnTo>
                    <a:lnTo>
                      <a:pt x="382" y="1438"/>
                    </a:lnTo>
                    <a:lnTo>
                      <a:pt x="454" y="1448"/>
                    </a:lnTo>
                    <a:lnTo>
                      <a:pt x="542" y="1456"/>
                    </a:lnTo>
                    <a:lnTo>
                      <a:pt x="642" y="1464"/>
                    </a:lnTo>
                    <a:lnTo>
                      <a:pt x="756" y="1468"/>
                    </a:lnTo>
                    <a:lnTo>
                      <a:pt x="884" y="1470"/>
                    </a:lnTo>
                    <a:lnTo>
                      <a:pt x="884" y="1470"/>
                    </a:lnTo>
                    <a:lnTo>
                      <a:pt x="1010" y="1468"/>
                    </a:lnTo>
                    <a:lnTo>
                      <a:pt x="1124" y="1464"/>
                    </a:lnTo>
                    <a:lnTo>
                      <a:pt x="1224" y="1456"/>
                    </a:lnTo>
                    <a:lnTo>
                      <a:pt x="1312" y="1448"/>
                    </a:lnTo>
                    <a:lnTo>
                      <a:pt x="1384" y="1438"/>
                    </a:lnTo>
                    <a:lnTo>
                      <a:pt x="1444" y="1428"/>
                    </a:lnTo>
                    <a:lnTo>
                      <a:pt x="1488" y="1420"/>
                    </a:lnTo>
                    <a:lnTo>
                      <a:pt x="1520" y="1412"/>
                    </a:lnTo>
                    <a:lnTo>
                      <a:pt x="1520" y="1412"/>
                    </a:lnTo>
                    <a:lnTo>
                      <a:pt x="1532" y="1406"/>
                    </a:lnTo>
                    <a:lnTo>
                      <a:pt x="1540" y="1400"/>
                    </a:lnTo>
                    <a:lnTo>
                      <a:pt x="1544" y="1392"/>
                    </a:lnTo>
                    <a:lnTo>
                      <a:pt x="1544" y="1382"/>
                    </a:lnTo>
                    <a:lnTo>
                      <a:pt x="1544" y="1382"/>
                    </a:lnTo>
                    <a:lnTo>
                      <a:pt x="1540" y="1344"/>
                    </a:lnTo>
                    <a:lnTo>
                      <a:pt x="1536" y="1312"/>
                    </a:lnTo>
                    <a:lnTo>
                      <a:pt x="1528" y="1274"/>
                    </a:lnTo>
                    <a:lnTo>
                      <a:pt x="1516" y="1236"/>
                    </a:lnTo>
                    <a:lnTo>
                      <a:pt x="1502" y="1198"/>
                    </a:lnTo>
                    <a:lnTo>
                      <a:pt x="1494" y="1180"/>
                    </a:lnTo>
                    <a:lnTo>
                      <a:pt x="1486" y="1164"/>
                    </a:lnTo>
                    <a:lnTo>
                      <a:pt x="1476" y="1148"/>
                    </a:lnTo>
                    <a:lnTo>
                      <a:pt x="1464" y="1136"/>
                    </a:lnTo>
                    <a:lnTo>
                      <a:pt x="1464" y="1136"/>
                    </a:lnTo>
                    <a:lnTo>
                      <a:pt x="1456" y="1128"/>
                    </a:lnTo>
                    <a:lnTo>
                      <a:pt x="1442" y="1120"/>
                    </a:lnTo>
                    <a:lnTo>
                      <a:pt x="1408" y="1100"/>
                    </a:lnTo>
                    <a:lnTo>
                      <a:pt x="1366" y="1076"/>
                    </a:lnTo>
                    <a:lnTo>
                      <a:pt x="1320" y="1054"/>
                    </a:lnTo>
                    <a:lnTo>
                      <a:pt x="1222" y="1008"/>
                    </a:lnTo>
                    <a:lnTo>
                      <a:pt x="1144" y="974"/>
                    </a:lnTo>
                    <a:lnTo>
                      <a:pt x="1144" y="974"/>
                    </a:lnTo>
                    <a:close/>
                  </a:path>
                </a:pathLst>
              </a:custGeom>
              <a:solidFill>
                <a:srgbClr val="FD9203"/>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itchFamily="34" charset="0"/>
                </a:endParaRPr>
              </a:p>
            </p:txBody>
          </p:sp>
        </p:grpSp>
      </p:grpSp>
      <p:grpSp>
        <p:nvGrpSpPr>
          <p:cNvPr id="42" name="组合 117"/>
          <p:cNvGrpSpPr/>
          <p:nvPr/>
        </p:nvGrpSpPr>
        <p:grpSpPr>
          <a:xfrm>
            <a:off x="8021154" y="1566150"/>
            <a:ext cx="3456000" cy="720000"/>
            <a:chOff x="8021154" y="1565356"/>
            <a:chExt cx="3456000" cy="720000"/>
          </a:xfrm>
        </p:grpSpPr>
        <p:sp>
          <p:nvSpPr>
            <p:cNvPr id="43" name="矩形 29"/>
            <p:cNvSpPr>
              <a:spLocks noChangeArrowheads="1"/>
            </p:cNvSpPr>
            <p:nvPr/>
          </p:nvSpPr>
          <p:spPr bwMode="auto">
            <a:xfrm>
              <a:off x="8021154" y="1637356"/>
              <a:ext cx="3456000" cy="576000"/>
            </a:xfrm>
            <a:prstGeom prst="roundRect">
              <a:avLst/>
            </a:prstGeom>
            <a:solidFill>
              <a:srgbClr val="7CBF33"/>
            </a:solidFill>
            <a:ln w="9525">
              <a:noFill/>
              <a:miter lim="800000"/>
              <a:headEnd/>
              <a:tailEnd/>
            </a:ln>
          </p:spPr>
          <p:txBody>
            <a:bodyPr wrap="square" lIns="792000" tIns="0" rIns="0" bIns="0" anchor="ctr" anchorCtr="0">
              <a:noAutofit/>
            </a:bodyPr>
            <a:lstStyle/>
            <a:p>
              <a:pPr algn="ctr">
                <a:lnSpc>
                  <a:spcPct val="90000"/>
                </a:lnSpc>
                <a:buSzPct val="80000"/>
                <a:buFont typeface="Wingdings" pitchFamily="2" charset="2"/>
                <a:buNone/>
              </a:pPr>
              <a:r>
                <a:rPr lang="en-US" altLang="zh-CN" sz="1400" dirty="0">
                  <a:solidFill>
                    <a:srgbClr val="FFFFFF"/>
                  </a:solidFill>
                  <a:latin typeface="Arial" pitchFamily="34" charset="0"/>
                  <a:ea typeface="华文细黑"/>
                  <a:cs typeface="Arial" pitchFamily="34" charset="0"/>
                </a:rPr>
                <a:t>Focusing on high-value industries</a:t>
              </a:r>
              <a:endParaRPr lang="zh-CN" altLang="en-US" sz="1400" dirty="0">
                <a:solidFill>
                  <a:srgbClr val="FFFFFF"/>
                </a:solidFill>
                <a:latin typeface="Arial" pitchFamily="34" charset="0"/>
                <a:ea typeface="华文细黑"/>
                <a:cs typeface="Arial" pitchFamily="34" charset="0"/>
              </a:endParaRPr>
            </a:p>
          </p:txBody>
        </p:sp>
        <p:grpSp>
          <p:nvGrpSpPr>
            <p:cNvPr id="44" name="组合 35"/>
            <p:cNvGrpSpPr/>
            <p:nvPr/>
          </p:nvGrpSpPr>
          <p:grpSpPr>
            <a:xfrm>
              <a:off x="8175055" y="1565356"/>
              <a:ext cx="720000" cy="720000"/>
              <a:chOff x="9389154" y="1989682"/>
              <a:chExt cx="720000" cy="720000"/>
            </a:xfrm>
          </p:grpSpPr>
          <p:sp>
            <p:nvSpPr>
              <p:cNvPr id="45" name="椭圆 44"/>
              <p:cNvSpPr>
                <a:spLocks noChangeAspect="1"/>
              </p:cNvSpPr>
              <p:nvPr/>
            </p:nvSpPr>
            <p:spPr bwMode="auto">
              <a:xfrm>
                <a:off x="9389154" y="1989682"/>
                <a:ext cx="720000" cy="720000"/>
              </a:xfrm>
              <a:prstGeom prst="ellipse">
                <a:avLst/>
              </a:prstGeom>
              <a:solidFill>
                <a:schemeClr val="bg1"/>
              </a:solidFill>
              <a:ln w="19050" cap="flat" cmpd="sng" algn="ctr">
                <a:solidFill>
                  <a:srgbClr val="7CB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itchFamily="34" charset="0"/>
                </a:endParaRPr>
              </a:p>
            </p:txBody>
          </p:sp>
          <p:sp>
            <p:nvSpPr>
              <p:cNvPr id="46" name="Freeform 6"/>
              <p:cNvSpPr>
                <a:spLocks noChangeAspect="1" noEditPoints="1"/>
              </p:cNvSpPr>
              <p:nvPr/>
            </p:nvSpPr>
            <p:spPr bwMode="auto">
              <a:xfrm>
                <a:off x="9588552" y="2106576"/>
                <a:ext cx="321204" cy="432000"/>
              </a:xfrm>
              <a:custGeom>
                <a:avLst/>
                <a:gdLst>
                  <a:gd name="T0" fmla="*/ 49 w 134"/>
                  <a:gd name="T1" fmla="*/ 44 h 180"/>
                  <a:gd name="T2" fmla="*/ 37 w 134"/>
                  <a:gd name="T3" fmla="*/ 33 h 180"/>
                  <a:gd name="T4" fmla="*/ 31 w 134"/>
                  <a:gd name="T5" fmla="*/ 4 h 180"/>
                  <a:gd name="T6" fmla="*/ 17 w 134"/>
                  <a:gd name="T7" fmla="*/ 43 h 180"/>
                  <a:gd name="T8" fmla="*/ 10 w 134"/>
                  <a:gd name="T9" fmla="*/ 53 h 180"/>
                  <a:gd name="T10" fmla="*/ 7 w 134"/>
                  <a:gd name="T11" fmla="*/ 179 h 180"/>
                  <a:gd name="T12" fmla="*/ 25 w 134"/>
                  <a:gd name="T13" fmla="*/ 179 h 180"/>
                  <a:gd name="T14" fmla="*/ 40 w 134"/>
                  <a:gd name="T15" fmla="*/ 156 h 180"/>
                  <a:gd name="T16" fmla="*/ 47 w 134"/>
                  <a:gd name="T17" fmla="*/ 179 h 180"/>
                  <a:gd name="T18" fmla="*/ 66 w 134"/>
                  <a:gd name="T19" fmla="*/ 173 h 180"/>
                  <a:gd name="T20" fmla="*/ 48 w 134"/>
                  <a:gd name="T21" fmla="*/ 142 h 180"/>
                  <a:gd name="T22" fmla="*/ 18 w 134"/>
                  <a:gd name="T23" fmla="*/ 134 h 180"/>
                  <a:gd name="T24" fmla="*/ 48 w 134"/>
                  <a:gd name="T25" fmla="*/ 142 h 180"/>
                  <a:gd name="T26" fmla="*/ 14 w 134"/>
                  <a:gd name="T27" fmla="*/ 120 h 180"/>
                  <a:gd name="T28" fmla="*/ 52 w 134"/>
                  <a:gd name="T29" fmla="*/ 120 h 180"/>
                  <a:gd name="T30" fmla="*/ 18 w 134"/>
                  <a:gd name="T31" fmla="*/ 106 h 180"/>
                  <a:gd name="T32" fmla="*/ 48 w 134"/>
                  <a:gd name="T33" fmla="*/ 99 h 180"/>
                  <a:gd name="T34" fmla="*/ 48 w 134"/>
                  <a:gd name="T35" fmla="*/ 88 h 180"/>
                  <a:gd name="T36" fmla="*/ 18 w 134"/>
                  <a:gd name="T37" fmla="*/ 81 h 180"/>
                  <a:gd name="T38" fmla="*/ 48 w 134"/>
                  <a:gd name="T39" fmla="*/ 88 h 180"/>
                  <a:gd name="T40" fmla="*/ 14 w 134"/>
                  <a:gd name="T41" fmla="*/ 66 h 180"/>
                  <a:gd name="T42" fmla="*/ 52 w 134"/>
                  <a:gd name="T43" fmla="*/ 66 h 180"/>
                  <a:gd name="T44" fmla="*/ 83 w 134"/>
                  <a:gd name="T45" fmla="*/ 88 h 180"/>
                  <a:gd name="T46" fmla="*/ 83 w 134"/>
                  <a:gd name="T47" fmla="*/ 180 h 180"/>
                  <a:gd name="T48" fmla="*/ 114 w 134"/>
                  <a:gd name="T49" fmla="*/ 160 h 180"/>
                  <a:gd name="T50" fmla="*/ 125 w 134"/>
                  <a:gd name="T51" fmla="*/ 180 h 180"/>
                  <a:gd name="T52" fmla="*/ 134 w 134"/>
                  <a:gd name="T53" fmla="*/ 94 h 180"/>
                  <a:gd name="T54" fmla="*/ 98 w 134"/>
                  <a:gd name="T55" fmla="*/ 168 h 180"/>
                  <a:gd name="T56" fmla="*/ 87 w 134"/>
                  <a:gd name="T57" fmla="*/ 162 h 180"/>
                  <a:gd name="T58" fmla="*/ 101 w 134"/>
                  <a:gd name="T59" fmla="*/ 162 h 180"/>
                  <a:gd name="T60" fmla="*/ 98 w 134"/>
                  <a:gd name="T61" fmla="*/ 153 h 180"/>
                  <a:gd name="T62" fmla="*/ 87 w 134"/>
                  <a:gd name="T63" fmla="*/ 147 h 180"/>
                  <a:gd name="T64" fmla="*/ 101 w 134"/>
                  <a:gd name="T65" fmla="*/ 147 h 180"/>
                  <a:gd name="T66" fmla="*/ 98 w 134"/>
                  <a:gd name="T67" fmla="*/ 138 h 180"/>
                  <a:gd name="T68" fmla="*/ 87 w 134"/>
                  <a:gd name="T69" fmla="*/ 132 h 180"/>
                  <a:gd name="T70" fmla="*/ 101 w 134"/>
                  <a:gd name="T71" fmla="*/ 132 h 180"/>
                  <a:gd name="T72" fmla="*/ 98 w 134"/>
                  <a:gd name="T73" fmla="*/ 122 h 180"/>
                  <a:gd name="T74" fmla="*/ 87 w 134"/>
                  <a:gd name="T75" fmla="*/ 116 h 180"/>
                  <a:gd name="T76" fmla="*/ 101 w 134"/>
                  <a:gd name="T77" fmla="*/ 116 h 180"/>
                  <a:gd name="T78" fmla="*/ 98 w 134"/>
                  <a:gd name="T79" fmla="*/ 107 h 180"/>
                  <a:gd name="T80" fmla="*/ 87 w 134"/>
                  <a:gd name="T81" fmla="*/ 101 h 180"/>
                  <a:gd name="T82" fmla="*/ 101 w 134"/>
                  <a:gd name="T83" fmla="*/ 101 h 180"/>
                  <a:gd name="T84" fmla="*/ 121 w 134"/>
                  <a:gd name="T85" fmla="*/ 153 h 180"/>
                  <a:gd name="T86" fmla="*/ 110 w 134"/>
                  <a:gd name="T87" fmla="*/ 147 h 180"/>
                  <a:gd name="T88" fmla="*/ 124 w 134"/>
                  <a:gd name="T89" fmla="*/ 147 h 180"/>
                  <a:gd name="T90" fmla="*/ 121 w 134"/>
                  <a:gd name="T91" fmla="*/ 138 h 180"/>
                  <a:gd name="T92" fmla="*/ 110 w 134"/>
                  <a:gd name="T93" fmla="*/ 132 h 180"/>
                  <a:gd name="T94" fmla="*/ 124 w 134"/>
                  <a:gd name="T95" fmla="*/ 132 h 180"/>
                  <a:gd name="T96" fmla="*/ 121 w 134"/>
                  <a:gd name="T97" fmla="*/ 122 h 180"/>
                  <a:gd name="T98" fmla="*/ 110 w 134"/>
                  <a:gd name="T99" fmla="*/ 116 h 180"/>
                  <a:gd name="T100" fmla="*/ 124 w 134"/>
                  <a:gd name="T101" fmla="*/ 116 h 180"/>
                  <a:gd name="T102" fmla="*/ 121 w 134"/>
                  <a:gd name="T103" fmla="*/ 107 h 180"/>
                  <a:gd name="T104" fmla="*/ 110 w 134"/>
                  <a:gd name="T105" fmla="*/ 101 h 180"/>
                  <a:gd name="T106" fmla="*/ 124 w 134"/>
                  <a:gd name="T107" fmla="*/ 10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80">
                    <a:moveTo>
                      <a:pt x="57" y="53"/>
                    </a:moveTo>
                    <a:cubicBezTo>
                      <a:pt x="57" y="53"/>
                      <a:pt x="57" y="53"/>
                      <a:pt x="57" y="53"/>
                    </a:cubicBezTo>
                    <a:cubicBezTo>
                      <a:pt x="57" y="49"/>
                      <a:pt x="53" y="45"/>
                      <a:pt x="49" y="44"/>
                    </a:cubicBezTo>
                    <a:cubicBezTo>
                      <a:pt x="49" y="43"/>
                      <a:pt x="49" y="43"/>
                      <a:pt x="49" y="43"/>
                    </a:cubicBezTo>
                    <a:cubicBezTo>
                      <a:pt x="49" y="37"/>
                      <a:pt x="45" y="33"/>
                      <a:pt x="40" y="33"/>
                    </a:cubicBezTo>
                    <a:cubicBezTo>
                      <a:pt x="37" y="33"/>
                      <a:pt x="37" y="33"/>
                      <a:pt x="37" y="33"/>
                    </a:cubicBezTo>
                    <a:cubicBezTo>
                      <a:pt x="35" y="4"/>
                      <a:pt x="35" y="4"/>
                      <a:pt x="35" y="4"/>
                    </a:cubicBezTo>
                    <a:cubicBezTo>
                      <a:pt x="35" y="2"/>
                      <a:pt x="34" y="0"/>
                      <a:pt x="33" y="0"/>
                    </a:cubicBezTo>
                    <a:cubicBezTo>
                      <a:pt x="32" y="0"/>
                      <a:pt x="31" y="2"/>
                      <a:pt x="31" y="4"/>
                    </a:cubicBezTo>
                    <a:cubicBezTo>
                      <a:pt x="30" y="33"/>
                      <a:pt x="30" y="33"/>
                      <a:pt x="30" y="33"/>
                    </a:cubicBezTo>
                    <a:cubicBezTo>
                      <a:pt x="27" y="33"/>
                      <a:pt x="27" y="33"/>
                      <a:pt x="27" y="33"/>
                    </a:cubicBezTo>
                    <a:cubicBezTo>
                      <a:pt x="22" y="33"/>
                      <a:pt x="17" y="37"/>
                      <a:pt x="17" y="43"/>
                    </a:cubicBezTo>
                    <a:cubicBezTo>
                      <a:pt x="17" y="44"/>
                      <a:pt x="17" y="44"/>
                      <a:pt x="17" y="44"/>
                    </a:cubicBezTo>
                    <a:cubicBezTo>
                      <a:pt x="13" y="45"/>
                      <a:pt x="10" y="49"/>
                      <a:pt x="10" y="53"/>
                    </a:cubicBezTo>
                    <a:cubicBezTo>
                      <a:pt x="10" y="53"/>
                      <a:pt x="10" y="53"/>
                      <a:pt x="10" y="53"/>
                    </a:cubicBezTo>
                    <a:cubicBezTo>
                      <a:pt x="4" y="53"/>
                      <a:pt x="0" y="57"/>
                      <a:pt x="0" y="62"/>
                    </a:cubicBezTo>
                    <a:cubicBezTo>
                      <a:pt x="0" y="173"/>
                      <a:pt x="0" y="173"/>
                      <a:pt x="0" y="173"/>
                    </a:cubicBezTo>
                    <a:cubicBezTo>
                      <a:pt x="0" y="176"/>
                      <a:pt x="3" y="179"/>
                      <a:pt x="7" y="179"/>
                    </a:cubicBezTo>
                    <a:cubicBezTo>
                      <a:pt x="18" y="179"/>
                      <a:pt x="18" y="179"/>
                      <a:pt x="18" y="179"/>
                    </a:cubicBezTo>
                    <a:cubicBezTo>
                      <a:pt x="19" y="179"/>
                      <a:pt x="19" y="179"/>
                      <a:pt x="19" y="179"/>
                    </a:cubicBezTo>
                    <a:cubicBezTo>
                      <a:pt x="25" y="179"/>
                      <a:pt x="25" y="179"/>
                      <a:pt x="25" y="179"/>
                    </a:cubicBezTo>
                    <a:cubicBezTo>
                      <a:pt x="25" y="157"/>
                      <a:pt x="25" y="157"/>
                      <a:pt x="25" y="157"/>
                    </a:cubicBezTo>
                    <a:cubicBezTo>
                      <a:pt x="25" y="156"/>
                      <a:pt x="25" y="156"/>
                      <a:pt x="26" y="156"/>
                    </a:cubicBezTo>
                    <a:cubicBezTo>
                      <a:pt x="40" y="156"/>
                      <a:pt x="40" y="156"/>
                      <a:pt x="40" y="156"/>
                    </a:cubicBezTo>
                    <a:cubicBezTo>
                      <a:pt x="41" y="156"/>
                      <a:pt x="41" y="156"/>
                      <a:pt x="41" y="157"/>
                    </a:cubicBezTo>
                    <a:cubicBezTo>
                      <a:pt x="41" y="179"/>
                      <a:pt x="41" y="179"/>
                      <a:pt x="41" y="179"/>
                    </a:cubicBezTo>
                    <a:cubicBezTo>
                      <a:pt x="47" y="179"/>
                      <a:pt x="47" y="179"/>
                      <a:pt x="47" y="179"/>
                    </a:cubicBezTo>
                    <a:cubicBezTo>
                      <a:pt x="48" y="179"/>
                      <a:pt x="48" y="179"/>
                      <a:pt x="48" y="179"/>
                    </a:cubicBezTo>
                    <a:cubicBezTo>
                      <a:pt x="60" y="179"/>
                      <a:pt x="60" y="179"/>
                      <a:pt x="60" y="179"/>
                    </a:cubicBezTo>
                    <a:cubicBezTo>
                      <a:pt x="63" y="179"/>
                      <a:pt x="66" y="176"/>
                      <a:pt x="66" y="173"/>
                    </a:cubicBezTo>
                    <a:cubicBezTo>
                      <a:pt x="66" y="62"/>
                      <a:pt x="66" y="62"/>
                      <a:pt x="66" y="62"/>
                    </a:cubicBezTo>
                    <a:cubicBezTo>
                      <a:pt x="66" y="57"/>
                      <a:pt x="62" y="53"/>
                      <a:pt x="57" y="53"/>
                    </a:cubicBezTo>
                    <a:close/>
                    <a:moveTo>
                      <a:pt x="48" y="142"/>
                    </a:moveTo>
                    <a:cubicBezTo>
                      <a:pt x="18" y="142"/>
                      <a:pt x="18" y="142"/>
                      <a:pt x="18" y="142"/>
                    </a:cubicBezTo>
                    <a:cubicBezTo>
                      <a:pt x="16" y="142"/>
                      <a:pt x="14" y="140"/>
                      <a:pt x="14" y="138"/>
                    </a:cubicBezTo>
                    <a:cubicBezTo>
                      <a:pt x="14" y="136"/>
                      <a:pt x="16" y="134"/>
                      <a:pt x="18" y="134"/>
                    </a:cubicBezTo>
                    <a:cubicBezTo>
                      <a:pt x="48" y="134"/>
                      <a:pt x="48" y="134"/>
                      <a:pt x="48" y="134"/>
                    </a:cubicBezTo>
                    <a:cubicBezTo>
                      <a:pt x="50" y="134"/>
                      <a:pt x="52" y="136"/>
                      <a:pt x="52" y="138"/>
                    </a:cubicBezTo>
                    <a:cubicBezTo>
                      <a:pt x="52" y="140"/>
                      <a:pt x="50" y="142"/>
                      <a:pt x="48" y="142"/>
                    </a:cubicBezTo>
                    <a:close/>
                    <a:moveTo>
                      <a:pt x="48" y="124"/>
                    </a:moveTo>
                    <a:cubicBezTo>
                      <a:pt x="18" y="124"/>
                      <a:pt x="18" y="124"/>
                      <a:pt x="18" y="124"/>
                    </a:cubicBezTo>
                    <a:cubicBezTo>
                      <a:pt x="16" y="124"/>
                      <a:pt x="14" y="122"/>
                      <a:pt x="14" y="120"/>
                    </a:cubicBezTo>
                    <a:cubicBezTo>
                      <a:pt x="14" y="118"/>
                      <a:pt x="16" y="116"/>
                      <a:pt x="18" y="116"/>
                    </a:cubicBezTo>
                    <a:cubicBezTo>
                      <a:pt x="48" y="116"/>
                      <a:pt x="48" y="116"/>
                      <a:pt x="48" y="116"/>
                    </a:cubicBezTo>
                    <a:cubicBezTo>
                      <a:pt x="50" y="116"/>
                      <a:pt x="52" y="118"/>
                      <a:pt x="52" y="120"/>
                    </a:cubicBezTo>
                    <a:cubicBezTo>
                      <a:pt x="52" y="122"/>
                      <a:pt x="50" y="124"/>
                      <a:pt x="48" y="124"/>
                    </a:cubicBezTo>
                    <a:close/>
                    <a:moveTo>
                      <a:pt x="48" y="106"/>
                    </a:moveTo>
                    <a:cubicBezTo>
                      <a:pt x="18" y="106"/>
                      <a:pt x="18" y="106"/>
                      <a:pt x="18" y="106"/>
                    </a:cubicBezTo>
                    <a:cubicBezTo>
                      <a:pt x="16" y="106"/>
                      <a:pt x="14" y="104"/>
                      <a:pt x="14" y="102"/>
                    </a:cubicBezTo>
                    <a:cubicBezTo>
                      <a:pt x="14" y="100"/>
                      <a:pt x="16" y="99"/>
                      <a:pt x="18" y="99"/>
                    </a:cubicBezTo>
                    <a:cubicBezTo>
                      <a:pt x="48" y="99"/>
                      <a:pt x="48" y="99"/>
                      <a:pt x="48" y="99"/>
                    </a:cubicBezTo>
                    <a:cubicBezTo>
                      <a:pt x="50" y="99"/>
                      <a:pt x="52" y="100"/>
                      <a:pt x="52" y="102"/>
                    </a:cubicBezTo>
                    <a:cubicBezTo>
                      <a:pt x="52" y="104"/>
                      <a:pt x="50" y="106"/>
                      <a:pt x="48" y="106"/>
                    </a:cubicBezTo>
                    <a:close/>
                    <a:moveTo>
                      <a:pt x="48" y="88"/>
                    </a:moveTo>
                    <a:cubicBezTo>
                      <a:pt x="18" y="88"/>
                      <a:pt x="18" y="88"/>
                      <a:pt x="18" y="88"/>
                    </a:cubicBezTo>
                    <a:cubicBezTo>
                      <a:pt x="16" y="88"/>
                      <a:pt x="14" y="86"/>
                      <a:pt x="14" y="84"/>
                    </a:cubicBezTo>
                    <a:cubicBezTo>
                      <a:pt x="14" y="82"/>
                      <a:pt x="16" y="81"/>
                      <a:pt x="18" y="81"/>
                    </a:cubicBezTo>
                    <a:cubicBezTo>
                      <a:pt x="48" y="81"/>
                      <a:pt x="48" y="81"/>
                      <a:pt x="48" y="81"/>
                    </a:cubicBezTo>
                    <a:cubicBezTo>
                      <a:pt x="50" y="81"/>
                      <a:pt x="52" y="82"/>
                      <a:pt x="52" y="84"/>
                    </a:cubicBezTo>
                    <a:cubicBezTo>
                      <a:pt x="52" y="86"/>
                      <a:pt x="50" y="88"/>
                      <a:pt x="48" y="88"/>
                    </a:cubicBezTo>
                    <a:close/>
                    <a:moveTo>
                      <a:pt x="48" y="70"/>
                    </a:moveTo>
                    <a:cubicBezTo>
                      <a:pt x="18" y="70"/>
                      <a:pt x="18" y="70"/>
                      <a:pt x="18" y="70"/>
                    </a:cubicBezTo>
                    <a:cubicBezTo>
                      <a:pt x="16" y="70"/>
                      <a:pt x="14" y="68"/>
                      <a:pt x="14" y="66"/>
                    </a:cubicBezTo>
                    <a:cubicBezTo>
                      <a:pt x="14" y="64"/>
                      <a:pt x="16" y="63"/>
                      <a:pt x="18" y="63"/>
                    </a:cubicBezTo>
                    <a:cubicBezTo>
                      <a:pt x="48" y="63"/>
                      <a:pt x="48" y="63"/>
                      <a:pt x="48" y="63"/>
                    </a:cubicBezTo>
                    <a:cubicBezTo>
                      <a:pt x="50" y="63"/>
                      <a:pt x="52" y="64"/>
                      <a:pt x="52" y="66"/>
                    </a:cubicBezTo>
                    <a:cubicBezTo>
                      <a:pt x="52" y="68"/>
                      <a:pt x="50" y="70"/>
                      <a:pt x="48" y="70"/>
                    </a:cubicBezTo>
                    <a:close/>
                    <a:moveTo>
                      <a:pt x="128" y="88"/>
                    </a:moveTo>
                    <a:cubicBezTo>
                      <a:pt x="83" y="88"/>
                      <a:pt x="83" y="88"/>
                      <a:pt x="83" y="88"/>
                    </a:cubicBezTo>
                    <a:cubicBezTo>
                      <a:pt x="79" y="88"/>
                      <a:pt x="76" y="91"/>
                      <a:pt x="76" y="94"/>
                    </a:cubicBezTo>
                    <a:cubicBezTo>
                      <a:pt x="76" y="174"/>
                      <a:pt x="76" y="174"/>
                      <a:pt x="76" y="174"/>
                    </a:cubicBezTo>
                    <a:cubicBezTo>
                      <a:pt x="76" y="177"/>
                      <a:pt x="79" y="180"/>
                      <a:pt x="83" y="180"/>
                    </a:cubicBezTo>
                    <a:cubicBezTo>
                      <a:pt x="111" y="180"/>
                      <a:pt x="111" y="180"/>
                      <a:pt x="111" y="180"/>
                    </a:cubicBezTo>
                    <a:cubicBezTo>
                      <a:pt x="111" y="163"/>
                      <a:pt x="111" y="163"/>
                      <a:pt x="111" y="163"/>
                    </a:cubicBezTo>
                    <a:cubicBezTo>
                      <a:pt x="111" y="162"/>
                      <a:pt x="112" y="160"/>
                      <a:pt x="114" y="160"/>
                    </a:cubicBezTo>
                    <a:cubicBezTo>
                      <a:pt x="122" y="160"/>
                      <a:pt x="122" y="160"/>
                      <a:pt x="122" y="160"/>
                    </a:cubicBezTo>
                    <a:cubicBezTo>
                      <a:pt x="124" y="160"/>
                      <a:pt x="125" y="162"/>
                      <a:pt x="125" y="163"/>
                    </a:cubicBezTo>
                    <a:cubicBezTo>
                      <a:pt x="125" y="180"/>
                      <a:pt x="125" y="180"/>
                      <a:pt x="125" y="180"/>
                    </a:cubicBezTo>
                    <a:cubicBezTo>
                      <a:pt x="128" y="180"/>
                      <a:pt x="128" y="180"/>
                      <a:pt x="128" y="180"/>
                    </a:cubicBezTo>
                    <a:cubicBezTo>
                      <a:pt x="131" y="180"/>
                      <a:pt x="134" y="177"/>
                      <a:pt x="134" y="174"/>
                    </a:cubicBezTo>
                    <a:cubicBezTo>
                      <a:pt x="134" y="94"/>
                      <a:pt x="134" y="94"/>
                      <a:pt x="134" y="94"/>
                    </a:cubicBezTo>
                    <a:cubicBezTo>
                      <a:pt x="134" y="91"/>
                      <a:pt x="131" y="88"/>
                      <a:pt x="128" y="88"/>
                    </a:cubicBezTo>
                    <a:close/>
                    <a:moveTo>
                      <a:pt x="101" y="166"/>
                    </a:moveTo>
                    <a:cubicBezTo>
                      <a:pt x="101" y="167"/>
                      <a:pt x="100" y="168"/>
                      <a:pt x="98" y="168"/>
                    </a:cubicBezTo>
                    <a:cubicBezTo>
                      <a:pt x="90" y="168"/>
                      <a:pt x="90" y="168"/>
                      <a:pt x="90" y="168"/>
                    </a:cubicBezTo>
                    <a:cubicBezTo>
                      <a:pt x="88" y="168"/>
                      <a:pt x="87" y="167"/>
                      <a:pt x="87" y="166"/>
                    </a:cubicBezTo>
                    <a:cubicBezTo>
                      <a:pt x="87" y="162"/>
                      <a:pt x="87" y="162"/>
                      <a:pt x="87" y="162"/>
                    </a:cubicBezTo>
                    <a:cubicBezTo>
                      <a:pt x="87" y="161"/>
                      <a:pt x="88" y="160"/>
                      <a:pt x="90" y="160"/>
                    </a:cubicBezTo>
                    <a:cubicBezTo>
                      <a:pt x="98" y="160"/>
                      <a:pt x="98" y="160"/>
                      <a:pt x="98" y="160"/>
                    </a:cubicBezTo>
                    <a:cubicBezTo>
                      <a:pt x="100" y="160"/>
                      <a:pt x="101" y="161"/>
                      <a:pt x="101" y="162"/>
                    </a:cubicBezTo>
                    <a:lnTo>
                      <a:pt x="101" y="166"/>
                    </a:lnTo>
                    <a:close/>
                    <a:moveTo>
                      <a:pt x="101" y="150"/>
                    </a:moveTo>
                    <a:cubicBezTo>
                      <a:pt x="101" y="152"/>
                      <a:pt x="100" y="153"/>
                      <a:pt x="98" y="153"/>
                    </a:cubicBezTo>
                    <a:cubicBezTo>
                      <a:pt x="90" y="153"/>
                      <a:pt x="90" y="153"/>
                      <a:pt x="90" y="153"/>
                    </a:cubicBezTo>
                    <a:cubicBezTo>
                      <a:pt x="88" y="153"/>
                      <a:pt x="87" y="152"/>
                      <a:pt x="87" y="150"/>
                    </a:cubicBezTo>
                    <a:cubicBezTo>
                      <a:pt x="87" y="147"/>
                      <a:pt x="87" y="147"/>
                      <a:pt x="87" y="147"/>
                    </a:cubicBezTo>
                    <a:cubicBezTo>
                      <a:pt x="87" y="146"/>
                      <a:pt x="88" y="144"/>
                      <a:pt x="90" y="144"/>
                    </a:cubicBezTo>
                    <a:cubicBezTo>
                      <a:pt x="98" y="144"/>
                      <a:pt x="98" y="144"/>
                      <a:pt x="98" y="144"/>
                    </a:cubicBezTo>
                    <a:cubicBezTo>
                      <a:pt x="100" y="144"/>
                      <a:pt x="101" y="146"/>
                      <a:pt x="101" y="147"/>
                    </a:cubicBezTo>
                    <a:lnTo>
                      <a:pt x="101" y="150"/>
                    </a:lnTo>
                    <a:close/>
                    <a:moveTo>
                      <a:pt x="101" y="135"/>
                    </a:moveTo>
                    <a:cubicBezTo>
                      <a:pt x="101" y="137"/>
                      <a:pt x="100" y="138"/>
                      <a:pt x="98" y="138"/>
                    </a:cubicBezTo>
                    <a:cubicBezTo>
                      <a:pt x="90" y="138"/>
                      <a:pt x="90" y="138"/>
                      <a:pt x="90" y="138"/>
                    </a:cubicBezTo>
                    <a:cubicBezTo>
                      <a:pt x="88" y="138"/>
                      <a:pt x="87" y="137"/>
                      <a:pt x="87" y="135"/>
                    </a:cubicBezTo>
                    <a:cubicBezTo>
                      <a:pt x="87" y="132"/>
                      <a:pt x="87" y="132"/>
                      <a:pt x="87" y="132"/>
                    </a:cubicBezTo>
                    <a:cubicBezTo>
                      <a:pt x="87" y="130"/>
                      <a:pt x="88" y="129"/>
                      <a:pt x="90" y="129"/>
                    </a:cubicBezTo>
                    <a:cubicBezTo>
                      <a:pt x="98" y="129"/>
                      <a:pt x="98" y="129"/>
                      <a:pt x="98" y="129"/>
                    </a:cubicBezTo>
                    <a:cubicBezTo>
                      <a:pt x="100" y="129"/>
                      <a:pt x="101" y="130"/>
                      <a:pt x="101" y="132"/>
                    </a:cubicBezTo>
                    <a:lnTo>
                      <a:pt x="101" y="135"/>
                    </a:lnTo>
                    <a:close/>
                    <a:moveTo>
                      <a:pt x="101" y="120"/>
                    </a:moveTo>
                    <a:cubicBezTo>
                      <a:pt x="101" y="121"/>
                      <a:pt x="100" y="122"/>
                      <a:pt x="98" y="122"/>
                    </a:cubicBezTo>
                    <a:cubicBezTo>
                      <a:pt x="90" y="122"/>
                      <a:pt x="90" y="122"/>
                      <a:pt x="90" y="122"/>
                    </a:cubicBezTo>
                    <a:cubicBezTo>
                      <a:pt x="88" y="122"/>
                      <a:pt x="87" y="121"/>
                      <a:pt x="87" y="120"/>
                    </a:cubicBezTo>
                    <a:cubicBezTo>
                      <a:pt x="87" y="116"/>
                      <a:pt x="87" y="116"/>
                      <a:pt x="87" y="116"/>
                    </a:cubicBezTo>
                    <a:cubicBezTo>
                      <a:pt x="87" y="115"/>
                      <a:pt x="88" y="114"/>
                      <a:pt x="90" y="114"/>
                    </a:cubicBezTo>
                    <a:cubicBezTo>
                      <a:pt x="98" y="114"/>
                      <a:pt x="98" y="114"/>
                      <a:pt x="98" y="114"/>
                    </a:cubicBezTo>
                    <a:cubicBezTo>
                      <a:pt x="100" y="114"/>
                      <a:pt x="101" y="115"/>
                      <a:pt x="101" y="116"/>
                    </a:cubicBezTo>
                    <a:lnTo>
                      <a:pt x="101" y="120"/>
                    </a:lnTo>
                    <a:close/>
                    <a:moveTo>
                      <a:pt x="101" y="105"/>
                    </a:moveTo>
                    <a:cubicBezTo>
                      <a:pt x="101" y="106"/>
                      <a:pt x="100" y="107"/>
                      <a:pt x="98" y="107"/>
                    </a:cubicBezTo>
                    <a:cubicBezTo>
                      <a:pt x="90" y="107"/>
                      <a:pt x="90" y="107"/>
                      <a:pt x="90" y="107"/>
                    </a:cubicBezTo>
                    <a:cubicBezTo>
                      <a:pt x="88" y="107"/>
                      <a:pt x="87" y="106"/>
                      <a:pt x="87" y="105"/>
                    </a:cubicBezTo>
                    <a:cubicBezTo>
                      <a:pt x="87" y="101"/>
                      <a:pt x="87" y="101"/>
                      <a:pt x="87" y="101"/>
                    </a:cubicBezTo>
                    <a:cubicBezTo>
                      <a:pt x="87" y="100"/>
                      <a:pt x="88" y="99"/>
                      <a:pt x="90" y="99"/>
                    </a:cubicBezTo>
                    <a:cubicBezTo>
                      <a:pt x="98" y="99"/>
                      <a:pt x="98" y="99"/>
                      <a:pt x="98" y="99"/>
                    </a:cubicBezTo>
                    <a:cubicBezTo>
                      <a:pt x="100" y="99"/>
                      <a:pt x="101" y="100"/>
                      <a:pt x="101" y="101"/>
                    </a:cubicBezTo>
                    <a:lnTo>
                      <a:pt x="101" y="105"/>
                    </a:lnTo>
                    <a:close/>
                    <a:moveTo>
                      <a:pt x="124" y="150"/>
                    </a:moveTo>
                    <a:cubicBezTo>
                      <a:pt x="124" y="152"/>
                      <a:pt x="122" y="153"/>
                      <a:pt x="121" y="153"/>
                    </a:cubicBezTo>
                    <a:cubicBezTo>
                      <a:pt x="112" y="153"/>
                      <a:pt x="112" y="153"/>
                      <a:pt x="112" y="153"/>
                    </a:cubicBezTo>
                    <a:cubicBezTo>
                      <a:pt x="111" y="153"/>
                      <a:pt x="110" y="152"/>
                      <a:pt x="110" y="150"/>
                    </a:cubicBezTo>
                    <a:cubicBezTo>
                      <a:pt x="110" y="147"/>
                      <a:pt x="110" y="147"/>
                      <a:pt x="110" y="147"/>
                    </a:cubicBezTo>
                    <a:cubicBezTo>
                      <a:pt x="110" y="146"/>
                      <a:pt x="111" y="144"/>
                      <a:pt x="112" y="144"/>
                    </a:cubicBezTo>
                    <a:cubicBezTo>
                      <a:pt x="121" y="144"/>
                      <a:pt x="121" y="144"/>
                      <a:pt x="121" y="144"/>
                    </a:cubicBezTo>
                    <a:cubicBezTo>
                      <a:pt x="122" y="144"/>
                      <a:pt x="124" y="146"/>
                      <a:pt x="124" y="147"/>
                    </a:cubicBezTo>
                    <a:lnTo>
                      <a:pt x="124" y="150"/>
                    </a:lnTo>
                    <a:close/>
                    <a:moveTo>
                      <a:pt x="124" y="135"/>
                    </a:moveTo>
                    <a:cubicBezTo>
                      <a:pt x="124" y="137"/>
                      <a:pt x="122" y="138"/>
                      <a:pt x="121" y="138"/>
                    </a:cubicBezTo>
                    <a:cubicBezTo>
                      <a:pt x="112" y="138"/>
                      <a:pt x="112" y="138"/>
                      <a:pt x="112" y="138"/>
                    </a:cubicBezTo>
                    <a:cubicBezTo>
                      <a:pt x="111" y="138"/>
                      <a:pt x="110" y="137"/>
                      <a:pt x="110" y="135"/>
                    </a:cubicBezTo>
                    <a:cubicBezTo>
                      <a:pt x="110" y="132"/>
                      <a:pt x="110" y="132"/>
                      <a:pt x="110" y="132"/>
                    </a:cubicBezTo>
                    <a:cubicBezTo>
                      <a:pt x="110" y="130"/>
                      <a:pt x="111" y="129"/>
                      <a:pt x="112" y="129"/>
                    </a:cubicBezTo>
                    <a:cubicBezTo>
                      <a:pt x="121" y="129"/>
                      <a:pt x="121" y="129"/>
                      <a:pt x="121" y="129"/>
                    </a:cubicBezTo>
                    <a:cubicBezTo>
                      <a:pt x="122" y="129"/>
                      <a:pt x="124" y="130"/>
                      <a:pt x="124" y="132"/>
                    </a:cubicBezTo>
                    <a:lnTo>
                      <a:pt x="124" y="135"/>
                    </a:lnTo>
                    <a:close/>
                    <a:moveTo>
                      <a:pt x="124" y="120"/>
                    </a:moveTo>
                    <a:cubicBezTo>
                      <a:pt x="124" y="121"/>
                      <a:pt x="122" y="122"/>
                      <a:pt x="121" y="122"/>
                    </a:cubicBezTo>
                    <a:cubicBezTo>
                      <a:pt x="112" y="122"/>
                      <a:pt x="112" y="122"/>
                      <a:pt x="112" y="122"/>
                    </a:cubicBezTo>
                    <a:cubicBezTo>
                      <a:pt x="111" y="122"/>
                      <a:pt x="110" y="121"/>
                      <a:pt x="110" y="120"/>
                    </a:cubicBezTo>
                    <a:cubicBezTo>
                      <a:pt x="110" y="116"/>
                      <a:pt x="110" y="116"/>
                      <a:pt x="110" y="116"/>
                    </a:cubicBezTo>
                    <a:cubicBezTo>
                      <a:pt x="110" y="115"/>
                      <a:pt x="111" y="114"/>
                      <a:pt x="112" y="114"/>
                    </a:cubicBezTo>
                    <a:cubicBezTo>
                      <a:pt x="121" y="114"/>
                      <a:pt x="121" y="114"/>
                      <a:pt x="121" y="114"/>
                    </a:cubicBezTo>
                    <a:cubicBezTo>
                      <a:pt x="122" y="114"/>
                      <a:pt x="124" y="115"/>
                      <a:pt x="124" y="116"/>
                    </a:cubicBezTo>
                    <a:lnTo>
                      <a:pt x="124" y="120"/>
                    </a:lnTo>
                    <a:close/>
                    <a:moveTo>
                      <a:pt x="124" y="105"/>
                    </a:moveTo>
                    <a:cubicBezTo>
                      <a:pt x="124" y="106"/>
                      <a:pt x="122" y="107"/>
                      <a:pt x="121" y="107"/>
                    </a:cubicBezTo>
                    <a:cubicBezTo>
                      <a:pt x="112" y="107"/>
                      <a:pt x="112" y="107"/>
                      <a:pt x="112" y="107"/>
                    </a:cubicBezTo>
                    <a:cubicBezTo>
                      <a:pt x="111" y="107"/>
                      <a:pt x="110" y="106"/>
                      <a:pt x="110" y="105"/>
                    </a:cubicBezTo>
                    <a:cubicBezTo>
                      <a:pt x="110" y="101"/>
                      <a:pt x="110" y="101"/>
                      <a:pt x="110" y="101"/>
                    </a:cubicBezTo>
                    <a:cubicBezTo>
                      <a:pt x="110" y="100"/>
                      <a:pt x="111" y="99"/>
                      <a:pt x="112" y="99"/>
                    </a:cubicBezTo>
                    <a:cubicBezTo>
                      <a:pt x="121" y="99"/>
                      <a:pt x="121" y="99"/>
                      <a:pt x="121" y="99"/>
                    </a:cubicBezTo>
                    <a:cubicBezTo>
                      <a:pt x="122" y="99"/>
                      <a:pt x="124" y="100"/>
                      <a:pt x="124" y="101"/>
                    </a:cubicBezTo>
                    <a:lnTo>
                      <a:pt x="124" y="105"/>
                    </a:lnTo>
                    <a:close/>
                  </a:path>
                </a:pathLst>
              </a:custGeom>
              <a:solidFill>
                <a:srgbClr val="7CBF33"/>
              </a:solidFill>
              <a:ln>
                <a:noFill/>
              </a:ln>
            </p:spPr>
            <p:txBody>
              <a:bodyPr vert="horz" wrap="square" lIns="91440" tIns="45720" rIns="91440" bIns="45720" numCol="1" anchor="t" anchorCtr="0" compatLnSpc="1">
                <a:prstTxWarp prst="textNoShape">
                  <a:avLst/>
                </a:prstTxWarp>
              </a:bodyPr>
              <a:lstStyle/>
              <a:p>
                <a:endParaRPr lang="zh-CN" altLang="en-US">
                  <a:solidFill>
                    <a:srgbClr val="92D050"/>
                  </a:solidFill>
                  <a:latin typeface="Arial" panose="020B0604020202020204" pitchFamily="34" charset="0"/>
                  <a:cs typeface="Arial" pitchFamily="34" charset="0"/>
                </a:endParaRPr>
              </a:p>
            </p:txBody>
          </p:sp>
        </p:grpSp>
      </p:grpSp>
      <p:grpSp>
        <p:nvGrpSpPr>
          <p:cNvPr id="47" name="组合 113"/>
          <p:cNvGrpSpPr/>
          <p:nvPr/>
        </p:nvGrpSpPr>
        <p:grpSpPr>
          <a:xfrm>
            <a:off x="2157934" y="2353916"/>
            <a:ext cx="7861220" cy="432000"/>
            <a:chOff x="2157934" y="2349944"/>
            <a:chExt cx="7861220" cy="432000"/>
          </a:xfrm>
        </p:grpSpPr>
        <p:sp>
          <p:nvSpPr>
            <p:cNvPr id="48" name="上箭头 47"/>
            <p:cNvSpPr/>
            <p:nvPr/>
          </p:nvSpPr>
          <p:spPr bwMode="auto">
            <a:xfrm>
              <a:off x="215793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anose="020B0604020202020204" pitchFamily="34" charset="0"/>
              </a:endParaRPr>
            </a:p>
          </p:txBody>
        </p:sp>
        <p:sp>
          <p:nvSpPr>
            <p:cNvPr id="49" name="上箭头 48"/>
            <p:cNvSpPr/>
            <p:nvPr/>
          </p:nvSpPr>
          <p:spPr bwMode="auto">
            <a:xfrm>
              <a:off x="581854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anose="020B0604020202020204" pitchFamily="34" charset="0"/>
              </a:endParaRPr>
            </a:p>
          </p:txBody>
        </p:sp>
        <p:sp>
          <p:nvSpPr>
            <p:cNvPr id="50" name="上箭头 49"/>
            <p:cNvSpPr/>
            <p:nvPr/>
          </p:nvSpPr>
          <p:spPr bwMode="auto">
            <a:xfrm>
              <a:off x="947915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latin typeface="Arial" panose="020B0604020202020204" pitchFamily="34" charset="0"/>
                <a:ea typeface="SimSun" pitchFamily="2" charset="-122"/>
                <a:cs typeface="Arial" panose="020B0604020202020204" pitchFamily="34" charset="0"/>
              </a:endParaRPr>
            </a:p>
          </p:txBody>
        </p:sp>
      </p:grpSp>
      <p:sp>
        <p:nvSpPr>
          <p:cNvPr id="51" name="矩形 27"/>
          <p:cNvSpPr>
            <a:spLocks noChangeArrowheads="1"/>
          </p:cNvSpPr>
          <p:nvPr/>
        </p:nvSpPr>
        <p:spPr bwMode="auto">
          <a:xfrm>
            <a:off x="683753" y="6136123"/>
            <a:ext cx="10799763" cy="240420"/>
          </a:xfrm>
          <a:prstGeom prst="roundRect">
            <a:avLst/>
          </a:prstGeom>
          <a:solidFill>
            <a:schemeClr val="accent3">
              <a:lumMod val="95000"/>
            </a:schemeClr>
          </a:solidFill>
          <a:ln w="9525">
            <a:noFill/>
            <a:miter lim="800000"/>
            <a:headEnd/>
            <a:tailEnd/>
          </a:ln>
        </p:spPr>
        <p:txBody>
          <a:bodyPr wrap="square" lIns="360000" tIns="0" rIns="0" bIns="0" anchor="ctr" anchorCtr="0">
            <a:noAutofit/>
          </a:bodyPr>
          <a:lstStyle/>
          <a:p>
            <a:pPr algn="ctr">
              <a:buFont typeface="Wingdings" pitchFamily="2" charset="2"/>
              <a:buNone/>
            </a:pPr>
            <a:r>
              <a:rPr lang="en-US" altLang="zh-CN" sz="1400" dirty="0">
                <a:solidFill>
                  <a:srgbClr val="000000">
                    <a:lumMod val="75000"/>
                    <a:lumOff val="25000"/>
                  </a:srgbClr>
                </a:solidFill>
                <a:latin typeface="Arial" panose="020B0604020202020204" pitchFamily="34" charset="0"/>
                <a:ea typeface="华文细黑"/>
                <a:cs typeface="Arial" pitchFamily="34" charset="0"/>
              </a:rPr>
              <a:t>Professional services</a:t>
            </a:r>
          </a:p>
        </p:txBody>
      </p:sp>
    </p:spTree>
    <p:extLst>
      <p:ext uri="{BB962C8B-B14F-4D97-AF65-F5344CB8AC3E}">
        <p14:creationId xmlns:p14="http://schemas.microsoft.com/office/powerpoint/2010/main" val="19588793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697166" y="488936"/>
            <a:ext cx="10801098" cy="492443"/>
          </a:xfrm>
          <a:noFill/>
          <a:ln w="9525" algn="ctr">
            <a:noFill/>
            <a:miter lim="800000"/>
            <a:headEnd/>
            <a:tailEnd/>
          </a:ln>
          <a:effectLst/>
        </p:spPr>
        <p:txBody>
          <a:bodyPr vert="horz" wrap="square" lIns="0" tIns="0" rIns="0" bIns="0" numCol="1" anchor="ctr" anchorCtr="0" compatLnSpc="1">
            <a:prstTxWarp prst="textNoShape">
              <a:avLst/>
            </a:prstTxWarp>
            <a:spAutoFit/>
          </a:bodyPr>
          <a:lstStyle/>
          <a:p>
            <a:pPr>
              <a:buClr>
                <a:srgbClr val="CC9900"/>
              </a:buClr>
              <a:buFont typeface="Wingdings" pitchFamily="2" charset="2"/>
            </a:pPr>
            <a:r>
              <a:rPr lang="en-US" altLang="zh-CN" b="0" kern="1200" dirty="0">
                <a:solidFill>
                  <a:schemeClr val="tx1">
                    <a:lumMod val="85000"/>
                    <a:lumOff val="15000"/>
                  </a:schemeClr>
                </a:solidFill>
                <a:latin typeface="Arial" pitchFamily="34" charset="0"/>
                <a:cs typeface="Arial" pitchFamily="34" charset="0"/>
              </a:rPr>
              <a:t>Huawei at a Glance</a:t>
            </a:r>
            <a:endParaRPr lang="zh-CN" altLang="en-US" b="0" kern="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矩形 33"/>
          <p:cNvSpPr/>
          <p:nvPr/>
        </p:nvSpPr>
        <p:spPr bwMode="auto">
          <a:xfrm>
            <a:off x="9908434" y="1937767"/>
            <a:ext cx="1800363" cy="1143847"/>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矩形 34"/>
          <p:cNvSpPr/>
          <p:nvPr/>
        </p:nvSpPr>
        <p:spPr bwMode="auto">
          <a:xfrm>
            <a:off x="8020644" y="4761342"/>
            <a:ext cx="1800363" cy="982745"/>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38"/>
          <p:cNvSpPr/>
          <p:nvPr/>
        </p:nvSpPr>
        <p:spPr bwMode="auto">
          <a:xfrm>
            <a:off x="6144874" y="1937767"/>
            <a:ext cx="1800363" cy="1097034"/>
          </a:xfrm>
          <a:prstGeom prst="rect">
            <a:avLst/>
          </a:prstGeom>
          <a:solidFill>
            <a:srgbClr val="00B0F0"/>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defTabSz="914400" fontAlgn="base">
              <a:spcBef>
                <a:spcPct val="0"/>
              </a:spcBef>
              <a:spcAft>
                <a:spcPct val="0"/>
              </a:spcAft>
              <a:buClr>
                <a:srgbClr val="CC9900"/>
              </a:buClr>
            </a:pPr>
            <a:endParaRPr lang="zh-CN" altLang="en-US" sz="30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39"/>
          <p:cNvSpPr/>
          <p:nvPr/>
        </p:nvSpPr>
        <p:spPr bwMode="auto">
          <a:xfrm>
            <a:off x="4264789" y="4761342"/>
            <a:ext cx="1800363" cy="992225"/>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矩形 43"/>
          <p:cNvSpPr/>
          <p:nvPr/>
        </p:nvSpPr>
        <p:spPr bwMode="auto">
          <a:xfrm>
            <a:off x="2384705" y="1951763"/>
            <a:ext cx="1800363" cy="992225"/>
          </a:xfrm>
          <a:prstGeom prst="rect">
            <a:avLst/>
          </a:prstGeom>
          <a:solidFill>
            <a:srgbClr val="7CBF33"/>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defTabSz="914400" fontAlgn="base">
              <a:spcBef>
                <a:spcPct val="0"/>
              </a:spcBef>
              <a:spcAft>
                <a:spcPct val="0"/>
              </a:spcAft>
              <a:buClr>
                <a:srgbClr val="CC9900"/>
              </a:buClr>
            </a:pPr>
            <a:endParaRPr lang="zh-CN" altLang="en-US" sz="42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矩形 45"/>
          <p:cNvSpPr/>
          <p:nvPr/>
        </p:nvSpPr>
        <p:spPr bwMode="auto">
          <a:xfrm>
            <a:off x="479199" y="4761343"/>
            <a:ext cx="1800363" cy="992225"/>
          </a:xfrm>
          <a:prstGeom prst="rect">
            <a:avLst/>
          </a:prstGeom>
          <a:solidFill>
            <a:srgbClr val="FD9203"/>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defTabSz="914400" fontAlgn="base">
              <a:spcBef>
                <a:spcPct val="0"/>
              </a:spcBef>
              <a:spcAft>
                <a:spcPct val="0"/>
              </a:spcAft>
              <a:buClr>
                <a:srgbClr val="CC9900"/>
              </a:buClr>
            </a:pPr>
            <a:endParaRPr lang="zh-CN" altLang="en-US" sz="32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48" name="Picture 12" descr="E:\01 日常工作\04 展厅相关设计\2015年\PPT\主打胶片\源文件\images\1_09.png"/>
          <p:cNvPicPr>
            <a:picLocks noChangeAspect="1" noChangeArrowheads="1"/>
          </p:cNvPicPr>
          <p:nvPr/>
        </p:nvPicPr>
        <p:blipFill>
          <a:blip r:embed="rId3" cstate="print"/>
          <a:srcRect/>
          <a:stretch>
            <a:fillRect/>
          </a:stretch>
        </p:blipFill>
        <p:spPr bwMode="auto">
          <a:xfrm>
            <a:off x="8022078" y="1937767"/>
            <a:ext cx="1800892" cy="2823581"/>
          </a:xfrm>
          <a:prstGeom prst="rect">
            <a:avLst/>
          </a:prstGeom>
          <a:noFill/>
        </p:spPr>
      </p:pic>
      <p:sp>
        <p:nvSpPr>
          <p:cNvPr id="51" name="副标题 1"/>
          <p:cNvSpPr txBox="1">
            <a:spLocks/>
          </p:cNvSpPr>
          <p:nvPr/>
        </p:nvSpPr>
        <p:spPr>
          <a:xfrm>
            <a:off x="743276" y="4821895"/>
            <a:ext cx="1296143" cy="528381"/>
          </a:xfrm>
          <a:prstGeom prst="rect">
            <a:avLst/>
          </a:prstGeom>
        </p:spPr>
        <p:txBody>
          <a:bodyPr>
            <a:noAutofit/>
          </a:bodyPr>
          <a:lstStyle/>
          <a:p>
            <a:pPr algn="ctr">
              <a:spcBef>
                <a:spcPct val="20000"/>
              </a:spcBef>
              <a:buFont typeface="Arial" pitchFamily="34" charset="0"/>
              <a:buNone/>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170+</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副标题 1"/>
          <p:cNvSpPr txBox="1">
            <a:spLocks/>
          </p:cNvSpPr>
          <p:nvPr/>
        </p:nvSpPr>
        <p:spPr>
          <a:xfrm>
            <a:off x="743276" y="5273718"/>
            <a:ext cx="1296143" cy="528381"/>
          </a:xfrm>
          <a:prstGeom prst="rect">
            <a:avLst/>
          </a:prstGeom>
        </p:spPr>
        <p:txBody>
          <a:bodyPr>
            <a:noAutofit/>
          </a:bodyPr>
          <a:lstStyle/>
          <a:p>
            <a:pPr algn="ctr">
              <a:spcBef>
                <a:spcPct val="20000"/>
              </a:spcBef>
              <a:buFont typeface="Arial" pitchFamily="34" charset="0"/>
              <a:buNone/>
              <a:defRPr/>
            </a:pP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Countries</a:t>
            </a:r>
            <a:endParaRPr lang="zh-CN" altLang="en-US" sz="16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副标题 1"/>
          <p:cNvSpPr txBox="1">
            <a:spLocks/>
          </p:cNvSpPr>
          <p:nvPr/>
        </p:nvSpPr>
        <p:spPr>
          <a:xfrm>
            <a:off x="2618359" y="1908221"/>
            <a:ext cx="1296143" cy="528381"/>
          </a:xfrm>
          <a:prstGeom prst="rect">
            <a:avLst/>
          </a:prstGeom>
        </p:spPr>
        <p:txBody>
          <a:bodyPr>
            <a:noAutofit/>
          </a:bodyPr>
          <a:lstStyle/>
          <a:p>
            <a:pPr algn="ctr">
              <a:spcBef>
                <a:spcPct val="20000"/>
              </a:spcBef>
              <a:buFont typeface="Arial" pitchFamily="34" charset="0"/>
              <a:buNone/>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228</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副标题 1"/>
          <p:cNvSpPr txBox="1">
            <a:spLocks/>
          </p:cNvSpPr>
          <p:nvPr/>
        </p:nvSpPr>
        <p:spPr>
          <a:xfrm>
            <a:off x="1828800" y="2331016"/>
            <a:ext cx="2931886" cy="528381"/>
          </a:xfrm>
          <a:prstGeom prst="rect">
            <a:avLst/>
          </a:prstGeom>
        </p:spPr>
        <p:txBody>
          <a:bodyPr>
            <a:noAutofit/>
          </a:bodyPr>
          <a:lstStyle/>
          <a:p>
            <a:pPr algn="ctr" defTabSz="914400" fontAlgn="base">
              <a:spcBef>
                <a:spcPct val="0"/>
              </a:spcBef>
              <a:spcAft>
                <a:spcPct val="0"/>
              </a:spcAft>
              <a:buClr>
                <a:srgbClr val="CC9900"/>
              </a:buClr>
            </a:pPr>
            <a:r>
              <a:rPr lang="en-US" altLang="zh-CN" sz="1200" dirty="0">
                <a:solidFill>
                  <a:srgbClr val="FFFFFF"/>
                </a:solidFill>
                <a:latin typeface="Arial" pitchFamily="34" charset="0"/>
                <a:ea typeface="微软雅黑" pitchFamily="34" charset="-122"/>
                <a:cs typeface="Arial" pitchFamily="34" charset="0"/>
              </a:rPr>
              <a:t>Ranking</a:t>
            </a:r>
            <a:r>
              <a:rPr lang="en-US" altLang="zh-CN" sz="1200" b="1" dirty="0">
                <a:solidFill>
                  <a:srgbClr val="FFFFFF"/>
                </a:solidFill>
                <a:latin typeface="Arial" pitchFamily="34" charset="0"/>
                <a:ea typeface="微软雅黑" pitchFamily="34" charset="-122"/>
                <a:cs typeface="Arial" pitchFamily="34" charset="0"/>
              </a:rPr>
              <a:t> in </a:t>
            </a:r>
          </a:p>
          <a:p>
            <a:pPr algn="ctr" defTabSz="914400" fontAlgn="base">
              <a:spcBef>
                <a:spcPct val="0"/>
              </a:spcBef>
              <a:spcAft>
                <a:spcPct val="0"/>
              </a:spcAft>
              <a:buClr>
                <a:srgbClr val="CC9900"/>
              </a:buClr>
            </a:pPr>
            <a:r>
              <a:rPr lang="en-US" altLang="zh-CN" sz="1200" b="1" dirty="0">
                <a:solidFill>
                  <a:srgbClr val="FFFFFF"/>
                </a:solidFill>
                <a:latin typeface="Arial" pitchFamily="34" charset="0"/>
                <a:ea typeface="微软雅黑" pitchFamily="34" charset="-122"/>
                <a:cs typeface="Arial" pitchFamily="34" charset="0"/>
              </a:rPr>
              <a:t>the Fortune </a:t>
            </a:r>
          </a:p>
          <a:p>
            <a:pPr algn="ctr" defTabSz="914400" fontAlgn="base">
              <a:spcBef>
                <a:spcPct val="0"/>
              </a:spcBef>
              <a:spcAft>
                <a:spcPct val="0"/>
              </a:spcAft>
              <a:buClr>
                <a:srgbClr val="CC9900"/>
              </a:buClr>
            </a:pPr>
            <a:r>
              <a:rPr lang="en-US" altLang="zh-CN" sz="1200" b="1" dirty="0">
                <a:solidFill>
                  <a:srgbClr val="FFFFFF"/>
                </a:solidFill>
                <a:latin typeface="Arial" pitchFamily="34" charset="0"/>
                <a:ea typeface="微软雅黑" pitchFamily="34" charset="-122"/>
                <a:cs typeface="Arial" pitchFamily="34" charset="0"/>
              </a:rPr>
              <a:t>Global 500</a:t>
            </a:r>
          </a:p>
        </p:txBody>
      </p:sp>
      <p:sp>
        <p:nvSpPr>
          <p:cNvPr id="58" name="副标题 1"/>
          <p:cNvSpPr txBox="1">
            <a:spLocks/>
          </p:cNvSpPr>
          <p:nvPr/>
        </p:nvSpPr>
        <p:spPr>
          <a:xfrm>
            <a:off x="4303492" y="4821895"/>
            <a:ext cx="1740027" cy="528381"/>
          </a:xfrm>
          <a:prstGeom prst="rect">
            <a:avLst/>
          </a:prstGeom>
        </p:spPr>
        <p:txBody>
          <a:bodyPr>
            <a:noAutofit/>
          </a:bodyPr>
          <a:lstStyle/>
          <a:p>
            <a:pPr algn="ctr">
              <a:spcBef>
                <a:spcPct val="20000"/>
              </a:spcBef>
              <a:buFont typeface="Arial" pitchFamily="34" charset="0"/>
              <a:buNone/>
              <a:defRPr/>
            </a:pPr>
            <a:r>
              <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rPr>
              <a:t>176,000</a:t>
            </a:r>
          </a:p>
        </p:txBody>
      </p:sp>
      <p:sp>
        <p:nvSpPr>
          <p:cNvPr id="59" name="副标题 1"/>
          <p:cNvSpPr txBox="1">
            <a:spLocks/>
          </p:cNvSpPr>
          <p:nvPr/>
        </p:nvSpPr>
        <p:spPr>
          <a:xfrm>
            <a:off x="4505197" y="5273718"/>
            <a:ext cx="1296143" cy="528381"/>
          </a:xfrm>
          <a:prstGeom prst="rect">
            <a:avLst/>
          </a:prstGeom>
        </p:spPr>
        <p:txBody>
          <a:bodyPr>
            <a:noAutofit/>
          </a:bodyPr>
          <a:lstStyle/>
          <a:p>
            <a:pPr algn="ctr">
              <a:spcBef>
                <a:spcPct val="20000"/>
              </a:spcBef>
              <a:buFont typeface="Arial" pitchFamily="34" charset="0"/>
              <a:buNone/>
              <a:defRPr/>
            </a:pP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Employees</a:t>
            </a:r>
            <a:r>
              <a:rPr lang="zh-CN" altLang="en-US" sz="1600" dirty="0">
                <a:solidFill>
                  <a:srgbClr val="FFFFFF"/>
                </a:solidFill>
                <a:latin typeface="Arial" panose="020B0604020202020204" pitchFamily="34" charset="0"/>
                <a:ea typeface="微软雅黑" panose="020B0503020204020204" pitchFamily="34" charset="-122"/>
                <a:cs typeface="Arial" panose="020B0604020202020204" pitchFamily="34" charset="0"/>
              </a:rPr>
              <a:t> </a:t>
            </a:r>
          </a:p>
        </p:txBody>
      </p:sp>
      <p:sp>
        <p:nvSpPr>
          <p:cNvPr id="60" name="副标题 1"/>
          <p:cNvSpPr txBox="1">
            <a:spLocks/>
          </p:cNvSpPr>
          <p:nvPr/>
        </p:nvSpPr>
        <p:spPr>
          <a:xfrm>
            <a:off x="8286082" y="4763839"/>
            <a:ext cx="1296143" cy="528381"/>
          </a:xfrm>
          <a:prstGeom prst="rect">
            <a:avLst/>
          </a:prstGeom>
        </p:spPr>
        <p:txBody>
          <a:bodyPr>
            <a:noAutofit/>
          </a:bodyPr>
          <a:lstStyle/>
          <a:p>
            <a:pPr algn="ctr">
              <a:spcBef>
                <a:spcPct val="20000"/>
              </a:spcBef>
              <a:buFont typeface="Arial" pitchFamily="34" charset="0"/>
              <a:buNone/>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36</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副标题 1"/>
          <p:cNvSpPr txBox="1">
            <a:spLocks/>
          </p:cNvSpPr>
          <p:nvPr/>
        </p:nvSpPr>
        <p:spPr>
          <a:xfrm>
            <a:off x="8001223" y="5244690"/>
            <a:ext cx="1904718" cy="528381"/>
          </a:xfrm>
          <a:prstGeom prst="rect">
            <a:avLst/>
          </a:prstGeom>
        </p:spPr>
        <p:txBody>
          <a:bodyPr>
            <a:noAutofit/>
          </a:bodyPr>
          <a:lstStyle/>
          <a:p>
            <a:pPr algn="ctr">
              <a:spcBef>
                <a:spcPct val="20000"/>
              </a:spcBef>
              <a:buFont typeface="Arial" pitchFamily="34" charset="0"/>
              <a:buNone/>
              <a:defRPr/>
            </a:pP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Joint innovation centers</a:t>
            </a:r>
            <a:endParaRPr lang="zh-CN" altLang="en-US" sz="16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副标题 1"/>
          <p:cNvSpPr txBox="1">
            <a:spLocks/>
          </p:cNvSpPr>
          <p:nvPr/>
        </p:nvSpPr>
        <p:spPr>
          <a:xfrm>
            <a:off x="10049284" y="2052072"/>
            <a:ext cx="1296143" cy="528381"/>
          </a:xfrm>
          <a:prstGeom prst="rect">
            <a:avLst/>
          </a:prstGeom>
        </p:spPr>
        <p:txBody>
          <a:bodyPr>
            <a:noAutofit/>
          </a:bodyPr>
          <a:lstStyle/>
          <a:p>
            <a:pPr algn="ctr">
              <a:spcBef>
                <a:spcPct val="20000"/>
              </a:spcBef>
              <a:buFont typeface="Arial" pitchFamily="34" charset="0"/>
              <a:buNone/>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16</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副标题 1"/>
          <p:cNvSpPr txBox="1">
            <a:spLocks/>
          </p:cNvSpPr>
          <p:nvPr/>
        </p:nvSpPr>
        <p:spPr>
          <a:xfrm>
            <a:off x="9894849" y="2503895"/>
            <a:ext cx="1813947" cy="528381"/>
          </a:xfrm>
          <a:prstGeom prst="rect">
            <a:avLst/>
          </a:prstGeom>
        </p:spPr>
        <p:txBody>
          <a:bodyPr>
            <a:noAutofit/>
          </a:bodyPr>
          <a:lstStyle/>
          <a:p>
            <a:pPr algn="ctr">
              <a:spcBef>
                <a:spcPct val="20000"/>
              </a:spcBef>
              <a:buFont typeface="Arial" pitchFamily="34" charset="0"/>
              <a:buNone/>
              <a:defRPr/>
            </a:pP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R&amp;D centers</a:t>
            </a:r>
            <a:endParaRPr lang="zh-CN" altLang="en-US" sz="16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副标题 1"/>
          <p:cNvSpPr txBox="1">
            <a:spLocks/>
          </p:cNvSpPr>
          <p:nvPr/>
        </p:nvSpPr>
        <p:spPr>
          <a:xfrm>
            <a:off x="6142909" y="2052072"/>
            <a:ext cx="1800892" cy="528381"/>
          </a:xfrm>
          <a:prstGeom prst="rect">
            <a:avLst/>
          </a:prstGeom>
        </p:spPr>
        <p:txBody>
          <a:bodyPr>
            <a:noAutofit/>
          </a:bodyPr>
          <a:lstStyle/>
          <a:p>
            <a:pPr algn="ctr">
              <a:spcBef>
                <a:spcPct val="20000"/>
              </a:spcBef>
              <a:buFont typeface="Arial" pitchFamily="34" charset="0"/>
              <a:buNone/>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79,000</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副标题 1"/>
          <p:cNvSpPr txBox="1">
            <a:spLocks/>
          </p:cNvSpPr>
          <p:nvPr/>
        </p:nvSpPr>
        <p:spPr>
          <a:xfrm>
            <a:off x="6301824" y="2503895"/>
            <a:ext cx="1466011" cy="528381"/>
          </a:xfrm>
          <a:prstGeom prst="rect">
            <a:avLst/>
          </a:prstGeom>
        </p:spPr>
        <p:txBody>
          <a:bodyPr>
            <a:noAutofit/>
          </a:bodyPr>
          <a:lstStyle/>
          <a:p>
            <a:pPr algn="ctr">
              <a:spcBef>
                <a:spcPct val="20000"/>
              </a:spcBef>
              <a:buFont typeface="Arial" pitchFamily="34" charset="0"/>
              <a:buNone/>
              <a:defRPr/>
            </a:pP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R&amp;D employees</a:t>
            </a:r>
            <a:endParaRPr lang="zh-CN" altLang="en-US" sz="16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66" name="Picture 9" descr="E:\01 日常工作\04 展厅相关设计\2015年\PPT\主打胶片\源文件\images\1_03.png"/>
          <p:cNvPicPr>
            <a:picLocks noChangeAspect="1" noChangeArrowheads="1"/>
          </p:cNvPicPr>
          <p:nvPr/>
        </p:nvPicPr>
        <p:blipFill>
          <a:blip r:embed="rId4" cstate="print"/>
          <a:srcRect/>
          <a:stretch>
            <a:fillRect/>
          </a:stretch>
        </p:blipFill>
        <p:spPr bwMode="auto">
          <a:xfrm>
            <a:off x="479198" y="1963034"/>
            <a:ext cx="1800892" cy="2798309"/>
          </a:xfrm>
          <a:prstGeom prst="rect">
            <a:avLst/>
          </a:prstGeom>
          <a:noFill/>
        </p:spPr>
      </p:pic>
      <p:pic>
        <p:nvPicPr>
          <p:cNvPr id="67" name="Picture 11" descr="E:\01 日常工作\04 展厅相关设计\2015年\PPT\主打胶片\源文件\images\1_07.png"/>
          <p:cNvPicPr>
            <a:picLocks noChangeAspect="1" noChangeArrowheads="1"/>
          </p:cNvPicPr>
          <p:nvPr/>
        </p:nvPicPr>
        <p:blipFill>
          <a:blip r:embed="rId5" cstate="print"/>
          <a:srcRect/>
          <a:stretch>
            <a:fillRect/>
          </a:stretch>
        </p:blipFill>
        <p:spPr bwMode="auto">
          <a:xfrm>
            <a:off x="4264524" y="1963039"/>
            <a:ext cx="1800892" cy="2798309"/>
          </a:xfrm>
          <a:prstGeom prst="rect">
            <a:avLst/>
          </a:prstGeom>
          <a:noFill/>
        </p:spPr>
      </p:pic>
      <p:pic>
        <p:nvPicPr>
          <p:cNvPr id="68" name="Picture 13" descr="E:\01 日常工作\04 展厅相关设计\2015年\PPT\主打胶片\源文件\images\1_11.png"/>
          <p:cNvPicPr>
            <a:picLocks noChangeAspect="1" noChangeArrowheads="1"/>
          </p:cNvPicPr>
          <p:nvPr/>
        </p:nvPicPr>
        <p:blipFill>
          <a:blip r:embed="rId6" cstate="print"/>
          <a:srcRect/>
          <a:stretch>
            <a:fillRect/>
          </a:stretch>
        </p:blipFill>
        <p:spPr bwMode="auto">
          <a:xfrm>
            <a:off x="9907904" y="3081614"/>
            <a:ext cx="1800892" cy="2671953"/>
          </a:xfrm>
          <a:prstGeom prst="rect">
            <a:avLst/>
          </a:prstGeom>
          <a:noFill/>
        </p:spPr>
      </p:pic>
      <p:pic>
        <p:nvPicPr>
          <p:cNvPr id="69" name="图片 6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29724" r="27683"/>
          <a:stretch/>
        </p:blipFill>
        <p:spPr>
          <a:xfrm>
            <a:off x="2382593" y="2943987"/>
            <a:ext cx="1803042" cy="2815354"/>
          </a:xfrm>
          <a:prstGeom prst="rect">
            <a:avLst/>
          </a:prstGeom>
        </p:spPr>
      </p:pic>
      <p:pic>
        <p:nvPicPr>
          <p:cNvPr id="70" name="图片 69"/>
          <p:cNvPicPr>
            <a:picLocks noChangeAspect="1"/>
          </p:cNvPicPr>
          <p:nvPr/>
        </p:nvPicPr>
        <p:blipFill rotWithShape="1">
          <a:blip r:embed="rId9">
            <a:extLst>
              <a:ext uri="{28A0092B-C50C-407E-A947-70E740481C1C}">
                <a14:useLocalDpi xmlns:a14="http://schemas.microsoft.com/office/drawing/2010/main" val="0"/>
              </a:ext>
            </a:extLst>
          </a:blip>
          <a:srcRect l="28572" t="468" r="15079" b="-468"/>
          <a:stretch/>
        </p:blipFill>
        <p:spPr>
          <a:xfrm>
            <a:off x="6146800" y="3032276"/>
            <a:ext cx="1803400" cy="2711811"/>
          </a:xfrm>
          <a:prstGeom prst="rect">
            <a:avLst/>
          </a:prstGeom>
        </p:spPr>
      </p:pic>
    </p:spTree>
    <p:extLst>
      <p:ext uri="{BB962C8B-B14F-4D97-AF65-F5344CB8AC3E}">
        <p14:creationId xmlns:p14="http://schemas.microsoft.com/office/powerpoint/2010/main" val="335900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97167" y="5603411"/>
            <a:ext cx="10530277" cy="623248"/>
          </a:xfrm>
          <a:prstGeom prst="rect">
            <a:avLst/>
          </a:prstGeom>
          <a:noFill/>
          <a:ln>
            <a:noFill/>
          </a:ln>
          <a:extLst/>
        </p:spPr>
        <p:txBody>
          <a:bodyPr wrap="square" lIns="0" tIns="0" rIns="0" bIns="0">
            <a:spAutoFit/>
          </a:bodyPr>
          <a:lstStyle/>
          <a:p>
            <a:pPr marL="273050" indent="-273050">
              <a:spcAft>
                <a:spcPts val="300"/>
              </a:spcAft>
              <a:buClr>
                <a:srgbClr val="000000">
                  <a:lumMod val="50000"/>
                  <a:lumOff val="50000"/>
                </a:srgbClr>
              </a:buClr>
              <a:buSzPct val="70000"/>
              <a:buFont typeface="Wingdings" pitchFamily="2" charset="2"/>
              <a:buChar char="l"/>
              <a:defRPr/>
            </a:pPr>
            <a:r>
              <a:rPr lang="en-US" altLang="zh-CN" sz="1200" kern="0" dirty="0">
                <a:solidFill>
                  <a:srgbClr val="000000">
                    <a:lumMod val="75000"/>
                    <a:lumOff val="25000"/>
                  </a:srgbClr>
                </a:solidFill>
                <a:latin typeface="Arial" panose="020B0604020202020204" pitchFamily="34" charset="0"/>
                <a:cs typeface="Arial" pitchFamily="34" charset="0"/>
              </a:rPr>
              <a:t>Operations in </a:t>
            </a:r>
            <a:r>
              <a:rPr lang="en-US" altLang="zh-CN" sz="1400" kern="0" dirty="0">
                <a:solidFill>
                  <a:srgbClr val="C00000"/>
                </a:solidFill>
                <a:latin typeface="Arial" pitchFamily="34" charset="0"/>
                <a:cs typeface="Arial" pitchFamily="34" charset="0"/>
              </a:rPr>
              <a:t>170+</a:t>
            </a:r>
            <a:r>
              <a:rPr lang="en-US" altLang="zh-CN" sz="1400" kern="0" dirty="0">
                <a:solidFill>
                  <a:srgbClr val="000000">
                    <a:lumMod val="75000"/>
                    <a:lumOff val="25000"/>
                  </a:srgbClr>
                </a:solidFill>
                <a:latin typeface="Arial" pitchFamily="34" charset="0"/>
                <a:cs typeface="Arial" pitchFamily="34" charset="0"/>
              </a:rPr>
              <a:t> </a:t>
            </a:r>
            <a:r>
              <a:rPr lang="en-US" altLang="zh-CN" sz="1200" kern="0" dirty="0">
                <a:solidFill>
                  <a:srgbClr val="000000">
                    <a:lumMod val="75000"/>
                    <a:lumOff val="25000"/>
                  </a:srgbClr>
                </a:solidFill>
                <a:latin typeface="Arial" pitchFamily="34" charset="0"/>
                <a:cs typeface="Arial" pitchFamily="34" charset="0"/>
              </a:rPr>
              <a:t>countries; </a:t>
            </a:r>
            <a:r>
              <a:rPr lang="en-US" altLang="zh-CN" sz="1400" kern="0" dirty="0">
                <a:solidFill>
                  <a:srgbClr val="C00000"/>
                </a:solidFill>
                <a:latin typeface="Arial" pitchFamily="34" charset="0"/>
                <a:cs typeface="Arial" pitchFamily="34" charset="0"/>
              </a:rPr>
              <a:t>176,000+</a:t>
            </a:r>
            <a:r>
              <a:rPr lang="en-US" altLang="zh-CN" sz="1200" kern="0" dirty="0">
                <a:solidFill>
                  <a:srgbClr val="000000">
                    <a:lumMod val="75000"/>
                    <a:lumOff val="25000"/>
                  </a:srgbClr>
                </a:solidFill>
                <a:latin typeface="Arial" pitchFamily="34" charset="0"/>
                <a:cs typeface="Arial" pitchFamily="34" charset="0"/>
              </a:rPr>
              <a:t> employees comprising </a:t>
            </a:r>
            <a:r>
              <a:rPr lang="en-US" altLang="zh-CN" sz="1400" kern="0" dirty="0">
                <a:solidFill>
                  <a:srgbClr val="C00000"/>
                </a:solidFill>
                <a:latin typeface="Arial" pitchFamily="34" charset="0"/>
                <a:cs typeface="Arial" pitchFamily="34" charset="0"/>
              </a:rPr>
              <a:t>160+</a:t>
            </a:r>
            <a:r>
              <a:rPr lang="en-US" altLang="zh-CN" sz="1400" kern="0" dirty="0">
                <a:solidFill>
                  <a:srgbClr val="000000">
                    <a:lumMod val="75000"/>
                    <a:lumOff val="25000"/>
                  </a:srgbClr>
                </a:solidFill>
                <a:latin typeface="Arial" pitchFamily="34" charset="0"/>
                <a:cs typeface="Arial" pitchFamily="34" charset="0"/>
              </a:rPr>
              <a:t> </a:t>
            </a:r>
            <a:r>
              <a:rPr lang="en-US" altLang="zh-CN" sz="1200" kern="0" dirty="0">
                <a:solidFill>
                  <a:srgbClr val="000000">
                    <a:lumMod val="75000"/>
                    <a:lumOff val="25000"/>
                  </a:srgbClr>
                </a:solidFill>
                <a:latin typeface="Arial" pitchFamily="34" charset="0"/>
                <a:cs typeface="Arial" pitchFamily="34" charset="0"/>
              </a:rPr>
              <a:t>nationalities worldwide; </a:t>
            </a:r>
            <a:r>
              <a:rPr lang="en-US" altLang="zh-CN" sz="1400" kern="0" dirty="0">
                <a:solidFill>
                  <a:srgbClr val="C00000"/>
                </a:solidFill>
                <a:latin typeface="Arial" pitchFamily="34" charset="0"/>
                <a:cs typeface="Arial" pitchFamily="34" charset="0"/>
              </a:rPr>
              <a:t>72%</a:t>
            </a:r>
            <a:r>
              <a:rPr lang="en-US" altLang="zh-CN" sz="1400" kern="0" dirty="0">
                <a:solidFill>
                  <a:srgbClr val="000000">
                    <a:lumMod val="75000"/>
                    <a:lumOff val="25000"/>
                  </a:srgbClr>
                </a:solidFill>
                <a:latin typeface="Arial" pitchFamily="34" charset="0"/>
                <a:cs typeface="Arial" pitchFamily="34" charset="0"/>
              </a:rPr>
              <a:t> </a:t>
            </a:r>
            <a:r>
              <a:rPr lang="en-US" altLang="zh-CN" sz="1200" kern="0" dirty="0">
                <a:solidFill>
                  <a:srgbClr val="000000">
                    <a:lumMod val="75000"/>
                    <a:lumOff val="25000"/>
                  </a:srgbClr>
                </a:solidFill>
                <a:latin typeface="Arial" pitchFamily="34" charset="0"/>
                <a:cs typeface="Arial" pitchFamily="34" charset="0"/>
              </a:rPr>
              <a:t>localization rate.</a:t>
            </a:r>
          </a:p>
          <a:p>
            <a:pPr marL="273050" indent="-273050">
              <a:spcAft>
                <a:spcPts val="300"/>
              </a:spcAft>
              <a:buClr>
                <a:srgbClr val="000000">
                  <a:lumMod val="50000"/>
                  <a:lumOff val="50000"/>
                </a:srgbClr>
              </a:buClr>
              <a:buSzPct val="70000"/>
              <a:buFont typeface="Wingdings" pitchFamily="2" charset="2"/>
              <a:buChar char="l"/>
              <a:defRPr/>
            </a:pPr>
            <a:r>
              <a:rPr lang="en-US" altLang="zh-CN" sz="1200" kern="0" dirty="0">
                <a:solidFill>
                  <a:srgbClr val="000000">
                    <a:lumMod val="75000"/>
                    <a:lumOff val="25000"/>
                  </a:srgbClr>
                </a:solidFill>
                <a:latin typeface="Arial" pitchFamily="34" charset="0"/>
                <a:cs typeface="Arial" pitchFamily="34" charset="0"/>
              </a:rPr>
              <a:t>Huawei's global value chain allows the smooth transfer of capabilities around the world, develops and retains talent in local countries, and creates jobs and economic opportunities. </a:t>
            </a:r>
          </a:p>
        </p:txBody>
      </p:sp>
      <p:sp>
        <p:nvSpPr>
          <p:cNvPr id="3" name="标题 1"/>
          <p:cNvSpPr txBox="1">
            <a:spLocks/>
          </p:cNvSpPr>
          <p:nvPr/>
        </p:nvSpPr>
        <p:spPr>
          <a:xfrm>
            <a:off x="697165" y="204565"/>
            <a:ext cx="10947147" cy="984885"/>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a:buFont typeface="Wingdings" pitchFamily="2" charset="2"/>
              <a:buNone/>
            </a:pPr>
            <a:r>
              <a:rPr lang="en-US" altLang="zh-CN" b="0" dirty="0">
                <a:solidFill>
                  <a:srgbClr val="000000">
                    <a:lumMod val="85000"/>
                    <a:lumOff val="15000"/>
                  </a:srgbClr>
                </a:solidFill>
                <a:latin typeface="Arial" panose="020B0604020202020204" pitchFamily="34" charset="0"/>
                <a:cs typeface="Arial" pitchFamily="34" charset="0"/>
              </a:rPr>
              <a:t>Globalized Resource Deployment and Localized Business Operations</a:t>
            </a:r>
          </a:p>
        </p:txBody>
      </p:sp>
      <p:grpSp>
        <p:nvGrpSpPr>
          <p:cNvPr id="4" name="组合 10"/>
          <p:cNvGrpSpPr/>
          <p:nvPr/>
        </p:nvGrpSpPr>
        <p:grpSpPr>
          <a:xfrm>
            <a:off x="699792" y="1371520"/>
            <a:ext cx="10284558" cy="4267200"/>
            <a:chOff x="699792" y="1370726"/>
            <a:chExt cx="10284558" cy="4267200"/>
          </a:xfrm>
        </p:grpSpPr>
        <p:grpSp>
          <p:nvGrpSpPr>
            <p:cNvPr id="5" name="组合 1"/>
            <p:cNvGrpSpPr/>
            <p:nvPr/>
          </p:nvGrpSpPr>
          <p:grpSpPr>
            <a:xfrm>
              <a:off x="699792" y="4089102"/>
              <a:ext cx="1921486" cy="1232789"/>
              <a:chOff x="699792" y="4089102"/>
              <a:chExt cx="1921486" cy="1232789"/>
            </a:xfrm>
          </p:grpSpPr>
          <p:grpSp>
            <p:nvGrpSpPr>
              <p:cNvPr id="174" name="组合 12"/>
              <p:cNvGrpSpPr/>
              <p:nvPr/>
            </p:nvGrpSpPr>
            <p:grpSpPr>
              <a:xfrm>
                <a:off x="893276" y="4091840"/>
                <a:ext cx="1728002" cy="1230051"/>
                <a:chOff x="906992" y="4011155"/>
                <a:chExt cx="1728002" cy="1230051"/>
              </a:xfrm>
            </p:grpSpPr>
            <p:sp>
              <p:nvSpPr>
                <p:cNvPr id="182" name="Text Box 15"/>
                <p:cNvSpPr txBox="1">
                  <a:spLocks noChangeArrowheads="1"/>
                </p:cNvSpPr>
                <p:nvPr/>
              </p:nvSpPr>
              <p:spPr bwMode="auto">
                <a:xfrm>
                  <a:off x="906992" y="474911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R&amp;D center</a:t>
                  </a:r>
                  <a:endParaRPr lang="zh-CN" altLang="zh-CN" sz="800" dirty="0">
                    <a:solidFill>
                      <a:srgbClr val="000000">
                        <a:lumMod val="75000"/>
                        <a:lumOff val="25000"/>
                      </a:srgbClr>
                    </a:solidFill>
                    <a:latin typeface="Arial" pitchFamily="34" charset="0"/>
                    <a:cs typeface="Arial" pitchFamily="34" charset="0"/>
                  </a:endParaRPr>
                </a:p>
              </p:txBody>
            </p:sp>
            <p:sp>
              <p:nvSpPr>
                <p:cNvPr id="183" name="Text Box 82"/>
                <p:cNvSpPr txBox="1">
                  <a:spLocks noChangeArrowheads="1"/>
                </p:cNvSpPr>
                <p:nvPr/>
              </p:nvSpPr>
              <p:spPr bwMode="auto">
                <a:xfrm>
                  <a:off x="906992" y="401115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Huawei headquarters</a:t>
                  </a:r>
                  <a:endParaRPr lang="zh-CN" altLang="zh-CN" sz="800" dirty="0">
                    <a:solidFill>
                      <a:srgbClr val="000000">
                        <a:lumMod val="75000"/>
                        <a:lumOff val="25000"/>
                      </a:srgbClr>
                    </a:solidFill>
                    <a:latin typeface="Arial" pitchFamily="34" charset="0"/>
                    <a:cs typeface="Arial" pitchFamily="34" charset="0"/>
                  </a:endParaRPr>
                </a:p>
              </p:txBody>
            </p:sp>
            <p:sp>
              <p:nvSpPr>
                <p:cNvPr id="184" name="Text Box 83"/>
                <p:cNvSpPr txBox="1">
                  <a:spLocks noChangeArrowheads="1"/>
                </p:cNvSpPr>
                <p:nvPr/>
              </p:nvSpPr>
              <p:spPr bwMode="auto">
                <a:xfrm>
                  <a:off x="906992" y="511809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Technical support center</a:t>
                  </a:r>
                  <a:endParaRPr lang="zh-CN" altLang="zh-CN" sz="800" dirty="0">
                    <a:solidFill>
                      <a:srgbClr val="000000">
                        <a:lumMod val="75000"/>
                        <a:lumOff val="25000"/>
                      </a:srgbClr>
                    </a:solidFill>
                    <a:latin typeface="Arial" pitchFamily="34" charset="0"/>
                    <a:cs typeface="Arial" pitchFamily="34" charset="0"/>
                  </a:endParaRPr>
                </a:p>
              </p:txBody>
            </p:sp>
            <p:sp>
              <p:nvSpPr>
                <p:cNvPr id="185" name="Text Box 232"/>
                <p:cNvSpPr txBox="1">
                  <a:spLocks noChangeArrowheads="1"/>
                </p:cNvSpPr>
                <p:nvPr/>
              </p:nvSpPr>
              <p:spPr bwMode="auto">
                <a:xfrm>
                  <a:off x="906994" y="419564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Accounting shared service center</a:t>
                  </a:r>
                  <a:endParaRPr lang="zh-CN" altLang="zh-CN" sz="800" dirty="0">
                    <a:solidFill>
                      <a:srgbClr val="000000">
                        <a:lumMod val="75000"/>
                        <a:lumOff val="25000"/>
                      </a:srgbClr>
                    </a:solidFill>
                    <a:latin typeface="Arial" pitchFamily="34" charset="0"/>
                    <a:cs typeface="Arial" pitchFamily="34" charset="0"/>
                  </a:endParaRPr>
                </a:p>
              </p:txBody>
            </p:sp>
            <p:sp>
              <p:nvSpPr>
                <p:cNvPr id="186" name="Text Box 244"/>
                <p:cNvSpPr txBox="1">
                  <a:spLocks noChangeArrowheads="1"/>
                </p:cNvSpPr>
                <p:nvPr/>
              </p:nvSpPr>
              <p:spPr bwMode="auto">
                <a:xfrm>
                  <a:off x="906992" y="456462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Supply center &amp; hub</a:t>
                  </a:r>
                  <a:endParaRPr lang="zh-CN" altLang="zh-CN" sz="800" dirty="0">
                    <a:solidFill>
                      <a:srgbClr val="000000">
                        <a:lumMod val="75000"/>
                        <a:lumOff val="25000"/>
                      </a:srgbClr>
                    </a:solidFill>
                    <a:latin typeface="Arial" pitchFamily="34" charset="0"/>
                    <a:cs typeface="Arial" pitchFamily="34" charset="0"/>
                  </a:endParaRPr>
                </a:p>
              </p:txBody>
            </p:sp>
            <p:sp>
              <p:nvSpPr>
                <p:cNvPr id="187" name="Text Box 259"/>
                <p:cNvSpPr txBox="1">
                  <a:spLocks noChangeArrowheads="1"/>
                </p:cNvSpPr>
                <p:nvPr/>
              </p:nvSpPr>
              <p:spPr bwMode="auto">
                <a:xfrm>
                  <a:off x="906992" y="493360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Training center</a:t>
                  </a:r>
                  <a:endParaRPr lang="zh-CN" altLang="zh-CN" sz="800">
                    <a:solidFill>
                      <a:srgbClr val="000000">
                        <a:lumMod val="75000"/>
                        <a:lumOff val="25000"/>
                      </a:srgbClr>
                    </a:solidFill>
                    <a:latin typeface="Arial" pitchFamily="34" charset="0"/>
                    <a:cs typeface="Arial" pitchFamily="34" charset="0"/>
                  </a:endParaRPr>
                </a:p>
              </p:txBody>
            </p:sp>
            <p:sp>
              <p:nvSpPr>
                <p:cNvPr id="188" name="Text Box 262"/>
                <p:cNvSpPr txBox="1">
                  <a:spLocks noChangeArrowheads="1"/>
                </p:cNvSpPr>
                <p:nvPr/>
              </p:nvSpPr>
              <p:spPr bwMode="auto">
                <a:xfrm>
                  <a:off x="906992" y="4380135"/>
                  <a:ext cx="1728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800" dirty="0">
                      <a:solidFill>
                        <a:srgbClr val="000000">
                          <a:lumMod val="75000"/>
                          <a:lumOff val="25000"/>
                        </a:srgbClr>
                      </a:solidFill>
                      <a:latin typeface="Arial" pitchFamily="34" charset="0"/>
                      <a:cs typeface="Arial" pitchFamily="34" charset="0"/>
                    </a:rPr>
                    <a:t>Bidding center</a:t>
                  </a:r>
                  <a:endParaRPr lang="zh-CN" altLang="zh-CN" sz="800" dirty="0">
                    <a:solidFill>
                      <a:srgbClr val="000000">
                        <a:lumMod val="75000"/>
                        <a:lumOff val="25000"/>
                      </a:srgbClr>
                    </a:solidFill>
                    <a:latin typeface="Arial" pitchFamily="34" charset="0"/>
                    <a:cs typeface="Arial" pitchFamily="34" charset="0"/>
                  </a:endParaRPr>
                </a:p>
              </p:txBody>
            </p:sp>
          </p:grpSp>
          <p:sp>
            <p:nvSpPr>
              <p:cNvPr id="175" name="椭圆 145"/>
              <p:cNvSpPr>
                <a:spLocks noChangeArrowheads="1"/>
              </p:cNvSpPr>
              <p:nvPr/>
            </p:nvSpPr>
            <p:spPr bwMode="auto">
              <a:xfrm>
                <a:off x="728368" y="5044757"/>
                <a:ext cx="71437" cy="73025"/>
              </a:xfrm>
              <a:prstGeom prst="ellipse">
                <a:avLst/>
              </a:prstGeom>
              <a:solidFill>
                <a:schemeClr val="bg1"/>
              </a:solid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76" name="矩形 175"/>
              <p:cNvSpPr>
                <a:spLocks noChangeAspect="1"/>
              </p:cNvSpPr>
              <p:nvPr/>
            </p:nvSpPr>
            <p:spPr bwMode="auto">
              <a:xfrm>
                <a:off x="728368" y="4686625"/>
                <a:ext cx="71437"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177" name="矩形 176"/>
              <p:cNvSpPr/>
              <p:nvPr/>
            </p:nvSpPr>
            <p:spPr bwMode="auto">
              <a:xfrm rot="2700000">
                <a:off x="728367" y="4509146"/>
                <a:ext cx="71438" cy="71438"/>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178" name="等腰三角形 177"/>
              <p:cNvSpPr>
                <a:spLocks noChangeAspect="1"/>
              </p:cNvSpPr>
              <p:nvPr/>
            </p:nvSpPr>
            <p:spPr bwMode="auto">
              <a:xfrm>
                <a:off x="718049" y="4323730"/>
                <a:ext cx="92075" cy="79375"/>
              </a:xfrm>
              <a:prstGeom prst="triangle">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179" name="Oval 84"/>
              <p:cNvSpPr>
                <a:spLocks noChangeArrowheads="1"/>
              </p:cNvSpPr>
              <p:nvPr/>
            </p:nvSpPr>
            <p:spPr bwMode="auto">
              <a:xfrm>
                <a:off x="728368" y="5223823"/>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80" name="椭圆 145"/>
              <p:cNvSpPr>
                <a:spLocks noChangeArrowheads="1"/>
              </p:cNvSpPr>
              <p:nvPr/>
            </p:nvSpPr>
            <p:spPr bwMode="auto">
              <a:xfrm>
                <a:off x="728368" y="4865691"/>
                <a:ext cx="71437" cy="73025"/>
              </a:xfrm>
              <a:prstGeom prst="ellipse">
                <a:avLst/>
              </a:prstGeom>
              <a:solidFill>
                <a:schemeClr val="bg1"/>
              </a:solid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pic>
            <p:nvPicPr>
              <p:cNvPr id="181" name="Picture 77" descr="Logo"/>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99792" y="4089102"/>
                <a:ext cx="1285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195"/>
            <p:cNvGrpSpPr/>
            <p:nvPr/>
          </p:nvGrpSpPr>
          <p:grpSpPr>
            <a:xfrm>
              <a:off x="1210825" y="1370726"/>
              <a:ext cx="9773525" cy="4267200"/>
              <a:chOff x="1210825" y="1370726"/>
              <a:chExt cx="9773525" cy="4267200"/>
            </a:xfrm>
          </p:grpSpPr>
          <p:sp>
            <p:nvSpPr>
              <p:cNvPr id="7" name="Freeform 3"/>
              <p:cNvSpPr>
                <a:spLocks noEditPoints="1"/>
              </p:cNvSpPr>
              <p:nvPr/>
            </p:nvSpPr>
            <p:spPr bwMode="auto">
              <a:xfrm>
                <a:off x="1345050" y="1370726"/>
                <a:ext cx="9639300" cy="4267200"/>
              </a:xfrm>
              <a:custGeom>
                <a:avLst/>
                <a:gdLst>
                  <a:gd name="T0" fmla="*/ 2147483647 w 3632"/>
                  <a:gd name="T1" fmla="*/ 2147483647 h 1804"/>
                  <a:gd name="T2" fmla="*/ 2147483647 w 3632"/>
                  <a:gd name="T3" fmla="*/ 2147483647 h 1804"/>
                  <a:gd name="T4" fmla="*/ 2147483647 w 3632"/>
                  <a:gd name="T5" fmla="*/ 2147483647 h 1804"/>
                  <a:gd name="T6" fmla="*/ 2147483647 w 3632"/>
                  <a:gd name="T7" fmla="*/ 2147483647 h 1804"/>
                  <a:gd name="T8" fmla="*/ 2147483647 w 3632"/>
                  <a:gd name="T9" fmla="*/ 2147483647 h 1804"/>
                  <a:gd name="T10" fmla="*/ 2147483647 w 3632"/>
                  <a:gd name="T11" fmla="*/ 2147483647 h 1804"/>
                  <a:gd name="T12" fmla="*/ 2147483647 w 3632"/>
                  <a:gd name="T13" fmla="*/ 2147483647 h 1804"/>
                  <a:gd name="T14" fmla="*/ 2147483647 w 3632"/>
                  <a:gd name="T15" fmla="*/ 2147483647 h 1804"/>
                  <a:gd name="T16" fmla="*/ 2147483647 w 3632"/>
                  <a:gd name="T17" fmla="*/ 2147483647 h 1804"/>
                  <a:gd name="T18" fmla="*/ 2147483647 w 3632"/>
                  <a:gd name="T19" fmla="*/ 2147483647 h 1804"/>
                  <a:gd name="T20" fmla="*/ 2147483647 w 3632"/>
                  <a:gd name="T21" fmla="*/ 2147483647 h 1804"/>
                  <a:gd name="T22" fmla="*/ 2147483647 w 3632"/>
                  <a:gd name="T23" fmla="*/ 2147483647 h 1804"/>
                  <a:gd name="T24" fmla="*/ 2147483647 w 3632"/>
                  <a:gd name="T25" fmla="*/ 2147483647 h 1804"/>
                  <a:gd name="T26" fmla="*/ 2147483647 w 3632"/>
                  <a:gd name="T27" fmla="*/ 2147483647 h 1804"/>
                  <a:gd name="T28" fmla="*/ 2147483647 w 3632"/>
                  <a:gd name="T29" fmla="*/ 2147483647 h 1804"/>
                  <a:gd name="T30" fmla="*/ 2147483647 w 3632"/>
                  <a:gd name="T31" fmla="*/ 2147483647 h 1804"/>
                  <a:gd name="T32" fmla="*/ 2147483647 w 3632"/>
                  <a:gd name="T33" fmla="*/ 2147483647 h 1804"/>
                  <a:gd name="T34" fmla="*/ 2147483647 w 3632"/>
                  <a:gd name="T35" fmla="*/ 2147483647 h 1804"/>
                  <a:gd name="T36" fmla="*/ 2147483647 w 3632"/>
                  <a:gd name="T37" fmla="*/ 2147483647 h 1804"/>
                  <a:gd name="T38" fmla="*/ 2147483647 w 3632"/>
                  <a:gd name="T39" fmla="*/ 2147483647 h 1804"/>
                  <a:gd name="T40" fmla="*/ 2147483647 w 3632"/>
                  <a:gd name="T41" fmla="*/ 2147483647 h 1804"/>
                  <a:gd name="T42" fmla="*/ 2147483647 w 3632"/>
                  <a:gd name="T43" fmla="*/ 2147483647 h 1804"/>
                  <a:gd name="T44" fmla="*/ 2147483647 w 3632"/>
                  <a:gd name="T45" fmla="*/ 2147483647 h 1804"/>
                  <a:gd name="T46" fmla="*/ 2147483647 w 3632"/>
                  <a:gd name="T47" fmla="*/ 2147483647 h 1804"/>
                  <a:gd name="T48" fmla="*/ 2147483647 w 3632"/>
                  <a:gd name="T49" fmla="*/ 2147483647 h 1804"/>
                  <a:gd name="T50" fmla="*/ 2147483647 w 3632"/>
                  <a:gd name="T51" fmla="*/ 2147483647 h 1804"/>
                  <a:gd name="T52" fmla="*/ 2147483647 w 3632"/>
                  <a:gd name="T53" fmla="*/ 2147483647 h 1804"/>
                  <a:gd name="T54" fmla="*/ 2147483647 w 3632"/>
                  <a:gd name="T55" fmla="*/ 2147483647 h 1804"/>
                  <a:gd name="T56" fmla="*/ 2147483647 w 3632"/>
                  <a:gd name="T57" fmla="*/ 2147483647 h 1804"/>
                  <a:gd name="T58" fmla="*/ 2147483647 w 3632"/>
                  <a:gd name="T59" fmla="*/ 2147483647 h 1804"/>
                  <a:gd name="T60" fmla="*/ 2147483647 w 3632"/>
                  <a:gd name="T61" fmla="*/ 2147483647 h 1804"/>
                  <a:gd name="T62" fmla="*/ 2147483647 w 3632"/>
                  <a:gd name="T63" fmla="*/ 2147483647 h 1804"/>
                  <a:gd name="T64" fmla="*/ 2147483647 w 3632"/>
                  <a:gd name="T65" fmla="*/ 2147483647 h 1804"/>
                  <a:gd name="T66" fmla="*/ 2147483647 w 3632"/>
                  <a:gd name="T67" fmla="*/ 2147483647 h 1804"/>
                  <a:gd name="T68" fmla="*/ 2147483647 w 3632"/>
                  <a:gd name="T69" fmla="*/ 2147483647 h 1804"/>
                  <a:gd name="T70" fmla="*/ 2147483647 w 3632"/>
                  <a:gd name="T71" fmla="*/ 2147483647 h 1804"/>
                  <a:gd name="T72" fmla="*/ 2147483647 w 3632"/>
                  <a:gd name="T73" fmla="*/ 2147483647 h 1804"/>
                  <a:gd name="T74" fmla="*/ 2147483647 w 3632"/>
                  <a:gd name="T75" fmla="*/ 2147483647 h 1804"/>
                  <a:gd name="T76" fmla="*/ 2147483647 w 3632"/>
                  <a:gd name="T77" fmla="*/ 2147483647 h 1804"/>
                  <a:gd name="T78" fmla="*/ 2147483647 w 3632"/>
                  <a:gd name="T79" fmla="*/ 2147483647 h 1804"/>
                  <a:gd name="T80" fmla="*/ 2147483647 w 3632"/>
                  <a:gd name="T81" fmla="*/ 2147483647 h 1804"/>
                  <a:gd name="T82" fmla="*/ 2147483647 w 3632"/>
                  <a:gd name="T83" fmla="*/ 2147483647 h 1804"/>
                  <a:gd name="T84" fmla="*/ 2147483647 w 3632"/>
                  <a:gd name="T85" fmla="*/ 2147483647 h 1804"/>
                  <a:gd name="T86" fmla="*/ 2147483647 w 3632"/>
                  <a:gd name="T87" fmla="*/ 2147483647 h 1804"/>
                  <a:gd name="T88" fmla="*/ 2147483647 w 3632"/>
                  <a:gd name="T89" fmla="*/ 2147483647 h 1804"/>
                  <a:gd name="T90" fmla="*/ 2147483647 w 3632"/>
                  <a:gd name="T91" fmla="*/ 2147483647 h 1804"/>
                  <a:gd name="T92" fmla="*/ 2147483647 w 3632"/>
                  <a:gd name="T93" fmla="*/ 2147483647 h 1804"/>
                  <a:gd name="T94" fmla="*/ 2147483647 w 3632"/>
                  <a:gd name="T95" fmla="*/ 2147483647 h 1804"/>
                  <a:gd name="T96" fmla="*/ 2147483647 w 3632"/>
                  <a:gd name="T97" fmla="*/ 2147483647 h 1804"/>
                  <a:gd name="T98" fmla="*/ 2147483647 w 3632"/>
                  <a:gd name="T99" fmla="*/ 2147483647 h 1804"/>
                  <a:gd name="T100" fmla="*/ 2147483647 w 3632"/>
                  <a:gd name="T101" fmla="*/ 2147483647 h 1804"/>
                  <a:gd name="T102" fmla="*/ 2147483647 w 3632"/>
                  <a:gd name="T103" fmla="*/ 2147483647 h 1804"/>
                  <a:gd name="T104" fmla="*/ 2147483647 w 3632"/>
                  <a:gd name="T105" fmla="*/ 2147483647 h 1804"/>
                  <a:gd name="T106" fmla="*/ 2147483647 w 3632"/>
                  <a:gd name="T107" fmla="*/ 2147483647 h 1804"/>
                  <a:gd name="T108" fmla="*/ 2147483647 w 3632"/>
                  <a:gd name="T109" fmla="*/ 2147483647 h 1804"/>
                  <a:gd name="T110" fmla="*/ 2147483647 w 3632"/>
                  <a:gd name="T111" fmla="*/ 2147483647 h 1804"/>
                  <a:gd name="T112" fmla="*/ 2147483647 w 3632"/>
                  <a:gd name="T113" fmla="*/ 2147483647 h 1804"/>
                  <a:gd name="T114" fmla="*/ 2147483647 w 3632"/>
                  <a:gd name="T115" fmla="*/ 2147483647 h 1804"/>
                  <a:gd name="T116" fmla="*/ 2147483647 w 3632"/>
                  <a:gd name="T117" fmla="*/ 2147483647 h 1804"/>
                  <a:gd name="T118" fmla="*/ 2147483647 w 3632"/>
                  <a:gd name="T119" fmla="*/ 2147483647 h 1804"/>
                  <a:gd name="T120" fmla="*/ 2147483647 w 3632"/>
                  <a:gd name="T121" fmla="*/ 2147483647 h 1804"/>
                  <a:gd name="T122" fmla="*/ 2147483647 w 3632"/>
                  <a:gd name="T123" fmla="*/ 2147483647 h 1804"/>
                  <a:gd name="T124" fmla="*/ 2147483647 w 3632"/>
                  <a:gd name="T125" fmla="*/ 2147483647 h 18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32"/>
                  <a:gd name="T190" fmla="*/ 0 h 1804"/>
                  <a:gd name="T191" fmla="*/ 3632 w 3632"/>
                  <a:gd name="T192" fmla="*/ 1804 h 18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32" h="1804">
                    <a:moveTo>
                      <a:pt x="1470" y="0"/>
                    </a:moveTo>
                    <a:lnTo>
                      <a:pt x="1490" y="0"/>
                    </a:lnTo>
                    <a:lnTo>
                      <a:pt x="1510" y="2"/>
                    </a:lnTo>
                    <a:lnTo>
                      <a:pt x="1510" y="4"/>
                    </a:lnTo>
                    <a:lnTo>
                      <a:pt x="1512" y="5"/>
                    </a:lnTo>
                    <a:lnTo>
                      <a:pt x="1500" y="7"/>
                    </a:lnTo>
                    <a:lnTo>
                      <a:pt x="1490" y="9"/>
                    </a:lnTo>
                    <a:lnTo>
                      <a:pt x="1510" y="10"/>
                    </a:lnTo>
                    <a:lnTo>
                      <a:pt x="1531" y="10"/>
                    </a:lnTo>
                    <a:lnTo>
                      <a:pt x="1531" y="12"/>
                    </a:lnTo>
                    <a:lnTo>
                      <a:pt x="1527" y="14"/>
                    </a:lnTo>
                    <a:lnTo>
                      <a:pt x="1526" y="15"/>
                    </a:lnTo>
                    <a:lnTo>
                      <a:pt x="1514" y="15"/>
                    </a:lnTo>
                    <a:lnTo>
                      <a:pt x="1500" y="17"/>
                    </a:lnTo>
                    <a:lnTo>
                      <a:pt x="1500" y="19"/>
                    </a:lnTo>
                    <a:lnTo>
                      <a:pt x="1500" y="22"/>
                    </a:lnTo>
                    <a:lnTo>
                      <a:pt x="1504" y="22"/>
                    </a:lnTo>
                    <a:lnTo>
                      <a:pt x="1509" y="22"/>
                    </a:lnTo>
                    <a:lnTo>
                      <a:pt x="1527" y="17"/>
                    </a:lnTo>
                    <a:lnTo>
                      <a:pt x="1549" y="14"/>
                    </a:lnTo>
                    <a:lnTo>
                      <a:pt x="1571" y="12"/>
                    </a:lnTo>
                    <a:lnTo>
                      <a:pt x="1589" y="14"/>
                    </a:lnTo>
                    <a:lnTo>
                      <a:pt x="1591" y="15"/>
                    </a:lnTo>
                    <a:lnTo>
                      <a:pt x="1591" y="17"/>
                    </a:lnTo>
                    <a:lnTo>
                      <a:pt x="1589" y="20"/>
                    </a:lnTo>
                    <a:lnTo>
                      <a:pt x="1589" y="24"/>
                    </a:lnTo>
                    <a:lnTo>
                      <a:pt x="1566" y="25"/>
                    </a:lnTo>
                    <a:lnTo>
                      <a:pt x="1546" y="29"/>
                    </a:lnTo>
                    <a:lnTo>
                      <a:pt x="1537" y="32"/>
                    </a:lnTo>
                    <a:lnTo>
                      <a:pt x="1529" y="36"/>
                    </a:lnTo>
                    <a:lnTo>
                      <a:pt x="1522" y="41"/>
                    </a:lnTo>
                    <a:lnTo>
                      <a:pt x="1515" y="46"/>
                    </a:lnTo>
                    <a:lnTo>
                      <a:pt x="1517" y="49"/>
                    </a:lnTo>
                    <a:lnTo>
                      <a:pt x="1517" y="54"/>
                    </a:lnTo>
                    <a:lnTo>
                      <a:pt x="1526" y="56"/>
                    </a:lnTo>
                    <a:lnTo>
                      <a:pt x="1532" y="57"/>
                    </a:lnTo>
                    <a:lnTo>
                      <a:pt x="1531" y="59"/>
                    </a:lnTo>
                    <a:lnTo>
                      <a:pt x="1531" y="61"/>
                    </a:lnTo>
                    <a:lnTo>
                      <a:pt x="1517" y="62"/>
                    </a:lnTo>
                    <a:lnTo>
                      <a:pt x="1505" y="62"/>
                    </a:lnTo>
                    <a:lnTo>
                      <a:pt x="1505" y="64"/>
                    </a:lnTo>
                    <a:lnTo>
                      <a:pt x="1505" y="67"/>
                    </a:lnTo>
                    <a:lnTo>
                      <a:pt x="1512" y="67"/>
                    </a:lnTo>
                    <a:lnTo>
                      <a:pt x="1515" y="69"/>
                    </a:lnTo>
                    <a:lnTo>
                      <a:pt x="1517" y="72"/>
                    </a:lnTo>
                    <a:lnTo>
                      <a:pt x="1517" y="76"/>
                    </a:lnTo>
                    <a:lnTo>
                      <a:pt x="1517" y="77"/>
                    </a:lnTo>
                    <a:lnTo>
                      <a:pt x="1524" y="77"/>
                    </a:lnTo>
                    <a:lnTo>
                      <a:pt x="1529" y="77"/>
                    </a:lnTo>
                    <a:lnTo>
                      <a:pt x="1527" y="81"/>
                    </a:lnTo>
                    <a:lnTo>
                      <a:pt x="1527" y="84"/>
                    </a:lnTo>
                    <a:lnTo>
                      <a:pt x="1517" y="84"/>
                    </a:lnTo>
                    <a:lnTo>
                      <a:pt x="1509" y="84"/>
                    </a:lnTo>
                    <a:lnTo>
                      <a:pt x="1509" y="89"/>
                    </a:lnTo>
                    <a:lnTo>
                      <a:pt x="1509" y="94"/>
                    </a:lnTo>
                    <a:lnTo>
                      <a:pt x="1499" y="94"/>
                    </a:lnTo>
                    <a:lnTo>
                      <a:pt x="1492" y="97"/>
                    </a:lnTo>
                    <a:lnTo>
                      <a:pt x="1487" y="99"/>
                    </a:lnTo>
                    <a:lnTo>
                      <a:pt x="1479" y="103"/>
                    </a:lnTo>
                    <a:lnTo>
                      <a:pt x="1480" y="109"/>
                    </a:lnTo>
                    <a:lnTo>
                      <a:pt x="1482" y="114"/>
                    </a:lnTo>
                    <a:lnTo>
                      <a:pt x="1475" y="114"/>
                    </a:lnTo>
                    <a:lnTo>
                      <a:pt x="1470" y="114"/>
                    </a:lnTo>
                    <a:lnTo>
                      <a:pt x="1474" y="116"/>
                    </a:lnTo>
                    <a:lnTo>
                      <a:pt x="1477" y="118"/>
                    </a:lnTo>
                    <a:lnTo>
                      <a:pt x="1477" y="121"/>
                    </a:lnTo>
                    <a:lnTo>
                      <a:pt x="1479" y="126"/>
                    </a:lnTo>
                    <a:lnTo>
                      <a:pt x="1477" y="128"/>
                    </a:lnTo>
                    <a:lnTo>
                      <a:pt x="1477" y="129"/>
                    </a:lnTo>
                    <a:lnTo>
                      <a:pt x="1459" y="126"/>
                    </a:lnTo>
                    <a:lnTo>
                      <a:pt x="1443" y="121"/>
                    </a:lnTo>
                    <a:lnTo>
                      <a:pt x="1445" y="124"/>
                    </a:lnTo>
                    <a:lnTo>
                      <a:pt x="1447" y="126"/>
                    </a:lnTo>
                    <a:lnTo>
                      <a:pt x="1440" y="126"/>
                    </a:lnTo>
                    <a:lnTo>
                      <a:pt x="1433" y="126"/>
                    </a:lnTo>
                    <a:lnTo>
                      <a:pt x="1433" y="129"/>
                    </a:lnTo>
                    <a:lnTo>
                      <a:pt x="1433" y="133"/>
                    </a:lnTo>
                    <a:lnTo>
                      <a:pt x="1450" y="133"/>
                    </a:lnTo>
                    <a:lnTo>
                      <a:pt x="1465" y="133"/>
                    </a:lnTo>
                    <a:lnTo>
                      <a:pt x="1467" y="138"/>
                    </a:lnTo>
                    <a:lnTo>
                      <a:pt x="1467" y="141"/>
                    </a:lnTo>
                    <a:lnTo>
                      <a:pt x="1443" y="149"/>
                    </a:lnTo>
                    <a:lnTo>
                      <a:pt x="1418" y="158"/>
                    </a:lnTo>
                    <a:lnTo>
                      <a:pt x="1397" y="159"/>
                    </a:lnTo>
                    <a:lnTo>
                      <a:pt x="1375" y="161"/>
                    </a:lnTo>
                    <a:lnTo>
                      <a:pt x="1363" y="173"/>
                    </a:lnTo>
                    <a:lnTo>
                      <a:pt x="1350" y="183"/>
                    </a:lnTo>
                    <a:lnTo>
                      <a:pt x="1336" y="188"/>
                    </a:lnTo>
                    <a:lnTo>
                      <a:pt x="1320" y="190"/>
                    </a:lnTo>
                    <a:lnTo>
                      <a:pt x="1305" y="191"/>
                    </a:lnTo>
                    <a:lnTo>
                      <a:pt x="1289" y="195"/>
                    </a:lnTo>
                    <a:lnTo>
                      <a:pt x="1288" y="203"/>
                    </a:lnTo>
                    <a:lnTo>
                      <a:pt x="1286" y="211"/>
                    </a:lnTo>
                    <a:lnTo>
                      <a:pt x="1274" y="218"/>
                    </a:lnTo>
                    <a:lnTo>
                      <a:pt x="1263" y="226"/>
                    </a:lnTo>
                    <a:lnTo>
                      <a:pt x="1263" y="231"/>
                    </a:lnTo>
                    <a:lnTo>
                      <a:pt x="1261" y="236"/>
                    </a:lnTo>
                    <a:lnTo>
                      <a:pt x="1248" y="246"/>
                    </a:lnTo>
                    <a:lnTo>
                      <a:pt x="1236" y="255"/>
                    </a:lnTo>
                    <a:lnTo>
                      <a:pt x="1226" y="250"/>
                    </a:lnTo>
                    <a:lnTo>
                      <a:pt x="1216" y="245"/>
                    </a:lnTo>
                    <a:lnTo>
                      <a:pt x="1209" y="246"/>
                    </a:lnTo>
                    <a:lnTo>
                      <a:pt x="1201" y="246"/>
                    </a:lnTo>
                    <a:lnTo>
                      <a:pt x="1196" y="228"/>
                    </a:lnTo>
                    <a:lnTo>
                      <a:pt x="1187" y="210"/>
                    </a:lnTo>
                    <a:lnTo>
                      <a:pt x="1192" y="205"/>
                    </a:lnTo>
                    <a:lnTo>
                      <a:pt x="1196" y="201"/>
                    </a:lnTo>
                    <a:lnTo>
                      <a:pt x="1194" y="201"/>
                    </a:lnTo>
                    <a:lnTo>
                      <a:pt x="1191" y="201"/>
                    </a:lnTo>
                    <a:lnTo>
                      <a:pt x="1189" y="203"/>
                    </a:lnTo>
                    <a:lnTo>
                      <a:pt x="1186" y="203"/>
                    </a:lnTo>
                    <a:lnTo>
                      <a:pt x="1191" y="181"/>
                    </a:lnTo>
                    <a:lnTo>
                      <a:pt x="1196" y="159"/>
                    </a:lnTo>
                    <a:lnTo>
                      <a:pt x="1197" y="159"/>
                    </a:lnTo>
                    <a:lnTo>
                      <a:pt x="1204" y="161"/>
                    </a:lnTo>
                    <a:lnTo>
                      <a:pt x="1207" y="163"/>
                    </a:lnTo>
                    <a:lnTo>
                      <a:pt x="1211" y="163"/>
                    </a:lnTo>
                    <a:lnTo>
                      <a:pt x="1214" y="161"/>
                    </a:lnTo>
                    <a:lnTo>
                      <a:pt x="1212" y="158"/>
                    </a:lnTo>
                    <a:lnTo>
                      <a:pt x="1211" y="154"/>
                    </a:lnTo>
                    <a:lnTo>
                      <a:pt x="1221" y="149"/>
                    </a:lnTo>
                    <a:lnTo>
                      <a:pt x="1231" y="143"/>
                    </a:lnTo>
                    <a:lnTo>
                      <a:pt x="1228" y="129"/>
                    </a:lnTo>
                    <a:lnTo>
                      <a:pt x="1226" y="118"/>
                    </a:lnTo>
                    <a:lnTo>
                      <a:pt x="1217" y="118"/>
                    </a:lnTo>
                    <a:lnTo>
                      <a:pt x="1212" y="116"/>
                    </a:lnTo>
                    <a:lnTo>
                      <a:pt x="1207" y="114"/>
                    </a:lnTo>
                    <a:lnTo>
                      <a:pt x="1204" y="111"/>
                    </a:lnTo>
                    <a:lnTo>
                      <a:pt x="1207" y="106"/>
                    </a:lnTo>
                    <a:lnTo>
                      <a:pt x="1211" y="103"/>
                    </a:lnTo>
                    <a:lnTo>
                      <a:pt x="1212" y="96"/>
                    </a:lnTo>
                    <a:lnTo>
                      <a:pt x="1212" y="87"/>
                    </a:lnTo>
                    <a:lnTo>
                      <a:pt x="1204" y="81"/>
                    </a:lnTo>
                    <a:lnTo>
                      <a:pt x="1197" y="72"/>
                    </a:lnTo>
                    <a:lnTo>
                      <a:pt x="1181" y="71"/>
                    </a:lnTo>
                    <a:lnTo>
                      <a:pt x="1162" y="71"/>
                    </a:lnTo>
                    <a:lnTo>
                      <a:pt x="1145" y="69"/>
                    </a:lnTo>
                    <a:lnTo>
                      <a:pt x="1129" y="69"/>
                    </a:lnTo>
                    <a:lnTo>
                      <a:pt x="1129" y="66"/>
                    </a:lnTo>
                    <a:lnTo>
                      <a:pt x="1129" y="62"/>
                    </a:lnTo>
                    <a:lnTo>
                      <a:pt x="1130" y="61"/>
                    </a:lnTo>
                    <a:lnTo>
                      <a:pt x="1132" y="59"/>
                    </a:lnTo>
                    <a:lnTo>
                      <a:pt x="1144" y="61"/>
                    </a:lnTo>
                    <a:lnTo>
                      <a:pt x="1157" y="61"/>
                    </a:lnTo>
                    <a:lnTo>
                      <a:pt x="1157" y="59"/>
                    </a:lnTo>
                    <a:lnTo>
                      <a:pt x="1156" y="57"/>
                    </a:lnTo>
                    <a:lnTo>
                      <a:pt x="1154" y="54"/>
                    </a:lnTo>
                    <a:lnTo>
                      <a:pt x="1142" y="56"/>
                    </a:lnTo>
                    <a:lnTo>
                      <a:pt x="1130" y="56"/>
                    </a:lnTo>
                    <a:lnTo>
                      <a:pt x="1127" y="56"/>
                    </a:lnTo>
                    <a:lnTo>
                      <a:pt x="1122" y="54"/>
                    </a:lnTo>
                    <a:lnTo>
                      <a:pt x="1119" y="52"/>
                    </a:lnTo>
                    <a:lnTo>
                      <a:pt x="1115" y="51"/>
                    </a:lnTo>
                    <a:lnTo>
                      <a:pt x="1117" y="47"/>
                    </a:lnTo>
                    <a:lnTo>
                      <a:pt x="1120" y="46"/>
                    </a:lnTo>
                    <a:lnTo>
                      <a:pt x="1130" y="42"/>
                    </a:lnTo>
                    <a:lnTo>
                      <a:pt x="1140" y="41"/>
                    </a:lnTo>
                    <a:lnTo>
                      <a:pt x="1149" y="39"/>
                    </a:lnTo>
                    <a:lnTo>
                      <a:pt x="1159" y="39"/>
                    </a:lnTo>
                    <a:lnTo>
                      <a:pt x="1177" y="39"/>
                    </a:lnTo>
                    <a:lnTo>
                      <a:pt x="1196" y="39"/>
                    </a:lnTo>
                    <a:lnTo>
                      <a:pt x="1192" y="32"/>
                    </a:lnTo>
                    <a:lnTo>
                      <a:pt x="1187" y="25"/>
                    </a:lnTo>
                    <a:lnTo>
                      <a:pt x="1209" y="25"/>
                    </a:lnTo>
                    <a:lnTo>
                      <a:pt x="1229" y="22"/>
                    </a:lnTo>
                    <a:lnTo>
                      <a:pt x="1248" y="19"/>
                    </a:lnTo>
                    <a:lnTo>
                      <a:pt x="1264" y="12"/>
                    </a:lnTo>
                    <a:lnTo>
                      <a:pt x="1279" y="14"/>
                    </a:lnTo>
                    <a:lnTo>
                      <a:pt x="1293" y="15"/>
                    </a:lnTo>
                    <a:lnTo>
                      <a:pt x="1308" y="15"/>
                    </a:lnTo>
                    <a:lnTo>
                      <a:pt x="1321" y="14"/>
                    </a:lnTo>
                    <a:lnTo>
                      <a:pt x="1351" y="10"/>
                    </a:lnTo>
                    <a:lnTo>
                      <a:pt x="1382" y="5"/>
                    </a:lnTo>
                    <a:lnTo>
                      <a:pt x="1402" y="5"/>
                    </a:lnTo>
                    <a:lnTo>
                      <a:pt x="1428" y="4"/>
                    </a:lnTo>
                    <a:lnTo>
                      <a:pt x="1442" y="4"/>
                    </a:lnTo>
                    <a:lnTo>
                      <a:pt x="1454" y="4"/>
                    </a:lnTo>
                    <a:lnTo>
                      <a:pt x="1464" y="2"/>
                    </a:lnTo>
                    <a:lnTo>
                      <a:pt x="1470" y="0"/>
                    </a:lnTo>
                    <a:close/>
                    <a:moveTo>
                      <a:pt x="1147" y="4"/>
                    </a:moveTo>
                    <a:lnTo>
                      <a:pt x="1169" y="5"/>
                    </a:lnTo>
                    <a:lnTo>
                      <a:pt x="1189" y="7"/>
                    </a:lnTo>
                    <a:lnTo>
                      <a:pt x="1211" y="9"/>
                    </a:lnTo>
                    <a:lnTo>
                      <a:pt x="1233" y="10"/>
                    </a:lnTo>
                    <a:lnTo>
                      <a:pt x="1231" y="12"/>
                    </a:lnTo>
                    <a:lnTo>
                      <a:pt x="1231" y="14"/>
                    </a:lnTo>
                    <a:lnTo>
                      <a:pt x="1207" y="17"/>
                    </a:lnTo>
                    <a:lnTo>
                      <a:pt x="1189" y="20"/>
                    </a:lnTo>
                    <a:lnTo>
                      <a:pt x="1172" y="25"/>
                    </a:lnTo>
                    <a:lnTo>
                      <a:pt x="1154" y="32"/>
                    </a:lnTo>
                    <a:lnTo>
                      <a:pt x="1137" y="34"/>
                    </a:lnTo>
                    <a:lnTo>
                      <a:pt x="1120" y="36"/>
                    </a:lnTo>
                    <a:lnTo>
                      <a:pt x="1104" y="37"/>
                    </a:lnTo>
                    <a:lnTo>
                      <a:pt x="1087" y="39"/>
                    </a:lnTo>
                    <a:lnTo>
                      <a:pt x="1087" y="41"/>
                    </a:lnTo>
                    <a:lnTo>
                      <a:pt x="1092" y="41"/>
                    </a:lnTo>
                    <a:lnTo>
                      <a:pt x="1097" y="42"/>
                    </a:lnTo>
                    <a:lnTo>
                      <a:pt x="1097" y="46"/>
                    </a:lnTo>
                    <a:lnTo>
                      <a:pt x="1097" y="51"/>
                    </a:lnTo>
                    <a:lnTo>
                      <a:pt x="1095" y="51"/>
                    </a:lnTo>
                    <a:lnTo>
                      <a:pt x="1094" y="51"/>
                    </a:lnTo>
                    <a:lnTo>
                      <a:pt x="1080" y="52"/>
                    </a:lnTo>
                    <a:lnTo>
                      <a:pt x="1065" y="56"/>
                    </a:lnTo>
                    <a:lnTo>
                      <a:pt x="1057" y="64"/>
                    </a:lnTo>
                    <a:lnTo>
                      <a:pt x="1048" y="72"/>
                    </a:lnTo>
                    <a:lnTo>
                      <a:pt x="1037" y="71"/>
                    </a:lnTo>
                    <a:lnTo>
                      <a:pt x="1017" y="69"/>
                    </a:lnTo>
                    <a:lnTo>
                      <a:pt x="995" y="67"/>
                    </a:lnTo>
                    <a:lnTo>
                      <a:pt x="983" y="66"/>
                    </a:lnTo>
                    <a:lnTo>
                      <a:pt x="981" y="64"/>
                    </a:lnTo>
                    <a:lnTo>
                      <a:pt x="981" y="62"/>
                    </a:lnTo>
                    <a:lnTo>
                      <a:pt x="981" y="61"/>
                    </a:lnTo>
                    <a:lnTo>
                      <a:pt x="993" y="61"/>
                    </a:lnTo>
                    <a:lnTo>
                      <a:pt x="1007" y="61"/>
                    </a:lnTo>
                    <a:lnTo>
                      <a:pt x="1013" y="59"/>
                    </a:lnTo>
                    <a:lnTo>
                      <a:pt x="1018" y="57"/>
                    </a:lnTo>
                    <a:lnTo>
                      <a:pt x="1022" y="54"/>
                    </a:lnTo>
                    <a:lnTo>
                      <a:pt x="1023" y="51"/>
                    </a:lnTo>
                    <a:lnTo>
                      <a:pt x="1032" y="49"/>
                    </a:lnTo>
                    <a:lnTo>
                      <a:pt x="1040" y="47"/>
                    </a:lnTo>
                    <a:lnTo>
                      <a:pt x="1035" y="46"/>
                    </a:lnTo>
                    <a:lnTo>
                      <a:pt x="1032" y="44"/>
                    </a:lnTo>
                    <a:lnTo>
                      <a:pt x="1038" y="44"/>
                    </a:lnTo>
                    <a:lnTo>
                      <a:pt x="1043" y="46"/>
                    </a:lnTo>
                    <a:lnTo>
                      <a:pt x="1047" y="46"/>
                    </a:lnTo>
                    <a:lnTo>
                      <a:pt x="1050" y="44"/>
                    </a:lnTo>
                    <a:lnTo>
                      <a:pt x="1047" y="39"/>
                    </a:lnTo>
                    <a:lnTo>
                      <a:pt x="1042" y="36"/>
                    </a:lnTo>
                    <a:lnTo>
                      <a:pt x="1043" y="32"/>
                    </a:lnTo>
                    <a:lnTo>
                      <a:pt x="1043" y="29"/>
                    </a:lnTo>
                    <a:lnTo>
                      <a:pt x="1060" y="32"/>
                    </a:lnTo>
                    <a:lnTo>
                      <a:pt x="1074" y="37"/>
                    </a:lnTo>
                    <a:lnTo>
                      <a:pt x="1092" y="27"/>
                    </a:lnTo>
                    <a:lnTo>
                      <a:pt x="1114" y="20"/>
                    </a:lnTo>
                    <a:lnTo>
                      <a:pt x="1095" y="22"/>
                    </a:lnTo>
                    <a:lnTo>
                      <a:pt x="1077" y="22"/>
                    </a:lnTo>
                    <a:lnTo>
                      <a:pt x="1058" y="20"/>
                    </a:lnTo>
                    <a:lnTo>
                      <a:pt x="1042" y="15"/>
                    </a:lnTo>
                    <a:lnTo>
                      <a:pt x="1043" y="14"/>
                    </a:lnTo>
                    <a:lnTo>
                      <a:pt x="1043" y="12"/>
                    </a:lnTo>
                    <a:lnTo>
                      <a:pt x="1070" y="10"/>
                    </a:lnTo>
                    <a:lnTo>
                      <a:pt x="1099" y="12"/>
                    </a:lnTo>
                    <a:lnTo>
                      <a:pt x="1112" y="12"/>
                    </a:lnTo>
                    <a:lnTo>
                      <a:pt x="1125" y="10"/>
                    </a:lnTo>
                    <a:lnTo>
                      <a:pt x="1137" y="9"/>
                    </a:lnTo>
                    <a:lnTo>
                      <a:pt x="1147" y="4"/>
                    </a:lnTo>
                    <a:close/>
                    <a:moveTo>
                      <a:pt x="2361" y="31"/>
                    </a:moveTo>
                    <a:lnTo>
                      <a:pt x="2361" y="25"/>
                    </a:lnTo>
                    <a:lnTo>
                      <a:pt x="2361" y="19"/>
                    </a:lnTo>
                    <a:lnTo>
                      <a:pt x="2378" y="19"/>
                    </a:lnTo>
                    <a:lnTo>
                      <a:pt x="2396" y="20"/>
                    </a:lnTo>
                    <a:lnTo>
                      <a:pt x="2411" y="29"/>
                    </a:lnTo>
                    <a:lnTo>
                      <a:pt x="2430" y="37"/>
                    </a:lnTo>
                    <a:lnTo>
                      <a:pt x="2430" y="41"/>
                    </a:lnTo>
                    <a:lnTo>
                      <a:pt x="2430" y="44"/>
                    </a:lnTo>
                    <a:lnTo>
                      <a:pt x="2426" y="44"/>
                    </a:lnTo>
                    <a:lnTo>
                      <a:pt x="2421" y="44"/>
                    </a:lnTo>
                    <a:lnTo>
                      <a:pt x="2408" y="41"/>
                    </a:lnTo>
                    <a:lnTo>
                      <a:pt x="2391" y="36"/>
                    </a:lnTo>
                    <a:lnTo>
                      <a:pt x="2374" y="32"/>
                    </a:lnTo>
                    <a:lnTo>
                      <a:pt x="2361" y="31"/>
                    </a:lnTo>
                    <a:close/>
                    <a:moveTo>
                      <a:pt x="988" y="20"/>
                    </a:moveTo>
                    <a:lnTo>
                      <a:pt x="995" y="20"/>
                    </a:lnTo>
                    <a:lnTo>
                      <a:pt x="1002" y="20"/>
                    </a:lnTo>
                    <a:lnTo>
                      <a:pt x="1008" y="24"/>
                    </a:lnTo>
                    <a:lnTo>
                      <a:pt x="1013" y="25"/>
                    </a:lnTo>
                    <a:lnTo>
                      <a:pt x="1018" y="29"/>
                    </a:lnTo>
                    <a:lnTo>
                      <a:pt x="1023" y="32"/>
                    </a:lnTo>
                    <a:lnTo>
                      <a:pt x="1027" y="37"/>
                    </a:lnTo>
                    <a:lnTo>
                      <a:pt x="1028" y="42"/>
                    </a:lnTo>
                    <a:lnTo>
                      <a:pt x="1027" y="42"/>
                    </a:lnTo>
                    <a:lnTo>
                      <a:pt x="1025" y="42"/>
                    </a:lnTo>
                    <a:lnTo>
                      <a:pt x="1013" y="46"/>
                    </a:lnTo>
                    <a:lnTo>
                      <a:pt x="1000" y="49"/>
                    </a:lnTo>
                    <a:lnTo>
                      <a:pt x="986" y="51"/>
                    </a:lnTo>
                    <a:lnTo>
                      <a:pt x="980" y="51"/>
                    </a:lnTo>
                    <a:lnTo>
                      <a:pt x="971" y="47"/>
                    </a:lnTo>
                    <a:lnTo>
                      <a:pt x="965" y="44"/>
                    </a:lnTo>
                    <a:lnTo>
                      <a:pt x="960" y="39"/>
                    </a:lnTo>
                    <a:lnTo>
                      <a:pt x="955" y="32"/>
                    </a:lnTo>
                    <a:lnTo>
                      <a:pt x="963" y="32"/>
                    </a:lnTo>
                    <a:lnTo>
                      <a:pt x="973" y="29"/>
                    </a:lnTo>
                    <a:lnTo>
                      <a:pt x="981" y="25"/>
                    </a:lnTo>
                    <a:lnTo>
                      <a:pt x="988" y="20"/>
                    </a:lnTo>
                    <a:close/>
                    <a:moveTo>
                      <a:pt x="1822" y="29"/>
                    </a:moveTo>
                    <a:lnTo>
                      <a:pt x="1824" y="29"/>
                    </a:lnTo>
                    <a:lnTo>
                      <a:pt x="1825" y="29"/>
                    </a:lnTo>
                    <a:lnTo>
                      <a:pt x="1824" y="29"/>
                    </a:lnTo>
                    <a:lnTo>
                      <a:pt x="1822" y="29"/>
                    </a:lnTo>
                    <a:close/>
                    <a:moveTo>
                      <a:pt x="1830" y="29"/>
                    </a:moveTo>
                    <a:lnTo>
                      <a:pt x="1844" y="31"/>
                    </a:lnTo>
                    <a:lnTo>
                      <a:pt x="1855" y="31"/>
                    </a:lnTo>
                    <a:lnTo>
                      <a:pt x="1869" y="31"/>
                    </a:lnTo>
                    <a:lnTo>
                      <a:pt x="1882" y="31"/>
                    </a:lnTo>
                    <a:lnTo>
                      <a:pt x="1882" y="32"/>
                    </a:lnTo>
                    <a:lnTo>
                      <a:pt x="1882" y="34"/>
                    </a:lnTo>
                    <a:lnTo>
                      <a:pt x="1882" y="36"/>
                    </a:lnTo>
                    <a:lnTo>
                      <a:pt x="1872" y="39"/>
                    </a:lnTo>
                    <a:lnTo>
                      <a:pt x="1862" y="41"/>
                    </a:lnTo>
                    <a:lnTo>
                      <a:pt x="1852" y="42"/>
                    </a:lnTo>
                    <a:lnTo>
                      <a:pt x="1840" y="41"/>
                    </a:lnTo>
                    <a:lnTo>
                      <a:pt x="1835" y="36"/>
                    </a:lnTo>
                    <a:lnTo>
                      <a:pt x="1830" y="29"/>
                    </a:lnTo>
                    <a:close/>
                    <a:moveTo>
                      <a:pt x="896" y="36"/>
                    </a:moveTo>
                    <a:lnTo>
                      <a:pt x="904" y="37"/>
                    </a:lnTo>
                    <a:lnTo>
                      <a:pt x="913" y="41"/>
                    </a:lnTo>
                    <a:lnTo>
                      <a:pt x="913" y="42"/>
                    </a:lnTo>
                    <a:lnTo>
                      <a:pt x="913" y="46"/>
                    </a:lnTo>
                    <a:lnTo>
                      <a:pt x="911" y="49"/>
                    </a:lnTo>
                    <a:lnTo>
                      <a:pt x="908" y="51"/>
                    </a:lnTo>
                    <a:lnTo>
                      <a:pt x="904" y="51"/>
                    </a:lnTo>
                    <a:lnTo>
                      <a:pt x="889" y="49"/>
                    </a:lnTo>
                    <a:lnTo>
                      <a:pt x="876" y="46"/>
                    </a:lnTo>
                    <a:lnTo>
                      <a:pt x="884" y="39"/>
                    </a:lnTo>
                    <a:lnTo>
                      <a:pt x="896" y="36"/>
                    </a:lnTo>
                    <a:close/>
                    <a:moveTo>
                      <a:pt x="1762" y="36"/>
                    </a:moveTo>
                    <a:lnTo>
                      <a:pt x="1775" y="37"/>
                    </a:lnTo>
                    <a:lnTo>
                      <a:pt x="1795" y="37"/>
                    </a:lnTo>
                    <a:lnTo>
                      <a:pt x="1812" y="37"/>
                    </a:lnTo>
                    <a:lnTo>
                      <a:pt x="1824" y="41"/>
                    </a:lnTo>
                    <a:lnTo>
                      <a:pt x="1827" y="42"/>
                    </a:lnTo>
                    <a:lnTo>
                      <a:pt x="1829" y="44"/>
                    </a:lnTo>
                    <a:lnTo>
                      <a:pt x="1829" y="46"/>
                    </a:lnTo>
                    <a:lnTo>
                      <a:pt x="1829" y="47"/>
                    </a:lnTo>
                    <a:lnTo>
                      <a:pt x="1817" y="57"/>
                    </a:lnTo>
                    <a:lnTo>
                      <a:pt x="1805" y="69"/>
                    </a:lnTo>
                    <a:lnTo>
                      <a:pt x="1800" y="67"/>
                    </a:lnTo>
                    <a:lnTo>
                      <a:pt x="1795" y="67"/>
                    </a:lnTo>
                    <a:lnTo>
                      <a:pt x="1788" y="62"/>
                    </a:lnTo>
                    <a:lnTo>
                      <a:pt x="1777" y="54"/>
                    </a:lnTo>
                    <a:lnTo>
                      <a:pt x="1767" y="44"/>
                    </a:lnTo>
                    <a:lnTo>
                      <a:pt x="1762" y="36"/>
                    </a:lnTo>
                    <a:close/>
                    <a:moveTo>
                      <a:pt x="933" y="39"/>
                    </a:moveTo>
                    <a:lnTo>
                      <a:pt x="935" y="39"/>
                    </a:lnTo>
                    <a:lnTo>
                      <a:pt x="936" y="39"/>
                    </a:lnTo>
                    <a:lnTo>
                      <a:pt x="943" y="46"/>
                    </a:lnTo>
                    <a:lnTo>
                      <a:pt x="948" y="52"/>
                    </a:lnTo>
                    <a:lnTo>
                      <a:pt x="946" y="54"/>
                    </a:lnTo>
                    <a:lnTo>
                      <a:pt x="946" y="56"/>
                    </a:lnTo>
                    <a:lnTo>
                      <a:pt x="938" y="56"/>
                    </a:lnTo>
                    <a:lnTo>
                      <a:pt x="933" y="54"/>
                    </a:lnTo>
                    <a:lnTo>
                      <a:pt x="928" y="51"/>
                    </a:lnTo>
                    <a:lnTo>
                      <a:pt x="926" y="44"/>
                    </a:lnTo>
                    <a:lnTo>
                      <a:pt x="930" y="41"/>
                    </a:lnTo>
                    <a:lnTo>
                      <a:pt x="933" y="39"/>
                    </a:lnTo>
                    <a:close/>
                    <a:moveTo>
                      <a:pt x="817" y="42"/>
                    </a:moveTo>
                    <a:lnTo>
                      <a:pt x="827" y="42"/>
                    </a:lnTo>
                    <a:lnTo>
                      <a:pt x="836" y="44"/>
                    </a:lnTo>
                    <a:lnTo>
                      <a:pt x="836" y="46"/>
                    </a:lnTo>
                    <a:lnTo>
                      <a:pt x="836" y="47"/>
                    </a:lnTo>
                    <a:lnTo>
                      <a:pt x="827" y="52"/>
                    </a:lnTo>
                    <a:lnTo>
                      <a:pt x="817" y="57"/>
                    </a:lnTo>
                    <a:lnTo>
                      <a:pt x="812" y="59"/>
                    </a:lnTo>
                    <a:lnTo>
                      <a:pt x="807" y="61"/>
                    </a:lnTo>
                    <a:lnTo>
                      <a:pt x="802" y="59"/>
                    </a:lnTo>
                    <a:lnTo>
                      <a:pt x="797" y="54"/>
                    </a:lnTo>
                    <a:lnTo>
                      <a:pt x="807" y="49"/>
                    </a:lnTo>
                    <a:lnTo>
                      <a:pt x="817" y="42"/>
                    </a:lnTo>
                    <a:close/>
                    <a:moveTo>
                      <a:pt x="2475" y="51"/>
                    </a:moveTo>
                    <a:lnTo>
                      <a:pt x="2463" y="52"/>
                    </a:lnTo>
                    <a:lnTo>
                      <a:pt x="2453" y="51"/>
                    </a:lnTo>
                    <a:lnTo>
                      <a:pt x="2446" y="49"/>
                    </a:lnTo>
                    <a:lnTo>
                      <a:pt x="2440" y="44"/>
                    </a:lnTo>
                    <a:lnTo>
                      <a:pt x="2440" y="42"/>
                    </a:lnTo>
                    <a:lnTo>
                      <a:pt x="2458" y="42"/>
                    </a:lnTo>
                    <a:lnTo>
                      <a:pt x="2475" y="44"/>
                    </a:lnTo>
                    <a:lnTo>
                      <a:pt x="2475" y="47"/>
                    </a:lnTo>
                    <a:lnTo>
                      <a:pt x="2475" y="51"/>
                    </a:lnTo>
                    <a:close/>
                    <a:moveTo>
                      <a:pt x="765" y="51"/>
                    </a:moveTo>
                    <a:lnTo>
                      <a:pt x="772" y="52"/>
                    </a:lnTo>
                    <a:lnTo>
                      <a:pt x="777" y="54"/>
                    </a:lnTo>
                    <a:lnTo>
                      <a:pt x="779" y="62"/>
                    </a:lnTo>
                    <a:lnTo>
                      <a:pt x="781" y="72"/>
                    </a:lnTo>
                    <a:lnTo>
                      <a:pt x="782" y="72"/>
                    </a:lnTo>
                    <a:lnTo>
                      <a:pt x="782" y="74"/>
                    </a:lnTo>
                    <a:lnTo>
                      <a:pt x="797" y="69"/>
                    </a:lnTo>
                    <a:lnTo>
                      <a:pt x="807" y="66"/>
                    </a:lnTo>
                    <a:lnTo>
                      <a:pt x="816" y="66"/>
                    </a:lnTo>
                    <a:lnTo>
                      <a:pt x="822" y="69"/>
                    </a:lnTo>
                    <a:lnTo>
                      <a:pt x="829" y="72"/>
                    </a:lnTo>
                    <a:lnTo>
                      <a:pt x="836" y="76"/>
                    </a:lnTo>
                    <a:lnTo>
                      <a:pt x="836" y="77"/>
                    </a:lnTo>
                    <a:lnTo>
                      <a:pt x="834" y="81"/>
                    </a:lnTo>
                    <a:lnTo>
                      <a:pt x="817" y="81"/>
                    </a:lnTo>
                    <a:lnTo>
                      <a:pt x="799" y="82"/>
                    </a:lnTo>
                    <a:lnTo>
                      <a:pt x="797" y="79"/>
                    </a:lnTo>
                    <a:lnTo>
                      <a:pt x="797" y="77"/>
                    </a:lnTo>
                    <a:lnTo>
                      <a:pt x="794" y="76"/>
                    </a:lnTo>
                    <a:lnTo>
                      <a:pt x="787" y="81"/>
                    </a:lnTo>
                    <a:lnTo>
                      <a:pt x="779" y="81"/>
                    </a:lnTo>
                    <a:lnTo>
                      <a:pt x="772" y="81"/>
                    </a:lnTo>
                    <a:lnTo>
                      <a:pt x="765" y="77"/>
                    </a:lnTo>
                    <a:lnTo>
                      <a:pt x="759" y="74"/>
                    </a:lnTo>
                    <a:lnTo>
                      <a:pt x="754" y="72"/>
                    </a:lnTo>
                    <a:lnTo>
                      <a:pt x="747" y="71"/>
                    </a:lnTo>
                    <a:lnTo>
                      <a:pt x="742" y="71"/>
                    </a:lnTo>
                    <a:lnTo>
                      <a:pt x="740" y="74"/>
                    </a:lnTo>
                    <a:lnTo>
                      <a:pt x="739" y="76"/>
                    </a:lnTo>
                    <a:lnTo>
                      <a:pt x="737" y="77"/>
                    </a:lnTo>
                    <a:lnTo>
                      <a:pt x="732" y="77"/>
                    </a:lnTo>
                    <a:lnTo>
                      <a:pt x="714" y="74"/>
                    </a:lnTo>
                    <a:lnTo>
                      <a:pt x="697" y="67"/>
                    </a:lnTo>
                    <a:lnTo>
                      <a:pt x="709" y="66"/>
                    </a:lnTo>
                    <a:lnTo>
                      <a:pt x="730" y="62"/>
                    </a:lnTo>
                    <a:lnTo>
                      <a:pt x="752" y="57"/>
                    </a:lnTo>
                    <a:lnTo>
                      <a:pt x="765" y="51"/>
                    </a:lnTo>
                    <a:close/>
                    <a:moveTo>
                      <a:pt x="2788" y="128"/>
                    </a:moveTo>
                    <a:lnTo>
                      <a:pt x="2788" y="124"/>
                    </a:lnTo>
                    <a:lnTo>
                      <a:pt x="2788" y="121"/>
                    </a:lnTo>
                    <a:lnTo>
                      <a:pt x="2805" y="123"/>
                    </a:lnTo>
                    <a:lnTo>
                      <a:pt x="2821" y="124"/>
                    </a:lnTo>
                    <a:lnTo>
                      <a:pt x="2838" y="126"/>
                    </a:lnTo>
                    <a:lnTo>
                      <a:pt x="2853" y="126"/>
                    </a:lnTo>
                    <a:lnTo>
                      <a:pt x="2855" y="126"/>
                    </a:lnTo>
                    <a:lnTo>
                      <a:pt x="2855" y="124"/>
                    </a:lnTo>
                    <a:lnTo>
                      <a:pt x="2851" y="121"/>
                    </a:lnTo>
                    <a:lnTo>
                      <a:pt x="2848" y="118"/>
                    </a:lnTo>
                    <a:lnTo>
                      <a:pt x="2845" y="114"/>
                    </a:lnTo>
                    <a:lnTo>
                      <a:pt x="2843" y="109"/>
                    </a:lnTo>
                    <a:lnTo>
                      <a:pt x="2858" y="109"/>
                    </a:lnTo>
                    <a:lnTo>
                      <a:pt x="2873" y="109"/>
                    </a:lnTo>
                    <a:lnTo>
                      <a:pt x="2878" y="111"/>
                    </a:lnTo>
                    <a:lnTo>
                      <a:pt x="2885" y="113"/>
                    </a:lnTo>
                    <a:lnTo>
                      <a:pt x="2888" y="116"/>
                    </a:lnTo>
                    <a:lnTo>
                      <a:pt x="2893" y="121"/>
                    </a:lnTo>
                    <a:lnTo>
                      <a:pt x="2902" y="116"/>
                    </a:lnTo>
                    <a:lnTo>
                      <a:pt x="2908" y="114"/>
                    </a:lnTo>
                    <a:lnTo>
                      <a:pt x="2915" y="114"/>
                    </a:lnTo>
                    <a:lnTo>
                      <a:pt x="2920" y="116"/>
                    </a:lnTo>
                    <a:lnTo>
                      <a:pt x="2932" y="121"/>
                    </a:lnTo>
                    <a:lnTo>
                      <a:pt x="2945" y="126"/>
                    </a:lnTo>
                    <a:lnTo>
                      <a:pt x="2962" y="128"/>
                    </a:lnTo>
                    <a:lnTo>
                      <a:pt x="2980" y="128"/>
                    </a:lnTo>
                    <a:lnTo>
                      <a:pt x="2997" y="128"/>
                    </a:lnTo>
                    <a:lnTo>
                      <a:pt x="3016" y="128"/>
                    </a:lnTo>
                    <a:lnTo>
                      <a:pt x="3037" y="136"/>
                    </a:lnTo>
                    <a:lnTo>
                      <a:pt x="3059" y="143"/>
                    </a:lnTo>
                    <a:lnTo>
                      <a:pt x="3077" y="143"/>
                    </a:lnTo>
                    <a:lnTo>
                      <a:pt x="3094" y="143"/>
                    </a:lnTo>
                    <a:lnTo>
                      <a:pt x="3111" y="144"/>
                    </a:lnTo>
                    <a:lnTo>
                      <a:pt x="3128" y="144"/>
                    </a:lnTo>
                    <a:lnTo>
                      <a:pt x="3141" y="149"/>
                    </a:lnTo>
                    <a:lnTo>
                      <a:pt x="3158" y="153"/>
                    </a:lnTo>
                    <a:lnTo>
                      <a:pt x="3158" y="151"/>
                    </a:lnTo>
                    <a:lnTo>
                      <a:pt x="3156" y="149"/>
                    </a:lnTo>
                    <a:lnTo>
                      <a:pt x="3153" y="146"/>
                    </a:lnTo>
                    <a:lnTo>
                      <a:pt x="3146" y="143"/>
                    </a:lnTo>
                    <a:lnTo>
                      <a:pt x="3139" y="141"/>
                    </a:lnTo>
                    <a:lnTo>
                      <a:pt x="3139" y="139"/>
                    </a:lnTo>
                    <a:lnTo>
                      <a:pt x="3139" y="138"/>
                    </a:lnTo>
                    <a:lnTo>
                      <a:pt x="3141" y="136"/>
                    </a:lnTo>
                    <a:lnTo>
                      <a:pt x="3141" y="134"/>
                    </a:lnTo>
                    <a:lnTo>
                      <a:pt x="3165" y="136"/>
                    </a:lnTo>
                    <a:lnTo>
                      <a:pt x="3188" y="139"/>
                    </a:lnTo>
                    <a:lnTo>
                      <a:pt x="3211" y="144"/>
                    </a:lnTo>
                    <a:lnTo>
                      <a:pt x="3233" y="149"/>
                    </a:lnTo>
                    <a:lnTo>
                      <a:pt x="3277" y="164"/>
                    </a:lnTo>
                    <a:lnTo>
                      <a:pt x="3315" y="176"/>
                    </a:lnTo>
                    <a:lnTo>
                      <a:pt x="3340" y="180"/>
                    </a:lnTo>
                    <a:lnTo>
                      <a:pt x="3360" y="183"/>
                    </a:lnTo>
                    <a:lnTo>
                      <a:pt x="3367" y="193"/>
                    </a:lnTo>
                    <a:lnTo>
                      <a:pt x="3374" y="203"/>
                    </a:lnTo>
                    <a:lnTo>
                      <a:pt x="3354" y="201"/>
                    </a:lnTo>
                    <a:lnTo>
                      <a:pt x="3327" y="195"/>
                    </a:lnTo>
                    <a:lnTo>
                      <a:pt x="3315" y="191"/>
                    </a:lnTo>
                    <a:lnTo>
                      <a:pt x="3303" y="190"/>
                    </a:lnTo>
                    <a:lnTo>
                      <a:pt x="3295" y="188"/>
                    </a:lnTo>
                    <a:lnTo>
                      <a:pt x="3290" y="190"/>
                    </a:lnTo>
                    <a:lnTo>
                      <a:pt x="3292" y="193"/>
                    </a:lnTo>
                    <a:lnTo>
                      <a:pt x="3295" y="198"/>
                    </a:lnTo>
                    <a:lnTo>
                      <a:pt x="3287" y="198"/>
                    </a:lnTo>
                    <a:lnTo>
                      <a:pt x="3278" y="200"/>
                    </a:lnTo>
                    <a:lnTo>
                      <a:pt x="3278" y="201"/>
                    </a:lnTo>
                    <a:lnTo>
                      <a:pt x="3287" y="201"/>
                    </a:lnTo>
                    <a:lnTo>
                      <a:pt x="3293" y="203"/>
                    </a:lnTo>
                    <a:lnTo>
                      <a:pt x="3300" y="205"/>
                    </a:lnTo>
                    <a:lnTo>
                      <a:pt x="3307" y="208"/>
                    </a:lnTo>
                    <a:lnTo>
                      <a:pt x="3320" y="215"/>
                    </a:lnTo>
                    <a:lnTo>
                      <a:pt x="3337" y="221"/>
                    </a:lnTo>
                    <a:lnTo>
                      <a:pt x="3337" y="225"/>
                    </a:lnTo>
                    <a:lnTo>
                      <a:pt x="3337" y="228"/>
                    </a:lnTo>
                    <a:lnTo>
                      <a:pt x="3335" y="230"/>
                    </a:lnTo>
                    <a:lnTo>
                      <a:pt x="3334" y="231"/>
                    </a:lnTo>
                    <a:lnTo>
                      <a:pt x="3319" y="231"/>
                    </a:lnTo>
                    <a:lnTo>
                      <a:pt x="3303" y="233"/>
                    </a:lnTo>
                    <a:lnTo>
                      <a:pt x="3298" y="236"/>
                    </a:lnTo>
                    <a:lnTo>
                      <a:pt x="3293" y="240"/>
                    </a:lnTo>
                    <a:lnTo>
                      <a:pt x="3290" y="246"/>
                    </a:lnTo>
                    <a:lnTo>
                      <a:pt x="3288" y="255"/>
                    </a:lnTo>
                    <a:lnTo>
                      <a:pt x="3280" y="257"/>
                    </a:lnTo>
                    <a:lnTo>
                      <a:pt x="3273" y="257"/>
                    </a:lnTo>
                    <a:lnTo>
                      <a:pt x="3272" y="252"/>
                    </a:lnTo>
                    <a:lnTo>
                      <a:pt x="3268" y="250"/>
                    </a:lnTo>
                    <a:lnTo>
                      <a:pt x="3258" y="252"/>
                    </a:lnTo>
                    <a:lnTo>
                      <a:pt x="3247" y="255"/>
                    </a:lnTo>
                    <a:lnTo>
                      <a:pt x="3237" y="260"/>
                    </a:lnTo>
                    <a:lnTo>
                      <a:pt x="3228" y="265"/>
                    </a:lnTo>
                    <a:lnTo>
                      <a:pt x="3232" y="272"/>
                    </a:lnTo>
                    <a:lnTo>
                      <a:pt x="3235" y="277"/>
                    </a:lnTo>
                    <a:lnTo>
                      <a:pt x="3237" y="280"/>
                    </a:lnTo>
                    <a:lnTo>
                      <a:pt x="3240" y="283"/>
                    </a:lnTo>
                    <a:lnTo>
                      <a:pt x="3248" y="287"/>
                    </a:lnTo>
                    <a:lnTo>
                      <a:pt x="3260" y="292"/>
                    </a:lnTo>
                    <a:lnTo>
                      <a:pt x="3262" y="300"/>
                    </a:lnTo>
                    <a:lnTo>
                      <a:pt x="3263" y="308"/>
                    </a:lnTo>
                    <a:lnTo>
                      <a:pt x="3268" y="310"/>
                    </a:lnTo>
                    <a:lnTo>
                      <a:pt x="3272" y="312"/>
                    </a:lnTo>
                    <a:lnTo>
                      <a:pt x="3275" y="327"/>
                    </a:lnTo>
                    <a:lnTo>
                      <a:pt x="3275" y="342"/>
                    </a:lnTo>
                    <a:lnTo>
                      <a:pt x="3275" y="355"/>
                    </a:lnTo>
                    <a:lnTo>
                      <a:pt x="3277" y="369"/>
                    </a:lnTo>
                    <a:lnTo>
                      <a:pt x="3270" y="369"/>
                    </a:lnTo>
                    <a:lnTo>
                      <a:pt x="3265" y="369"/>
                    </a:lnTo>
                    <a:lnTo>
                      <a:pt x="3247" y="355"/>
                    </a:lnTo>
                    <a:lnTo>
                      <a:pt x="3226" y="339"/>
                    </a:lnTo>
                    <a:lnTo>
                      <a:pt x="3208" y="324"/>
                    </a:lnTo>
                    <a:lnTo>
                      <a:pt x="3193" y="305"/>
                    </a:lnTo>
                    <a:lnTo>
                      <a:pt x="3195" y="295"/>
                    </a:lnTo>
                    <a:lnTo>
                      <a:pt x="3196" y="285"/>
                    </a:lnTo>
                    <a:lnTo>
                      <a:pt x="3200" y="275"/>
                    </a:lnTo>
                    <a:lnTo>
                      <a:pt x="3205" y="265"/>
                    </a:lnTo>
                    <a:lnTo>
                      <a:pt x="3206" y="255"/>
                    </a:lnTo>
                    <a:lnTo>
                      <a:pt x="3208" y="246"/>
                    </a:lnTo>
                    <a:lnTo>
                      <a:pt x="3208" y="238"/>
                    </a:lnTo>
                    <a:lnTo>
                      <a:pt x="3205" y="228"/>
                    </a:lnTo>
                    <a:lnTo>
                      <a:pt x="3200" y="228"/>
                    </a:lnTo>
                    <a:lnTo>
                      <a:pt x="3193" y="228"/>
                    </a:lnTo>
                    <a:lnTo>
                      <a:pt x="3191" y="236"/>
                    </a:lnTo>
                    <a:lnTo>
                      <a:pt x="3191" y="243"/>
                    </a:lnTo>
                    <a:lnTo>
                      <a:pt x="3190" y="243"/>
                    </a:lnTo>
                    <a:lnTo>
                      <a:pt x="3186" y="245"/>
                    </a:lnTo>
                    <a:lnTo>
                      <a:pt x="3181" y="245"/>
                    </a:lnTo>
                    <a:lnTo>
                      <a:pt x="3176" y="246"/>
                    </a:lnTo>
                    <a:lnTo>
                      <a:pt x="3171" y="240"/>
                    </a:lnTo>
                    <a:lnTo>
                      <a:pt x="3166" y="235"/>
                    </a:lnTo>
                    <a:lnTo>
                      <a:pt x="3154" y="235"/>
                    </a:lnTo>
                    <a:lnTo>
                      <a:pt x="3146" y="238"/>
                    </a:lnTo>
                    <a:lnTo>
                      <a:pt x="3143" y="240"/>
                    </a:lnTo>
                    <a:lnTo>
                      <a:pt x="3139" y="243"/>
                    </a:lnTo>
                    <a:lnTo>
                      <a:pt x="3139" y="252"/>
                    </a:lnTo>
                    <a:lnTo>
                      <a:pt x="3139" y="258"/>
                    </a:lnTo>
                    <a:lnTo>
                      <a:pt x="3143" y="262"/>
                    </a:lnTo>
                    <a:lnTo>
                      <a:pt x="3148" y="263"/>
                    </a:lnTo>
                    <a:lnTo>
                      <a:pt x="3146" y="265"/>
                    </a:lnTo>
                    <a:lnTo>
                      <a:pt x="3146" y="267"/>
                    </a:lnTo>
                    <a:lnTo>
                      <a:pt x="3119" y="268"/>
                    </a:lnTo>
                    <a:lnTo>
                      <a:pt x="3089" y="267"/>
                    </a:lnTo>
                    <a:lnTo>
                      <a:pt x="3074" y="267"/>
                    </a:lnTo>
                    <a:lnTo>
                      <a:pt x="3059" y="268"/>
                    </a:lnTo>
                    <a:lnTo>
                      <a:pt x="3044" y="270"/>
                    </a:lnTo>
                    <a:lnTo>
                      <a:pt x="3031" y="273"/>
                    </a:lnTo>
                    <a:lnTo>
                      <a:pt x="3027" y="287"/>
                    </a:lnTo>
                    <a:lnTo>
                      <a:pt x="3022" y="300"/>
                    </a:lnTo>
                    <a:lnTo>
                      <a:pt x="3017" y="313"/>
                    </a:lnTo>
                    <a:lnTo>
                      <a:pt x="3011" y="327"/>
                    </a:lnTo>
                    <a:lnTo>
                      <a:pt x="3029" y="334"/>
                    </a:lnTo>
                    <a:lnTo>
                      <a:pt x="3044" y="339"/>
                    </a:lnTo>
                    <a:lnTo>
                      <a:pt x="3054" y="335"/>
                    </a:lnTo>
                    <a:lnTo>
                      <a:pt x="3069" y="332"/>
                    </a:lnTo>
                    <a:lnTo>
                      <a:pt x="3074" y="339"/>
                    </a:lnTo>
                    <a:lnTo>
                      <a:pt x="3081" y="345"/>
                    </a:lnTo>
                    <a:lnTo>
                      <a:pt x="3088" y="350"/>
                    </a:lnTo>
                    <a:lnTo>
                      <a:pt x="3096" y="354"/>
                    </a:lnTo>
                    <a:lnTo>
                      <a:pt x="3094" y="342"/>
                    </a:lnTo>
                    <a:lnTo>
                      <a:pt x="3093" y="332"/>
                    </a:lnTo>
                    <a:lnTo>
                      <a:pt x="3108" y="344"/>
                    </a:lnTo>
                    <a:lnTo>
                      <a:pt x="3129" y="365"/>
                    </a:lnTo>
                    <a:lnTo>
                      <a:pt x="3151" y="387"/>
                    </a:lnTo>
                    <a:lnTo>
                      <a:pt x="3165" y="402"/>
                    </a:lnTo>
                    <a:lnTo>
                      <a:pt x="3154" y="399"/>
                    </a:lnTo>
                    <a:lnTo>
                      <a:pt x="3146" y="397"/>
                    </a:lnTo>
                    <a:lnTo>
                      <a:pt x="3146" y="399"/>
                    </a:lnTo>
                    <a:lnTo>
                      <a:pt x="3161" y="416"/>
                    </a:lnTo>
                    <a:lnTo>
                      <a:pt x="3175" y="434"/>
                    </a:lnTo>
                    <a:lnTo>
                      <a:pt x="3173" y="436"/>
                    </a:lnTo>
                    <a:lnTo>
                      <a:pt x="3165" y="436"/>
                    </a:lnTo>
                    <a:lnTo>
                      <a:pt x="3156" y="434"/>
                    </a:lnTo>
                    <a:lnTo>
                      <a:pt x="3153" y="426"/>
                    </a:lnTo>
                    <a:lnTo>
                      <a:pt x="3148" y="416"/>
                    </a:lnTo>
                    <a:lnTo>
                      <a:pt x="3141" y="402"/>
                    </a:lnTo>
                    <a:lnTo>
                      <a:pt x="3133" y="390"/>
                    </a:lnTo>
                    <a:lnTo>
                      <a:pt x="3124" y="379"/>
                    </a:lnTo>
                    <a:lnTo>
                      <a:pt x="3116" y="369"/>
                    </a:lnTo>
                    <a:lnTo>
                      <a:pt x="3108" y="360"/>
                    </a:lnTo>
                    <a:lnTo>
                      <a:pt x="3101" y="355"/>
                    </a:lnTo>
                    <a:lnTo>
                      <a:pt x="3101" y="359"/>
                    </a:lnTo>
                    <a:lnTo>
                      <a:pt x="3101" y="360"/>
                    </a:lnTo>
                    <a:lnTo>
                      <a:pt x="3111" y="385"/>
                    </a:lnTo>
                    <a:lnTo>
                      <a:pt x="3116" y="406"/>
                    </a:lnTo>
                    <a:lnTo>
                      <a:pt x="3118" y="417"/>
                    </a:lnTo>
                    <a:lnTo>
                      <a:pt x="3118" y="427"/>
                    </a:lnTo>
                    <a:lnTo>
                      <a:pt x="3114" y="442"/>
                    </a:lnTo>
                    <a:lnTo>
                      <a:pt x="3109" y="457"/>
                    </a:lnTo>
                    <a:lnTo>
                      <a:pt x="3108" y="466"/>
                    </a:lnTo>
                    <a:lnTo>
                      <a:pt x="3108" y="471"/>
                    </a:lnTo>
                    <a:lnTo>
                      <a:pt x="3108" y="474"/>
                    </a:lnTo>
                    <a:lnTo>
                      <a:pt x="3103" y="479"/>
                    </a:lnTo>
                    <a:lnTo>
                      <a:pt x="3096" y="483"/>
                    </a:lnTo>
                    <a:lnTo>
                      <a:pt x="3089" y="483"/>
                    </a:lnTo>
                    <a:lnTo>
                      <a:pt x="3081" y="481"/>
                    </a:lnTo>
                    <a:lnTo>
                      <a:pt x="3071" y="481"/>
                    </a:lnTo>
                    <a:lnTo>
                      <a:pt x="3066" y="484"/>
                    </a:lnTo>
                    <a:lnTo>
                      <a:pt x="3062" y="489"/>
                    </a:lnTo>
                    <a:lnTo>
                      <a:pt x="3066" y="499"/>
                    </a:lnTo>
                    <a:lnTo>
                      <a:pt x="3071" y="508"/>
                    </a:lnTo>
                    <a:lnTo>
                      <a:pt x="3066" y="514"/>
                    </a:lnTo>
                    <a:lnTo>
                      <a:pt x="3057" y="519"/>
                    </a:lnTo>
                    <a:lnTo>
                      <a:pt x="3057" y="526"/>
                    </a:lnTo>
                    <a:lnTo>
                      <a:pt x="3057" y="531"/>
                    </a:lnTo>
                    <a:lnTo>
                      <a:pt x="3064" y="534"/>
                    </a:lnTo>
                    <a:lnTo>
                      <a:pt x="3071" y="538"/>
                    </a:lnTo>
                    <a:lnTo>
                      <a:pt x="3077" y="543"/>
                    </a:lnTo>
                    <a:lnTo>
                      <a:pt x="3083" y="550"/>
                    </a:lnTo>
                    <a:lnTo>
                      <a:pt x="3088" y="555"/>
                    </a:lnTo>
                    <a:lnTo>
                      <a:pt x="3093" y="561"/>
                    </a:lnTo>
                    <a:lnTo>
                      <a:pt x="3096" y="570"/>
                    </a:lnTo>
                    <a:lnTo>
                      <a:pt x="3098" y="576"/>
                    </a:lnTo>
                    <a:lnTo>
                      <a:pt x="3088" y="586"/>
                    </a:lnTo>
                    <a:lnTo>
                      <a:pt x="3077" y="596"/>
                    </a:lnTo>
                    <a:lnTo>
                      <a:pt x="3072" y="596"/>
                    </a:lnTo>
                    <a:lnTo>
                      <a:pt x="3067" y="593"/>
                    </a:lnTo>
                    <a:lnTo>
                      <a:pt x="3067" y="580"/>
                    </a:lnTo>
                    <a:lnTo>
                      <a:pt x="3066" y="568"/>
                    </a:lnTo>
                    <a:lnTo>
                      <a:pt x="3064" y="563"/>
                    </a:lnTo>
                    <a:lnTo>
                      <a:pt x="3062" y="560"/>
                    </a:lnTo>
                    <a:lnTo>
                      <a:pt x="3059" y="556"/>
                    </a:lnTo>
                    <a:lnTo>
                      <a:pt x="3056" y="553"/>
                    </a:lnTo>
                    <a:lnTo>
                      <a:pt x="3044" y="550"/>
                    </a:lnTo>
                    <a:lnTo>
                      <a:pt x="3032" y="546"/>
                    </a:lnTo>
                    <a:lnTo>
                      <a:pt x="3034" y="536"/>
                    </a:lnTo>
                    <a:lnTo>
                      <a:pt x="3034" y="531"/>
                    </a:lnTo>
                    <a:lnTo>
                      <a:pt x="3032" y="528"/>
                    </a:lnTo>
                    <a:lnTo>
                      <a:pt x="3027" y="523"/>
                    </a:lnTo>
                    <a:lnTo>
                      <a:pt x="3017" y="523"/>
                    </a:lnTo>
                    <a:lnTo>
                      <a:pt x="3007" y="526"/>
                    </a:lnTo>
                    <a:lnTo>
                      <a:pt x="2999" y="529"/>
                    </a:lnTo>
                    <a:lnTo>
                      <a:pt x="2990" y="533"/>
                    </a:lnTo>
                    <a:lnTo>
                      <a:pt x="2990" y="521"/>
                    </a:lnTo>
                    <a:lnTo>
                      <a:pt x="2987" y="511"/>
                    </a:lnTo>
                    <a:lnTo>
                      <a:pt x="2980" y="511"/>
                    </a:lnTo>
                    <a:lnTo>
                      <a:pt x="2974" y="509"/>
                    </a:lnTo>
                    <a:lnTo>
                      <a:pt x="2969" y="518"/>
                    </a:lnTo>
                    <a:lnTo>
                      <a:pt x="2965" y="523"/>
                    </a:lnTo>
                    <a:lnTo>
                      <a:pt x="2959" y="528"/>
                    </a:lnTo>
                    <a:lnTo>
                      <a:pt x="2952" y="531"/>
                    </a:lnTo>
                    <a:lnTo>
                      <a:pt x="2952" y="538"/>
                    </a:lnTo>
                    <a:lnTo>
                      <a:pt x="2952" y="545"/>
                    </a:lnTo>
                    <a:lnTo>
                      <a:pt x="2970" y="551"/>
                    </a:lnTo>
                    <a:lnTo>
                      <a:pt x="2985" y="556"/>
                    </a:lnTo>
                    <a:lnTo>
                      <a:pt x="2987" y="555"/>
                    </a:lnTo>
                    <a:lnTo>
                      <a:pt x="2990" y="551"/>
                    </a:lnTo>
                    <a:lnTo>
                      <a:pt x="2994" y="551"/>
                    </a:lnTo>
                    <a:lnTo>
                      <a:pt x="2999" y="551"/>
                    </a:lnTo>
                    <a:lnTo>
                      <a:pt x="3005" y="553"/>
                    </a:lnTo>
                    <a:lnTo>
                      <a:pt x="3012" y="556"/>
                    </a:lnTo>
                    <a:lnTo>
                      <a:pt x="3005" y="563"/>
                    </a:lnTo>
                    <a:lnTo>
                      <a:pt x="2999" y="568"/>
                    </a:lnTo>
                    <a:lnTo>
                      <a:pt x="2995" y="571"/>
                    </a:lnTo>
                    <a:lnTo>
                      <a:pt x="2994" y="575"/>
                    </a:lnTo>
                    <a:lnTo>
                      <a:pt x="2992" y="580"/>
                    </a:lnTo>
                    <a:lnTo>
                      <a:pt x="2990" y="585"/>
                    </a:lnTo>
                    <a:lnTo>
                      <a:pt x="2999" y="600"/>
                    </a:lnTo>
                    <a:lnTo>
                      <a:pt x="3009" y="610"/>
                    </a:lnTo>
                    <a:lnTo>
                      <a:pt x="3021" y="618"/>
                    </a:lnTo>
                    <a:lnTo>
                      <a:pt x="3031" y="630"/>
                    </a:lnTo>
                    <a:lnTo>
                      <a:pt x="3029" y="632"/>
                    </a:lnTo>
                    <a:lnTo>
                      <a:pt x="3027" y="632"/>
                    </a:lnTo>
                    <a:lnTo>
                      <a:pt x="3027" y="633"/>
                    </a:lnTo>
                    <a:lnTo>
                      <a:pt x="3027" y="635"/>
                    </a:lnTo>
                    <a:lnTo>
                      <a:pt x="3031" y="638"/>
                    </a:lnTo>
                    <a:lnTo>
                      <a:pt x="3036" y="640"/>
                    </a:lnTo>
                    <a:lnTo>
                      <a:pt x="3029" y="647"/>
                    </a:lnTo>
                    <a:lnTo>
                      <a:pt x="3024" y="653"/>
                    </a:lnTo>
                    <a:lnTo>
                      <a:pt x="3026" y="653"/>
                    </a:lnTo>
                    <a:lnTo>
                      <a:pt x="3027" y="653"/>
                    </a:lnTo>
                    <a:lnTo>
                      <a:pt x="3036" y="655"/>
                    </a:lnTo>
                    <a:lnTo>
                      <a:pt x="3042" y="658"/>
                    </a:lnTo>
                    <a:lnTo>
                      <a:pt x="3042" y="667"/>
                    </a:lnTo>
                    <a:lnTo>
                      <a:pt x="3041" y="673"/>
                    </a:lnTo>
                    <a:lnTo>
                      <a:pt x="3036" y="678"/>
                    </a:lnTo>
                    <a:lnTo>
                      <a:pt x="3032" y="683"/>
                    </a:lnTo>
                    <a:lnTo>
                      <a:pt x="3024" y="707"/>
                    </a:lnTo>
                    <a:lnTo>
                      <a:pt x="3016" y="729"/>
                    </a:lnTo>
                    <a:lnTo>
                      <a:pt x="3011" y="737"/>
                    </a:lnTo>
                    <a:lnTo>
                      <a:pt x="3004" y="745"/>
                    </a:lnTo>
                    <a:lnTo>
                      <a:pt x="2995" y="752"/>
                    </a:lnTo>
                    <a:lnTo>
                      <a:pt x="2984" y="757"/>
                    </a:lnTo>
                    <a:lnTo>
                      <a:pt x="2970" y="755"/>
                    </a:lnTo>
                    <a:lnTo>
                      <a:pt x="2960" y="755"/>
                    </a:lnTo>
                    <a:lnTo>
                      <a:pt x="2960" y="759"/>
                    </a:lnTo>
                    <a:lnTo>
                      <a:pt x="2960" y="762"/>
                    </a:lnTo>
                    <a:lnTo>
                      <a:pt x="2950" y="767"/>
                    </a:lnTo>
                    <a:lnTo>
                      <a:pt x="2942" y="771"/>
                    </a:lnTo>
                    <a:lnTo>
                      <a:pt x="2935" y="777"/>
                    </a:lnTo>
                    <a:lnTo>
                      <a:pt x="2928" y="784"/>
                    </a:lnTo>
                    <a:lnTo>
                      <a:pt x="2925" y="779"/>
                    </a:lnTo>
                    <a:lnTo>
                      <a:pt x="2922" y="772"/>
                    </a:lnTo>
                    <a:lnTo>
                      <a:pt x="2920" y="771"/>
                    </a:lnTo>
                    <a:lnTo>
                      <a:pt x="2915" y="769"/>
                    </a:lnTo>
                    <a:lnTo>
                      <a:pt x="2910" y="767"/>
                    </a:lnTo>
                    <a:lnTo>
                      <a:pt x="2903" y="766"/>
                    </a:lnTo>
                    <a:lnTo>
                      <a:pt x="2893" y="774"/>
                    </a:lnTo>
                    <a:lnTo>
                      <a:pt x="2887" y="786"/>
                    </a:lnTo>
                    <a:lnTo>
                      <a:pt x="2883" y="791"/>
                    </a:lnTo>
                    <a:lnTo>
                      <a:pt x="2882" y="797"/>
                    </a:lnTo>
                    <a:lnTo>
                      <a:pt x="2880" y="806"/>
                    </a:lnTo>
                    <a:lnTo>
                      <a:pt x="2880" y="816"/>
                    </a:lnTo>
                    <a:lnTo>
                      <a:pt x="2893" y="827"/>
                    </a:lnTo>
                    <a:lnTo>
                      <a:pt x="2908" y="839"/>
                    </a:lnTo>
                    <a:lnTo>
                      <a:pt x="2920" y="853"/>
                    </a:lnTo>
                    <a:lnTo>
                      <a:pt x="2930" y="866"/>
                    </a:lnTo>
                    <a:lnTo>
                      <a:pt x="2934" y="886"/>
                    </a:lnTo>
                    <a:lnTo>
                      <a:pt x="2935" y="906"/>
                    </a:lnTo>
                    <a:lnTo>
                      <a:pt x="2917" y="925"/>
                    </a:lnTo>
                    <a:lnTo>
                      <a:pt x="2897" y="945"/>
                    </a:lnTo>
                    <a:lnTo>
                      <a:pt x="2888" y="945"/>
                    </a:lnTo>
                    <a:lnTo>
                      <a:pt x="2883" y="941"/>
                    </a:lnTo>
                    <a:lnTo>
                      <a:pt x="2885" y="935"/>
                    </a:lnTo>
                    <a:lnTo>
                      <a:pt x="2888" y="930"/>
                    </a:lnTo>
                    <a:lnTo>
                      <a:pt x="2887" y="928"/>
                    </a:lnTo>
                    <a:lnTo>
                      <a:pt x="2885" y="928"/>
                    </a:lnTo>
                    <a:lnTo>
                      <a:pt x="2875" y="921"/>
                    </a:lnTo>
                    <a:lnTo>
                      <a:pt x="2862" y="916"/>
                    </a:lnTo>
                    <a:lnTo>
                      <a:pt x="2860" y="908"/>
                    </a:lnTo>
                    <a:lnTo>
                      <a:pt x="2856" y="898"/>
                    </a:lnTo>
                    <a:lnTo>
                      <a:pt x="2843" y="888"/>
                    </a:lnTo>
                    <a:lnTo>
                      <a:pt x="2828" y="879"/>
                    </a:lnTo>
                    <a:lnTo>
                      <a:pt x="2826" y="879"/>
                    </a:lnTo>
                    <a:lnTo>
                      <a:pt x="2825" y="881"/>
                    </a:lnTo>
                    <a:lnTo>
                      <a:pt x="2823" y="884"/>
                    </a:lnTo>
                    <a:lnTo>
                      <a:pt x="2821" y="886"/>
                    </a:lnTo>
                    <a:lnTo>
                      <a:pt x="2820" y="911"/>
                    </a:lnTo>
                    <a:lnTo>
                      <a:pt x="2818" y="936"/>
                    </a:lnTo>
                    <a:lnTo>
                      <a:pt x="2823" y="940"/>
                    </a:lnTo>
                    <a:lnTo>
                      <a:pt x="2828" y="943"/>
                    </a:lnTo>
                    <a:lnTo>
                      <a:pt x="2830" y="953"/>
                    </a:lnTo>
                    <a:lnTo>
                      <a:pt x="2831" y="963"/>
                    </a:lnTo>
                    <a:lnTo>
                      <a:pt x="2836" y="963"/>
                    </a:lnTo>
                    <a:lnTo>
                      <a:pt x="2841" y="963"/>
                    </a:lnTo>
                    <a:lnTo>
                      <a:pt x="2848" y="968"/>
                    </a:lnTo>
                    <a:lnTo>
                      <a:pt x="2855" y="975"/>
                    </a:lnTo>
                    <a:lnTo>
                      <a:pt x="2860" y="980"/>
                    </a:lnTo>
                    <a:lnTo>
                      <a:pt x="2863" y="987"/>
                    </a:lnTo>
                    <a:lnTo>
                      <a:pt x="2867" y="993"/>
                    </a:lnTo>
                    <a:lnTo>
                      <a:pt x="2868" y="1002"/>
                    </a:lnTo>
                    <a:lnTo>
                      <a:pt x="2868" y="1012"/>
                    </a:lnTo>
                    <a:lnTo>
                      <a:pt x="2870" y="1022"/>
                    </a:lnTo>
                    <a:lnTo>
                      <a:pt x="2875" y="1020"/>
                    </a:lnTo>
                    <a:lnTo>
                      <a:pt x="2878" y="1018"/>
                    </a:lnTo>
                    <a:lnTo>
                      <a:pt x="2878" y="1023"/>
                    </a:lnTo>
                    <a:lnTo>
                      <a:pt x="2878" y="1027"/>
                    </a:lnTo>
                    <a:lnTo>
                      <a:pt x="2875" y="1035"/>
                    </a:lnTo>
                    <a:lnTo>
                      <a:pt x="2873" y="1043"/>
                    </a:lnTo>
                    <a:lnTo>
                      <a:pt x="2862" y="1035"/>
                    </a:lnTo>
                    <a:lnTo>
                      <a:pt x="2853" y="1023"/>
                    </a:lnTo>
                    <a:lnTo>
                      <a:pt x="2845" y="1012"/>
                    </a:lnTo>
                    <a:lnTo>
                      <a:pt x="2836" y="1000"/>
                    </a:lnTo>
                    <a:lnTo>
                      <a:pt x="2823" y="973"/>
                    </a:lnTo>
                    <a:lnTo>
                      <a:pt x="2806" y="950"/>
                    </a:lnTo>
                    <a:lnTo>
                      <a:pt x="2808" y="921"/>
                    </a:lnTo>
                    <a:lnTo>
                      <a:pt x="2808" y="898"/>
                    </a:lnTo>
                    <a:lnTo>
                      <a:pt x="2806" y="886"/>
                    </a:lnTo>
                    <a:lnTo>
                      <a:pt x="2803" y="876"/>
                    </a:lnTo>
                    <a:lnTo>
                      <a:pt x="2798" y="868"/>
                    </a:lnTo>
                    <a:lnTo>
                      <a:pt x="2790" y="859"/>
                    </a:lnTo>
                    <a:lnTo>
                      <a:pt x="2785" y="859"/>
                    </a:lnTo>
                    <a:lnTo>
                      <a:pt x="2783" y="861"/>
                    </a:lnTo>
                    <a:lnTo>
                      <a:pt x="2779" y="861"/>
                    </a:lnTo>
                    <a:lnTo>
                      <a:pt x="2774" y="859"/>
                    </a:lnTo>
                    <a:lnTo>
                      <a:pt x="2774" y="858"/>
                    </a:lnTo>
                    <a:lnTo>
                      <a:pt x="2776" y="854"/>
                    </a:lnTo>
                    <a:lnTo>
                      <a:pt x="2776" y="851"/>
                    </a:lnTo>
                    <a:lnTo>
                      <a:pt x="2781" y="851"/>
                    </a:lnTo>
                    <a:lnTo>
                      <a:pt x="2785" y="853"/>
                    </a:lnTo>
                    <a:lnTo>
                      <a:pt x="2786" y="851"/>
                    </a:lnTo>
                    <a:lnTo>
                      <a:pt x="2790" y="848"/>
                    </a:lnTo>
                    <a:lnTo>
                      <a:pt x="2790" y="846"/>
                    </a:lnTo>
                    <a:lnTo>
                      <a:pt x="2791" y="843"/>
                    </a:lnTo>
                    <a:lnTo>
                      <a:pt x="2786" y="836"/>
                    </a:lnTo>
                    <a:lnTo>
                      <a:pt x="2781" y="827"/>
                    </a:lnTo>
                    <a:lnTo>
                      <a:pt x="2773" y="838"/>
                    </a:lnTo>
                    <a:lnTo>
                      <a:pt x="2763" y="848"/>
                    </a:lnTo>
                    <a:lnTo>
                      <a:pt x="2756" y="844"/>
                    </a:lnTo>
                    <a:lnTo>
                      <a:pt x="2749" y="841"/>
                    </a:lnTo>
                    <a:lnTo>
                      <a:pt x="2751" y="831"/>
                    </a:lnTo>
                    <a:lnTo>
                      <a:pt x="2749" y="821"/>
                    </a:lnTo>
                    <a:lnTo>
                      <a:pt x="2748" y="814"/>
                    </a:lnTo>
                    <a:lnTo>
                      <a:pt x="2743" y="807"/>
                    </a:lnTo>
                    <a:lnTo>
                      <a:pt x="2733" y="797"/>
                    </a:lnTo>
                    <a:lnTo>
                      <a:pt x="2723" y="784"/>
                    </a:lnTo>
                    <a:lnTo>
                      <a:pt x="2718" y="774"/>
                    </a:lnTo>
                    <a:lnTo>
                      <a:pt x="2714" y="766"/>
                    </a:lnTo>
                    <a:lnTo>
                      <a:pt x="2714" y="761"/>
                    </a:lnTo>
                    <a:lnTo>
                      <a:pt x="2711" y="757"/>
                    </a:lnTo>
                    <a:lnTo>
                      <a:pt x="2709" y="754"/>
                    </a:lnTo>
                    <a:lnTo>
                      <a:pt x="2704" y="750"/>
                    </a:lnTo>
                    <a:lnTo>
                      <a:pt x="2701" y="754"/>
                    </a:lnTo>
                    <a:lnTo>
                      <a:pt x="2697" y="757"/>
                    </a:lnTo>
                    <a:lnTo>
                      <a:pt x="2696" y="752"/>
                    </a:lnTo>
                    <a:lnTo>
                      <a:pt x="2694" y="749"/>
                    </a:lnTo>
                    <a:lnTo>
                      <a:pt x="2692" y="745"/>
                    </a:lnTo>
                    <a:lnTo>
                      <a:pt x="2689" y="742"/>
                    </a:lnTo>
                    <a:lnTo>
                      <a:pt x="2689" y="754"/>
                    </a:lnTo>
                    <a:lnTo>
                      <a:pt x="2686" y="761"/>
                    </a:lnTo>
                    <a:lnTo>
                      <a:pt x="2677" y="762"/>
                    </a:lnTo>
                    <a:lnTo>
                      <a:pt x="2671" y="764"/>
                    </a:lnTo>
                    <a:lnTo>
                      <a:pt x="2664" y="767"/>
                    </a:lnTo>
                    <a:lnTo>
                      <a:pt x="2657" y="771"/>
                    </a:lnTo>
                    <a:lnTo>
                      <a:pt x="2652" y="782"/>
                    </a:lnTo>
                    <a:lnTo>
                      <a:pt x="2649" y="794"/>
                    </a:lnTo>
                    <a:lnTo>
                      <a:pt x="2634" y="807"/>
                    </a:lnTo>
                    <a:lnTo>
                      <a:pt x="2614" y="826"/>
                    </a:lnTo>
                    <a:lnTo>
                      <a:pt x="2604" y="836"/>
                    </a:lnTo>
                    <a:lnTo>
                      <a:pt x="2595" y="844"/>
                    </a:lnTo>
                    <a:lnTo>
                      <a:pt x="2589" y="853"/>
                    </a:lnTo>
                    <a:lnTo>
                      <a:pt x="2585" y="861"/>
                    </a:lnTo>
                    <a:lnTo>
                      <a:pt x="2589" y="873"/>
                    </a:lnTo>
                    <a:lnTo>
                      <a:pt x="2590" y="886"/>
                    </a:lnTo>
                    <a:lnTo>
                      <a:pt x="2589" y="899"/>
                    </a:lnTo>
                    <a:lnTo>
                      <a:pt x="2585" y="913"/>
                    </a:lnTo>
                    <a:lnTo>
                      <a:pt x="2577" y="936"/>
                    </a:lnTo>
                    <a:lnTo>
                      <a:pt x="2570" y="955"/>
                    </a:lnTo>
                    <a:lnTo>
                      <a:pt x="2565" y="953"/>
                    </a:lnTo>
                    <a:lnTo>
                      <a:pt x="2558" y="950"/>
                    </a:lnTo>
                    <a:lnTo>
                      <a:pt x="2553" y="943"/>
                    </a:lnTo>
                    <a:lnTo>
                      <a:pt x="2547" y="936"/>
                    </a:lnTo>
                    <a:lnTo>
                      <a:pt x="2535" y="916"/>
                    </a:lnTo>
                    <a:lnTo>
                      <a:pt x="2525" y="894"/>
                    </a:lnTo>
                    <a:lnTo>
                      <a:pt x="2505" y="848"/>
                    </a:lnTo>
                    <a:lnTo>
                      <a:pt x="2493" y="814"/>
                    </a:lnTo>
                    <a:lnTo>
                      <a:pt x="2492" y="802"/>
                    </a:lnTo>
                    <a:lnTo>
                      <a:pt x="2492" y="787"/>
                    </a:lnTo>
                    <a:lnTo>
                      <a:pt x="2492" y="781"/>
                    </a:lnTo>
                    <a:lnTo>
                      <a:pt x="2490" y="774"/>
                    </a:lnTo>
                    <a:lnTo>
                      <a:pt x="2490" y="767"/>
                    </a:lnTo>
                    <a:lnTo>
                      <a:pt x="2487" y="762"/>
                    </a:lnTo>
                    <a:lnTo>
                      <a:pt x="2483" y="766"/>
                    </a:lnTo>
                    <a:lnTo>
                      <a:pt x="2480" y="767"/>
                    </a:lnTo>
                    <a:lnTo>
                      <a:pt x="2480" y="774"/>
                    </a:lnTo>
                    <a:lnTo>
                      <a:pt x="2478" y="781"/>
                    </a:lnTo>
                    <a:lnTo>
                      <a:pt x="2476" y="781"/>
                    </a:lnTo>
                    <a:lnTo>
                      <a:pt x="2475" y="782"/>
                    </a:lnTo>
                    <a:lnTo>
                      <a:pt x="2470" y="781"/>
                    </a:lnTo>
                    <a:lnTo>
                      <a:pt x="2465" y="781"/>
                    </a:lnTo>
                    <a:lnTo>
                      <a:pt x="2458" y="777"/>
                    </a:lnTo>
                    <a:lnTo>
                      <a:pt x="2453" y="772"/>
                    </a:lnTo>
                    <a:lnTo>
                      <a:pt x="2450" y="767"/>
                    </a:lnTo>
                    <a:lnTo>
                      <a:pt x="2446" y="761"/>
                    </a:lnTo>
                    <a:lnTo>
                      <a:pt x="2455" y="755"/>
                    </a:lnTo>
                    <a:lnTo>
                      <a:pt x="2463" y="750"/>
                    </a:lnTo>
                    <a:lnTo>
                      <a:pt x="2463" y="749"/>
                    </a:lnTo>
                    <a:lnTo>
                      <a:pt x="2451" y="750"/>
                    </a:lnTo>
                    <a:lnTo>
                      <a:pt x="2440" y="750"/>
                    </a:lnTo>
                    <a:lnTo>
                      <a:pt x="2435" y="742"/>
                    </a:lnTo>
                    <a:lnTo>
                      <a:pt x="2426" y="732"/>
                    </a:lnTo>
                    <a:lnTo>
                      <a:pt x="2416" y="724"/>
                    </a:lnTo>
                    <a:lnTo>
                      <a:pt x="2408" y="717"/>
                    </a:lnTo>
                    <a:lnTo>
                      <a:pt x="2374" y="720"/>
                    </a:lnTo>
                    <a:lnTo>
                      <a:pt x="2341" y="724"/>
                    </a:lnTo>
                    <a:lnTo>
                      <a:pt x="2332" y="722"/>
                    </a:lnTo>
                    <a:lnTo>
                      <a:pt x="2326" y="722"/>
                    </a:lnTo>
                    <a:lnTo>
                      <a:pt x="2319" y="720"/>
                    </a:lnTo>
                    <a:lnTo>
                      <a:pt x="2314" y="717"/>
                    </a:lnTo>
                    <a:lnTo>
                      <a:pt x="2307" y="714"/>
                    </a:lnTo>
                    <a:lnTo>
                      <a:pt x="2304" y="709"/>
                    </a:lnTo>
                    <a:lnTo>
                      <a:pt x="2299" y="702"/>
                    </a:lnTo>
                    <a:lnTo>
                      <a:pt x="2296" y="695"/>
                    </a:lnTo>
                    <a:lnTo>
                      <a:pt x="2276" y="695"/>
                    </a:lnTo>
                    <a:lnTo>
                      <a:pt x="2255" y="695"/>
                    </a:lnTo>
                    <a:lnTo>
                      <a:pt x="2247" y="694"/>
                    </a:lnTo>
                    <a:lnTo>
                      <a:pt x="2239" y="689"/>
                    </a:lnTo>
                    <a:lnTo>
                      <a:pt x="2230" y="683"/>
                    </a:lnTo>
                    <a:lnTo>
                      <a:pt x="2224" y="675"/>
                    </a:lnTo>
                    <a:lnTo>
                      <a:pt x="2220" y="667"/>
                    </a:lnTo>
                    <a:lnTo>
                      <a:pt x="2217" y="660"/>
                    </a:lnTo>
                    <a:lnTo>
                      <a:pt x="2214" y="655"/>
                    </a:lnTo>
                    <a:lnTo>
                      <a:pt x="2209" y="650"/>
                    </a:lnTo>
                    <a:lnTo>
                      <a:pt x="2200" y="650"/>
                    </a:lnTo>
                    <a:lnTo>
                      <a:pt x="2194" y="652"/>
                    </a:lnTo>
                    <a:lnTo>
                      <a:pt x="2195" y="662"/>
                    </a:lnTo>
                    <a:lnTo>
                      <a:pt x="2199" y="673"/>
                    </a:lnTo>
                    <a:lnTo>
                      <a:pt x="2205" y="687"/>
                    </a:lnTo>
                    <a:lnTo>
                      <a:pt x="2214" y="699"/>
                    </a:lnTo>
                    <a:lnTo>
                      <a:pt x="2232" y="722"/>
                    </a:lnTo>
                    <a:lnTo>
                      <a:pt x="2245" y="737"/>
                    </a:lnTo>
                    <a:lnTo>
                      <a:pt x="2255" y="737"/>
                    </a:lnTo>
                    <a:lnTo>
                      <a:pt x="2262" y="737"/>
                    </a:lnTo>
                    <a:lnTo>
                      <a:pt x="2267" y="735"/>
                    </a:lnTo>
                    <a:lnTo>
                      <a:pt x="2272" y="732"/>
                    </a:lnTo>
                    <a:lnTo>
                      <a:pt x="2274" y="724"/>
                    </a:lnTo>
                    <a:lnTo>
                      <a:pt x="2277" y="715"/>
                    </a:lnTo>
                    <a:lnTo>
                      <a:pt x="2281" y="707"/>
                    </a:lnTo>
                    <a:lnTo>
                      <a:pt x="2287" y="704"/>
                    </a:lnTo>
                    <a:lnTo>
                      <a:pt x="2289" y="712"/>
                    </a:lnTo>
                    <a:lnTo>
                      <a:pt x="2294" y="720"/>
                    </a:lnTo>
                    <a:lnTo>
                      <a:pt x="2299" y="727"/>
                    </a:lnTo>
                    <a:lnTo>
                      <a:pt x="2306" y="734"/>
                    </a:lnTo>
                    <a:lnTo>
                      <a:pt x="2321" y="744"/>
                    </a:lnTo>
                    <a:lnTo>
                      <a:pt x="2334" y="755"/>
                    </a:lnTo>
                    <a:lnTo>
                      <a:pt x="2332" y="764"/>
                    </a:lnTo>
                    <a:lnTo>
                      <a:pt x="2329" y="774"/>
                    </a:lnTo>
                    <a:lnTo>
                      <a:pt x="2322" y="786"/>
                    </a:lnTo>
                    <a:lnTo>
                      <a:pt x="2316" y="797"/>
                    </a:lnTo>
                    <a:lnTo>
                      <a:pt x="2301" y="817"/>
                    </a:lnTo>
                    <a:lnTo>
                      <a:pt x="2291" y="831"/>
                    </a:lnTo>
                    <a:lnTo>
                      <a:pt x="2267" y="841"/>
                    </a:lnTo>
                    <a:lnTo>
                      <a:pt x="2247" y="851"/>
                    </a:lnTo>
                    <a:lnTo>
                      <a:pt x="2227" y="863"/>
                    </a:lnTo>
                    <a:lnTo>
                      <a:pt x="2207" y="874"/>
                    </a:lnTo>
                    <a:lnTo>
                      <a:pt x="2199" y="878"/>
                    </a:lnTo>
                    <a:lnTo>
                      <a:pt x="2192" y="879"/>
                    </a:lnTo>
                    <a:lnTo>
                      <a:pt x="2189" y="879"/>
                    </a:lnTo>
                    <a:lnTo>
                      <a:pt x="2183" y="879"/>
                    </a:lnTo>
                    <a:lnTo>
                      <a:pt x="2180" y="879"/>
                    </a:lnTo>
                    <a:lnTo>
                      <a:pt x="2177" y="881"/>
                    </a:lnTo>
                    <a:lnTo>
                      <a:pt x="2170" y="886"/>
                    </a:lnTo>
                    <a:lnTo>
                      <a:pt x="2163" y="896"/>
                    </a:lnTo>
                    <a:lnTo>
                      <a:pt x="2157" y="894"/>
                    </a:lnTo>
                    <a:lnTo>
                      <a:pt x="2152" y="893"/>
                    </a:lnTo>
                    <a:lnTo>
                      <a:pt x="2150" y="893"/>
                    </a:lnTo>
                    <a:lnTo>
                      <a:pt x="2148" y="893"/>
                    </a:lnTo>
                    <a:lnTo>
                      <a:pt x="2148" y="873"/>
                    </a:lnTo>
                    <a:lnTo>
                      <a:pt x="2145" y="854"/>
                    </a:lnTo>
                    <a:lnTo>
                      <a:pt x="2138" y="838"/>
                    </a:lnTo>
                    <a:lnTo>
                      <a:pt x="2132" y="824"/>
                    </a:lnTo>
                    <a:lnTo>
                      <a:pt x="2113" y="799"/>
                    </a:lnTo>
                    <a:lnTo>
                      <a:pt x="2095" y="774"/>
                    </a:lnTo>
                    <a:lnTo>
                      <a:pt x="2088" y="757"/>
                    </a:lnTo>
                    <a:lnTo>
                      <a:pt x="2085" y="742"/>
                    </a:lnTo>
                    <a:lnTo>
                      <a:pt x="2083" y="734"/>
                    </a:lnTo>
                    <a:lnTo>
                      <a:pt x="2078" y="729"/>
                    </a:lnTo>
                    <a:lnTo>
                      <a:pt x="2071" y="724"/>
                    </a:lnTo>
                    <a:lnTo>
                      <a:pt x="2063" y="720"/>
                    </a:lnTo>
                    <a:lnTo>
                      <a:pt x="2063" y="712"/>
                    </a:lnTo>
                    <a:lnTo>
                      <a:pt x="2061" y="705"/>
                    </a:lnTo>
                    <a:lnTo>
                      <a:pt x="2058" y="699"/>
                    </a:lnTo>
                    <a:lnTo>
                      <a:pt x="2056" y="694"/>
                    </a:lnTo>
                    <a:lnTo>
                      <a:pt x="2048" y="683"/>
                    </a:lnTo>
                    <a:lnTo>
                      <a:pt x="2040" y="675"/>
                    </a:lnTo>
                    <a:lnTo>
                      <a:pt x="2031" y="677"/>
                    </a:lnTo>
                    <a:lnTo>
                      <a:pt x="2021" y="677"/>
                    </a:lnTo>
                    <a:lnTo>
                      <a:pt x="2021" y="670"/>
                    </a:lnTo>
                    <a:lnTo>
                      <a:pt x="2019" y="667"/>
                    </a:lnTo>
                    <a:lnTo>
                      <a:pt x="2016" y="665"/>
                    </a:lnTo>
                    <a:lnTo>
                      <a:pt x="2011" y="663"/>
                    </a:lnTo>
                    <a:lnTo>
                      <a:pt x="2013" y="672"/>
                    </a:lnTo>
                    <a:lnTo>
                      <a:pt x="2018" y="680"/>
                    </a:lnTo>
                    <a:lnTo>
                      <a:pt x="2021" y="687"/>
                    </a:lnTo>
                    <a:lnTo>
                      <a:pt x="2026" y="694"/>
                    </a:lnTo>
                    <a:lnTo>
                      <a:pt x="2036" y="705"/>
                    </a:lnTo>
                    <a:lnTo>
                      <a:pt x="2045" y="717"/>
                    </a:lnTo>
                    <a:lnTo>
                      <a:pt x="2048" y="732"/>
                    </a:lnTo>
                    <a:lnTo>
                      <a:pt x="2050" y="747"/>
                    </a:lnTo>
                    <a:lnTo>
                      <a:pt x="2058" y="752"/>
                    </a:lnTo>
                    <a:lnTo>
                      <a:pt x="2066" y="757"/>
                    </a:lnTo>
                    <a:lnTo>
                      <a:pt x="2071" y="777"/>
                    </a:lnTo>
                    <a:lnTo>
                      <a:pt x="2078" y="799"/>
                    </a:lnTo>
                    <a:lnTo>
                      <a:pt x="2086" y="811"/>
                    </a:lnTo>
                    <a:lnTo>
                      <a:pt x="2093" y="822"/>
                    </a:lnTo>
                    <a:lnTo>
                      <a:pt x="2093" y="831"/>
                    </a:lnTo>
                    <a:lnTo>
                      <a:pt x="2093" y="838"/>
                    </a:lnTo>
                    <a:lnTo>
                      <a:pt x="2103" y="846"/>
                    </a:lnTo>
                    <a:lnTo>
                      <a:pt x="2113" y="854"/>
                    </a:lnTo>
                    <a:lnTo>
                      <a:pt x="2123" y="869"/>
                    </a:lnTo>
                    <a:lnTo>
                      <a:pt x="2135" y="883"/>
                    </a:lnTo>
                    <a:lnTo>
                      <a:pt x="2145" y="898"/>
                    </a:lnTo>
                    <a:lnTo>
                      <a:pt x="2157" y="913"/>
                    </a:lnTo>
                    <a:lnTo>
                      <a:pt x="2157" y="916"/>
                    </a:lnTo>
                    <a:lnTo>
                      <a:pt x="2157" y="918"/>
                    </a:lnTo>
                    <a:lnTo>
                      <a:pt x="2165" y="918"/>
                    </a:lnTo>
                    <a:lnTo>
                      <a:pt x="2172" y="918"/>
                    </a:lnTo>
                    <a:lnTo>
                      <a:pt x="2187" y="915"/>
                    </a:lnTo>
                    <a:lnTo>
                      <a:pt x="2205" y="911"/>
                    </a:lnTo>
                    <a:lnTo>
                      <a:pt x="2224" y="908"/>
                    </a:lnTo>
                    <a:lnTo>
                      <a:pt x="2240" y="905"/>
                    </a:lnTo>
                    <a:lnTo>
                      <a:pt x="2239" y="923"/>
                    </a:lnTo>
                    <a:lnTo>
                      <a:pt x="2235" y="941"/>
                    </a:lnTo>
                    <a:lnTo>
                      <a:pt x="2230" y="956"/>
                    </a:lnTo>
                    <a:lnTo>
                      <a:pt x="2224" y="971"/>
                    </a:lnTo>
                    <a:lnTo>
                      <a:pt x="2217" y="987"/>
                    </a:lnTo>
                    <a:lnTo>
                      <a:pt x="2207" y="1000"/>
                    </a:lnTo>
                    <a:lnTo>
                      <a:pt x="2197" y="1012"/>
                    </a:lnTo>
                    <a:lnTo>
                      <a:pt x="2187" y="1023"/>
                    </a:lnTo>
                    <a:lnTo>
                      <a:pt x="2163" y="1045"/>
                    </a:lnTo>
                    <a:lnTo>
                      <a:pt x="2140" y="1067"/>
                    </a:lnTo>
                    <a:lnTo>
                      <a:pt x="2128" y="1077"/>
                    </a:lnTo>
                    <a:lnTo>
                      <a:pt x="2118" y="1089"/>
                    </a:lnTo>
                    <a:lnTo>
                      <a:pt x="2108" y="1100"/>
                    </a:lnTo>
                    <a:lnTo>
                      <a:pt x="2100" y="1112"/>
                    </a:lnTo>
                    <a:lnTo>
                      <a:pt x="2096" y="1119"/>
                    </a:lnTo>
                    <a:lnTo>
                      <a:pt x="2095" y="1126"/>
                    </a:lnTo>
                    <a:lnTo>
                      <a:pt x="2095" y="1132"/>
                    </a:lnTo>
                    <a:lnTo>
                      <a:pt x="2096" y="1139"/>
                    </a:lnTo>
                    <a:lnTo>
                      <a:pt x="2101" y="1152"/>
                    </a:lnTo>
                    <a:lnTo>
                      <a:pt x="2105" y="1164"/>
                    </a:lnTo>
                    <a:lnTo>
                      <a:pt x="2101" y="1177"/>
                    </a:lnTo>
                    <a:lnTo>
                      <a:pt x="2096" y="1191"/>
                    </a:lnTo>
                    <a:lnTo>
                      <a:pt x="2105" y="1198"/>
                    </a:lnTo>
                    <a:lnTo>
                      <a:pt x="2110" y="1206"/>
                    </a:lnTo>
                    <a:lnTo>
                      <a:pt x="2111" y="1218"/>
                    </a:lnTo>
                    <a:lnTo>
                      <a:pt x="2113" y="1231"/>
                    </a:lnTo>
                    <a:lnTo>
                      <a:pt x="2111" y="1244"/>
                    </a:lnTo>
                    <a:lnTo>
                      <a:pt x="2110" y="1256"/>
                    </a:lnTo>
                    <a:lnTo>
                      <a:pt x="2108" y="1266"/>
                    </a:lnTo>
                    <a:lnTo>
                      <a:pt x="2105" y="1273"/>
                    </a:lnTo>
                    <a:lnTo>
                      <a:pt x="2100" y="1280"/>
                    </a:lnTo>
                    <a:lnTo>
                      <a:pt x="2095" y="1285"/>
                    </a:lnTo>
                    <a:lnTo>
                      <a:pt x="2090" y="1290"/>
                    </a:lnTo>
                    <a:lnTo>
                      <a:pt x="2083" y="1293"/>
                    </a:lnTo>
                    <a:lnTo>
                      <a:pt x="2071" y="1300"/>
                    </a:lnTo>
                    <a:lnTo>
                      <a:pt x="2060" y="1308"/>
                    </a:lnTo>
                    <a:lnTo>
                      <a:pt x="2055" y="1313"/>
                    </a:lnTo>
                    <a:lnTo>
                      <a:pt x="2050" y="1318"/>
                    </a:lnTo>
                    <a:lnTo>
                      <a:pt x="2046" y="1326"/>
                    </a:lnTo>
                    <a:lnTo>
                      <a:pt x="2043" y="1335"/>
                    </a:lnTo>
                    <a:lnTo>
                      <a:pt x="2041" y="1342"/>
                    </a:lnTo>
                    <a:lnTo>
                      <a:pt x="2041" y="1350"/>
                    </a:lnTo>
                    <a:lnTo>
                      <a:pt x="2041" y="1357"/>
                    </a:lnTo>
                    <a:lnTo>
                      <a:pt x="2043" y="1365"/>
                    </a:lnTo>
                    <a:lnTo>
                      <a:pt x="2045" y="1372"/>
                    </a:lnTo>
                    <a:lnTo>
                      <a:pt x="2045" y="1380"/>
                    </a:lnTo>
                    <a:lnTo>
                      <a:pt x="2045" y="1387"/>
                    </a:lnTo>
                    <a:lnTo>
                      <a:pt x="2043" y="1393"/>
                    </a:lnTo>
                    <a:lnTo>
                      <a:pt x="2034" y="1397"/>
                    </a:lnTo>
                    <a:lnTo>
                      <a:pt x="2028" y="1400"/>
                    </a:lnTo>
                    <a:lnTo>
                      <a:pt x="2021" y="1405"/>
                    </a:lnTo>
                    <a:lnTo>
                      <a:pt x="2016" y="1410"/>
                    </a:lnTo>
                    <a:lnTo>
                      <a:pt x="2019" y="1419"/>
                    </a:lnTo>
                    <a:lnTo>
                      <a:pt x="2021" y="1430"/>
                    </a:lnTo>
                    <a:lnTo>
                      <a:pt x="2013" y="1439"/>
                    </a:lnTo>
                    <a:lnTo>
                      <a:pt x="2008" y="1447"/>
                    </a:lnTo>
                    <a:lnTo>
                      <a:pt x="2004" y="1457"/>
                    </a:lnTo>
                    <a:lnTo>
                      <a:pt x="1998" y="1469"/>
                    </a:lnTo>
                    <a:lnTo>
                      <a:pt x="1989" y="1484"/>
                    </a:lnTo>
                    <a:lnTo>
                      <a:pt x="1978" y="1494"/>
                    </a:lnTo>
                    <a:lnTo>
                      <a:pt x="1966" y="1502"/>
                    </a:lnTo>
                    <a:lnTo>
                      <a:pt x="1952" y="1507"/>
                    </a:lnTo>
                    <a:lnTo>
                      <a:pt x="1921" y="1517"/>
                    </a:lnTo>
                    <a:lnTo>
                      <a:pt x="1884" y="1524"/>
                    </a:lnTo>
                    <a:lnTo>
                      <a:pt x="1874" y="1527"/>
                    </a:lnTo>
                    <a:lnTo>
                      <a:pt x="1864" y="1529"/>
                    </a:lnTo>
                    <a:lnTo>
                      <a:pt x="1859" y="1529"/>
                    </a:lnTo>
                    <a:lnTo>
                      <a:pt x="1854" y="1529"/>
                    </a:lnTo>
                    <a:lnTo>
                      <a:pt x="1849" y="1529"/>
                    </a:lnTo>
                    <a:lnTo>
                      <a:pt x="1844" y="1526"/>
                    </a:lnTo>
                    <a:lnTo>
                      <a:pt x="1842" y="1504"/>
                    </a:lnTo>
                    <a:lnTo>
                      <a:pt x="1839" y="1480"/>
                    </a:lnTo>
                    <a:lnTo>
                      <a:pt x="1825" y="1460"/>
                    </a:lnTo>
                    <a:lnTo>
                      <a:pt x="1812" y="1440"/>
                    </a:lnTo>
                    <a:lnTo>
                      <a:pt x="1807" y="1414"/>
                    </a:lnTo>
                    <a:lnTo>
                      <a:pt x="1803" y="1387"/>
                    </a:lnTo>
                    <a:lnTo>
                      <a:pt x="1802" y="1373"/>
                    </a:lnTo>
                    <a:lnTo>
                      <a:pt x="1800" y="1360"/>
                    </a:lnTo>
                    <a:lnTo>
                      <a:pt x="1798" y="1348"/>
                    </a:lnTo>
                    <a:lnTo>
                      <a:pt x="1793" y="1336"/>
                    </a:lnTo>
                    <a:lnTo>
                      <a:pt x="1783" y="1325"/>
                    </a:lnTo>
                    <a:lnTo>
                      <a:pt x="1772" y="1313"/>
                    </a:lnTo>
                    <a:lnTo>
                      <a:pt x="1770" y="1298"/>
                    </a:lnTo>
                    <a:lnTo>
                      <a:pt x="1770" y="1285"/>
                    </a:lnTo>
                    <a:lnTo>
                      <a:pt x="1772" y="1273"/>
                    </a:lnTo>
                    <a:lnTo>
                      <a:pt x="1777" y="1261"/>
                    </a:lnTo>
                    <a:lnTo>
                      <a:pt x="1785" y="1241"/>
                    </a:lnTo>
                    <a:lnTo>
                      <a:pt x="1793" y="1223"/>
                    </a:lnTo>
                    <a:lnTo>
                      <a:pt x="1795" y="1213"/>
                    </a:lnTo>
                    <a:lnTo>
                      <a:pt x="1795" y="1199"/>
                    </a:lnTo>
                    <a:lnTo>
                      <a:pt x="1792" y="1184"/>
                    </a:lnTo>
                    <a:lnTo>
                      <a:pt x="1788" y="1169"/>
                    </a:lnTo>
                    <a:lnTo>
                      <a:pt x="1778" y="1141"/>
                    </a:lnTo>
                    <a:lnTo>
                      <a:pt x="1770" y="1122"/>
                    </a:lnTo>
                    <a:lnTo>
                      <a:pt x="1757" y="1107"/>
                    </a:lnTo>
                    <a:lnTo>
                      <a:pt x="1741" y="1092"/>
                    </a:lnTo>
                    <a:lnTo>
                      <a:pt x="1740" y="1085"/>
                    </a:lnTo>
                    <a:lnTo>
                      <a:pt x="1738" y="1077"/>
                    </a:lnTo>
                    <a:lnTo>
                      <a:pt x="1736" y="1069"/>
                    </a:lnTo>
                    <a:lnTo>
                      <a:pt x="1738" y="1060"/>
                    </a:lnTo>
                    <a:lnTo>
                      <a:pt x="1741" y="1045"/>
                    </a:lnTo>
                    <a:lnTo>
                      <a:pt x="1743" y="1030"/>
                    </a:lnTo>
                    <a:lnTo>
                      <a:pt x="1745" y="1022"/>
                    </a:lnTo>
                    <a:lnTo>
                      <a:pt x="1743" y="1017"/>
                    </a:lnTo>
                    <a:lnTo>
                      <a:pt x="1741" y="1010"/>
                    </a:lnTo>
                    <a:lnTo>
                      <a:pt x="1738" y="1007"/>
                    </a:lnTo>
                    <a:lnTo>
                      <a:pt x="1733" y="1002"/>
                    </a:lnTo>
                    <a:lnTo>
                      <a:pt x="1725" y="998"/>
                    </a:lnTo>
                    <a:lnTo>
                      <a:pt x="1713" y="997"/>
                    </a:lnTo>
                    <a:lnTo>
                      <a:pt x="1700" y="997"/>
                    </a:lnTo>
                    <a:lnTo>
                      <a:pt x="1700" y="990"/>
                    </a:lnTo>
                    <a:lnTo>
                      <a:pt x="1698" y="985"/>
                    </a:lnTo>
                    <a:lnTo>
                      <a:pt x="1686" y="982"/>
                    </a:lnTo>
                    <a:lnTo>
                      <a:pt x="1675" y="980"/>
                    </a:lnTo>
                    <a:lnTo>
                      <a:pt x="1664" y="980"/>
                    </a:lnTo>
                    <a:lnTo>
                      <a:pt x="1656" y="982"/>
                    </a:lnTo>
                    <a:lnTo>
                      <a:pt x="1638" y="987"/>
                    </a:lnTo>
                    <a:lnTo>
                      <a:pt x="1614" y="995"/>
                    </a:lnTo>
                    <a:lnTo>
                      <a:pt x="1601" y="995"/>
                    </a:lnTo>
                    <a:lnTo>
                      <a:pt x="1589" y="993"/>
                    </a:lnTo>
                    <a:lnTo>
                      <a:pt x="1576" y="993"/>
                    </a:lnTo>
                    <a:lnTo>
                      <a:pt x="1562" y="992"/>
                    </a:lnTo>
                    <a:lnTo>
                      <a:pt x="1556" y="995"/>
                    </a:lnTo>
                    <a:lnTo>
                      <a:pt x="1552" y="998"/>
                    </a:lnTo>
                    <a:lnTo>
                      <a:pt x="1546" y="1000"/>
                    </a:lnTo>
                    <a:lnTo>
                      <a:pt x="1537" y="1002"/>
                    </a:lnTo>
                    <a:lnTo>
                      <a:pt x="1522" y="990"/>
                    </a:lnTo>
                    <a:lnTo>
                      <a:pt x="1509" y="978"/>
                    </a:lnTo>
                    <a:lnTo>
                      <a:pt x="1495" y="966"/>
                    </a:lnTo>
                    <a:lnTo>
                      <a:pt x="1482" y="955"/>
                    </a:lnTo>
                    <a:lnTo>
                      <a:pt x="1479" y="943"/>
                    </a:lnTo>
                    <a:lnTo>
                      <a:pt x="1475" y="933"/>
                    </a:lnTo>
                    <a:lnTo>
                      <a:pt x="1454" y="916"/>
                    </a:lnTo>
                    <a:lnTo>
                      <a:pt x="1437" y="898"/>
                    </a:lnTo>
                    <a:lnTo>
                      <a:pt x="1437" y="886"/>
                    </a:lnTo>
                    <a:lnTo>
                      <a:pt x="1437" y="874"/>
                    </a:lnTo>
                    <a:lnTo>
                      <a:pt x="1433" y="871"/>
                    </a:lnTo>
                    <a:lnTo>
                      <a:pt x="1428" y="866"/>
                    </a:lnTo>
                    <a:lnTo>
                      <a:pt x="1427" y="861"/>
                    </a:lnTo>
                    <a:lnTo>
                      <a:pt x="1428" y="856"/>
                    </a:lnTo>
                    <a:lnTo>
                      <a:pt x="1430" y="849"/>
                    </a:lnTo>
                    <a:lnTo>
                      <a:pt x="1433" y="844"/>
                    </a:lnTo>
                    <a:lnTo>
                      <a:pt x="1440" y="834"/>
                    </a:lnTo>
                    <a:lnTo>
                      <a:pt x="1443" y="826"/>
                    </a:lnTo>
                    <a:lnTo>
                      <a:pt x="1445" y="816"/>
                    </a:lnTo>
                    <a:lnTo>
                      <a:pt x="1445" y="807"/>
                    </a:lnTo>
                    <a:lnTo>
                      <a:pt x="1443" y="801"/>
                    </a:lnTo>
                    <a:lnTo>
                      <a:pt x="1442" y="794"/>
                    </a:lnTo>
                    <a:lnTo>
                      <a:pt x="1437" y="781"/>
                    </a:lnTo>
                    <a:lnTo>
                      <a:pt x="1433" y="767"/>
                    </a:lnTo>
                    <a:lnTo>
                      <a:pt x="1442" y="747"/>
                    </a:lnTo>
                    <a:lnTo>
                      <a:pt x="1454" y="725"/>
                    </a:lnTo>
                    <a:lnTo>
                      <a:pt x="1459" y="715"/>
                    </a:lnTo>
                    <a:lnTo>
                      <a:pt x="1465" y="707"/>
                    </a:lnTo>
                    <a:lnTo>
                      <a:pt x="1474" y="699"/>
                    </a:lnTo>
                    <a:lnTo>
                      <a:pt x="1482" y="690"/>
                    </a:lnTo>
                    <a:lnTo>
                      <a:pt x="1492" y="683"/>
                    </a:lnTo>
                    <a:lnTo>
                      <a:pt x="1502" y="678"/>
                    </a:lnTo>
                    <a:lnTo>
                      <a:pt x="1512" y="672"/>
                    </a:lnTo>
                    <a:lnTo>
                      <a:pt x="1521" y="662"/>
                    </a:lnTo>
                    <a:lnTo>
                      <a:pt x="1522" y="645"/>
                    </a:lnTo>
                    <a:lnTo>
                      <a:pt x="1524" y="630"/>
                    </a:lnTo>
                    <a:lnTo>
                      <a:pt x="1527" y="623"/>
                    </a:lnTo>
                    <a:lnTo>
                      <a:pt x="1531" y="620"/>
                    </a:lnTo>
                    <a:lnTo>
                      <a:pt x="1534" y="615"/>
                    </a:lnTo>
                    <a:lnTo>
                      <a:pt x="1539" y="612"/>
                    </a:lnTo>
                    <a:lnTo>
                      <a:pt x="1547" y="606"/>
                    </a:lnTo>
                    <a:lnTo>
                      <a:pt x="1557" y="603"/>
                    </a:lnTo>
                    <a:lnTo>
                      <a:pt x="1561" y="600"/>
                    </a:lnTo>
                    <a:lnTo>
                      <a:pt x="1564" y="596"/>
                    </a:lnTo>
                    <a:lnTo>
                      <a:pt x="1567" y="593"/>
                    </a:lnTo>
                    <a:lnTo>
                      <a:pt x="1569" y="588"/>
                    </a:lnTo>
                    <a:lnTo>
                      <a:pt x="1571" y="581"/>
                    </a:lnTo>
                    <a:lnTo>
                      <a:pt x="1572" y="575"/>
                    </a:lnTo>
                    <a:lnTo>
                      <a:pt x="1571" y="566"/>
                    </a:lnTo>
                    <a:lnTo>
                      <a:pt x="1569" y="556"/>
                    </a:lnTo>
                    <a:lnTo>
                      <a:pt x="1554" y="556"/>
                    </a:lnTo>
                    <a:lnTo>
                      <a:pt x="1539" y="556"/>
                    </a:lnTo>
                    <a:lnTo>
                      <a:pt x="1537" y="540"/>
                    </a:lnTo>
                    <a:lnTo>
                      <a:pt x="1539" y="519"/>
                    </a:lnTo>
                    <a:lnTo>
                      <a:pt x="1542" y="511"/>
                    </a:lnTo>
                    <a:lnTo>
                      <a:pt x="1546" y="503"/>
                    </a:lnTo>
                    <a:lnTo>
                      <a:pt x="1549" y="496"/>
                    </a:lnTo>
                    <a:lnTo>
                      <a:pt x="1554" y="491"/>
                    </a:lnTo>
                    <a:lnTo>
                      <a:pt x="1551" y="488"/>
                    </a:lnTo>
                    <a:lnTo>
                      <a:pt x="1547" y="484"/>
                    </a:lnTo>
                    <a:lnTo>
                      <a:pt x="1546" y="479"/>
                    </a:lnTo>
                    <a:lnTo>
                      <a:pt x="1544" y="474"/>
                    </a:lnTo>
                    <a:lnTo>
                      <a:pt x="1566" y="471"/>
                    </a:lnTo>
                    <a:lnTo>
                      <a:pt x="1589" y="469"/>
                    </a:lnTo>
                    <a:lnTo>
                      <a:pt x="1601" y="469"/>
                    </a:lnTo>
                    <a:lnTo>
                      <a:pt x="1611" y="469"/>
                    </a:lnTo>
                    <a:lnTo>
                      <a:pt x="1623" y="466"/>
                    </a:lnTo>
                    <a:lnTo>
                      <a:pt x="1631" y="462"/>
                    </a:lnTo>
                    <a:lnTo>
                      <a:pt x="1631" y="452"/>
                    </a:lnTo>
                    <a:lnTo>
                      <a:pt x="1631" y="442"/>
                    </a:lnTo>
                    <a:lnTo>
                      <a:pt x="1628" y="434"/>
                    </a:lnTo>
                    <a:lnTo>
                      <a:pt x="1624" y="427"/>
                    </a:lnTo>
                    <a:lnTo>
                      <a:pt x="1619" y="421"/>
                    </a:lnTo>
                    <a:lnTo>
                      <a:pt x="1613" y="416"/>
                    </a:lnTo>
                    <a:lnTo>
                      <a:pt x="1604" y="412"/>
                    </a:lnTo>
                    <a:lnTo>
                      <a:pt x="1596" y="409"/>
                    </a:lnTo>
                    <a:lnTo>
                      <a:pt x="1596" y="406"/>
                    </a:lnTo>
                    <a:lnTo>
                      <a:pt x="1596" y="402"/>
                    </a:lnTo>
                    <a:lnTo>
                      <a:pt x="1598" y="402"/>
                    </a:lnTo>
                    <a:lnTo>
                      <a:pt x="1599" y="402"/>
                    </a:lnTo>
                    <a:lnTo>
                      <a:pt x="1606" y="401"/>
                    </a:lnTo>
                    <a:lnTo>
                      <a:pt x="1611" y="401"/>
                    </a:lnTo>
                    <a:lnTo>
                      <a:pt x="1618" y="402"/>
                    </a:lnTo>
                    <a:lnTo>
                      <a:pt x="1624" y="404"/>
                    </a:lnTo>
                    <a:lnTo>
                      <a:pt x="1624" y="397"/>
                    </a:lnTo>
                    <a:lnTo>
                      <a:pt x="1624" y="390"/>
                    </a:lnTo>
                    <a:lnTo>
                      <a:pt x="1638" y="390"/>
                    </a:lnTo>
                    <a:lnTo>
                      <a:pt x="1646" y="390"/>
                    </a:lnTo>
                    <a:lnTo>
                      <a:pt x="1653" y="389"/>
                    </a:lnTo>
                    <a:lnTo>
                      <a:pt x="1656" y="385"/>
                    </a:lnTo>
                    <a:lnTo>
                      <a:pt x="1664" y="377"/>
                    </a:lnTo>
                    <a:lnTo>
                      <a:pt x="1676" y="365"/>
                    </a:lnTo>
                    <a:lnTo>
                      <a:pt x="1690" y="362"/>
                    </a:lnTo>
                    <a:lnTo>
                      <a:pt x="1701" y="357"/>
                    </a:lnTo>
                    <a:lnTo>
                      <a:pt x="1710" y="345"/>
                    </a:lnTo>
                    <a:lnTo>
                      <a:pt x="1718" y="334"/>
                    </a:lnTo>
                    <a:lnTo>
                      <a:pt x="1730" y="332"/>
                    </a:lnTo>
                    <a:lnTo>
                      <a:pt x="1740" y="330"/>
                    </a:lnTo>
                    <a:lnTo>
                      <a:pt x="1736" y="324"/>
                    </a:lnTo>
                    <a:lnTo>
                      <a:pt x="1735" y="315"/>
                    </a:lnTo>
                    <a:lnTo>
                      <a:pt x="1733" y="307"/>
                    </a:lnTo>
                    <a:lnTo>
                      <a:pt x="1735" y="297"/>
                    </a:lnTo>
                    <a:lnTo>
                      <a:pt x="1747" y="297"/>
                    </a:lnTo>
                    <a:lnTo>
                      <a:pt x="1758" y="298"/>
                    </a:lnTo>
                    <a:lnTo>
                      <a:pt x="1760" y="300"/>
                    </a:lnTo>
                    <a:lnTo>
                      <a:pt x="1762" y="302"/>
                    </a:lnTo>
                    <a:lnTo>
                      <a:pt x="1762" y="303"/>
                    </a:lnTo>
                    <a:lnTo>
                      <a:pt x="1755" y="308"/>
                    </a:lnTo>
                    <a:lnTo>
                      <a:pt x="1750" y="312"/>
                    </a:lnTo>
                    <a:lnTo>
                      <a:pt x="1750" y="318"/>
                    </a:lnTo>
                    <a:lnTo>
                      <a:pt x="1752" y="324"/>
                    </a:lnTo>
                    <a:lnTo>
                      <a:pt x="1753" y="329"/>
                    </a:lnTo>
                    <a:lnTo>
                      <a:pt x="1757" y="332"/>
                    </a:lnTo>
                    <a:lnTo>
                      <a:pt x="1758" y="332"/>
                    </a:lnTo>
                    <a:lnTo>
                      <a:pt x="1768" y="329"/>
                    </a:lnTo>
                    <a:lnTo>
                      <a:pt x="1778" y="327"/>
                    </a:lnTo>
                    <a:lnTo>
                      <a:pt x="1785" y="332"/>
                    </a:lnTo>
                    <a:lnTo>
                      <a:pt x="1790" y="337"/>
                    </a:lnTo>
                    <a:lnTo>
                      <a:pt x="1805" y="329"/>
                    </a:lnTo>
                    <a:lnTo>
                      <a:pt x="1819" y="324"/>
                    </a:lnTo>
                    <a:lnTo>
                      <a:pt x="1837" y="324"/>
                    </a:lnTo>
                    <a:lnTo>
                      <a:pt x="1855" y="320"/>
                    </a:lnTo>
                    <a:lnTo>
                      <a:pt x="1862" y="303"/>
                    </a:lnTo>
                    <a:lnTo>
                      <a:pt x="1869" y="288"/>
                    </a:lnTo>
                    <a:lnTo>
                      <a:pt x="1875" y="287"/>
                    </a:lnTo>
                    <a:lnTo>
                      <a:pt x="1882" y="288"/>
                    </a:lnTo>
                    <a:lnTo>
                      <a:pt x="1887" y="292"/>
                    </a:lnTo>
                    <a:lnTo>
                      <a:pt x="1892" y="293"/>
                    </a:lnTo>
                    <a:lnTo>
                      <a:pt x="1896" y="290"/>
                    </a:lnTo>
                    <a:lnTo>
                      <a:pt x="1897" y="287"/>
                    </a:lnTo>
                    <a:lnTo>
                      <a:pt x="1892" y="280"/>
                    </a:lnTo>
                    <a:lnTo>
                      <a:pt x="1887" y="275"/>
                    </a:lnTo>
                    <a:lnTo>
                      <a:pt x="1887" y="268"/>
                    </a:lnTo>
                    <a:lnTo>
                      <a:pt x="1887" y="263"/>
                    </a:lnTo>
                    <a:lnTo>
                      <a:pt x="1902" y="265"/>
                    </a:lnTo>
                    <a:lnTo>
                      <a:pt x="1917" y="267"/>
                    </a:lnTo>
                    <a:lnTo>
                      <a:pt x="1924" y="267"/>
                    </a:lnTo>
                    <a:lnTo>
                      <a:pt x="1931" y="263"/>
                    </a:lnTo>
                    <a:lnTo>
                      <a:pt x="1936" y="260"/>
                    </a:lnTo>
                    <a:lnTo>
                      <a:pt x="1941" y="253"/>
                    </a:lnTo>
                    <a:lnTo>
                      <a:pt x="1932" y="252"/>
                    </a:lnTo>
                    <a:lnTo>
                      <a:pt x="1922" y="252"/>
                    </a:lnTo>
                    <a:lnTo>
                      <a:pt x="1912" y="252"/>
                    </a:lnTo>
                    <a:lnTo>
                      <a:pt x="1902" y="253"/>
                    </a:lnTo>
                    <a:lnTo>
                      <a:pt x="1892" y="253"/>
                    </a:lnTo>
                    <a:lnTo>
                      <a:pt x="1882" y="253"/>
                    </a:lnTo>
                    <a:lnTo>
                      <a:pt x="1872" y="250"/>
                    </a:lnTo>
                    <a:lnTo>
                      <a:pt x="1864" y="246"/>
                    </a:lnTo>
                    <a:lnTo>
                      <a:pt x="1864" y="245"/>
                    </a:lnTo>
                    <a:lnTo>
                      <a:pt x="1864" y="243"/>
                    </a:lnTo>
                    <a:lnTo>
                      <a:pt x="1862" y="233"/>
                    </a:lnTo>
                    <a:lnTo>
                      <a:pt x="1862" y="225"/>
                    </a:lnTo>
                    <a:lnTo>
                      <a:pt x="1877" y="213"/>
                    </a:lnTo>
                    <a:lnTo>
                      <a:pt x="1892" y="201"/>
                    </a:lnTo>
                    <a:lnTo>
                      <a:pt x="1892" y="195"/>
                    </a:lnTo>
                    <a:lnTo>
                      <a:pt x="1891" y="191"/>
                    </a:lnTo>
                    <a:lnTo>
                      <a:pt x="1889" y="188"/>
                    </a:lnTo>
                    <a:lnTo>
                      <a:pt x="1887" y="185"/>
                    </a:lnTo>
                    <a:lnTo>
                      <a:pt x="1885" y="185"/>
                    </a:lnTo>
                    <a:lnTo>
                      <a:pt x="1875" y="186"/>
                    </a:lnTo>
                    <a:lnTo>
                      <a:pt x="1867" y="190"/>
                    </a:lnTo>
                    <a:lnTo>
                      <a:pt x="1857" y="195"/>
                    </a:lnTo>
                    <a:lnTo>
                      <a:pt x="1850" y="200"/>
                    </a:lnTo>
                    <a:lnTo>
                      <a:pt x="1835" y="213"/>
                    </a:lnTo>
                    <a:lnTo>
                      <a:pt x="1822" y="226"/>
                    </a:lnTo>
                    <a:lnTo>
                      <a:pt x="1824" y="235"/>
                    </a:lnTo>
                    <a:lnTo>
                      <a:pt x="1824" y="245"/>
                    </a:lnTo>
                    <a:lnTo>
                      <a:pt x="1827" y="250"/>
                    </a:lnTo>
                    <a:lnTo>
                      <a:pt x="1830" y="253"/>
                    </a:lnTo>
                    <a:lnTo>
                      <a:pt x="1835" y="255"/>
                    </a:lnTo>
                    <a:lnTo>
                      <a:pt x="1840" y="257"/>
                    </a:lnTo>
                    <a:lnTo>
                      <a:pt x="1839" y="260"/>
                    </a:lnTo>
                    <a:lnTo>
                      <a:pt x="1839" y="263"/>
                    </a:lnTo>
                    <a:lnTo>
                      <a:pt x="1825" y="268"/>
                    </a:lnTo>
                    <a:lnTo>
                      <a:pt x="1817" y="275"/>
                    </a:lnTo>
                    <a:lnTo>
                      <a:pt x="1819" y="282"/>
                    </a:lnTo>
                    <a:lnTo>
                      <a:pt x="1817" y="290"/>
                    </a:lnTo>
                    <a:lnTo>
                      <a:pt x="1813" y="297"/>
                    </a:lnTo>
                    <a:lnTo>
                      <a:pt x="1810" y="303"/>
                    </a:lnTo>
                    <a:lnTo>
                      <a:pt x="1802" y="303"/>
                    </a:lnTo>
                    <a:lnTo>
                      <a:pt x="1793" y="305"/>
                    </a:lnTo>
                    <a:lnTo>
                      <a:pt x="1793" y="310"/>
                    </a:lnTo>
                    <a:lnTo>
                      <a:pt x="1793" y="313"/>
                    </a:lnTo>
                    <a:lnTo>
                      <a:pt x="1792" y="315"/>
                    </a:lnTo>
                    <a:lnTo>
                      <a:pt x="1790" y="317"/>
                    </a:lnTo>
                    <a:lnTo>
                      <a:pt x="1785" y="313"/>
                    </a:lnTo>
                    <a:lnTo>
                      <a:pt x="1782" y="307"/>
                    </a:lnTo>
                    <a:lnTo>
                      <a:pt x="1778" y="302"/>
                    </a:lnTo>
                    <a:lnTo>
                      <a:pt x="1775" y="295"/>
                    </a:lnTo>
                    <a:lnTo>
                      <a:pt x="1770" y="280"/>
                    </a:lnTo>
                    <a:lnTo>
                      <a:pt x="1768" y="263"/>
                    </a:lnTo>
                    <a:lnTo>
                      <a:pt x="1760" y="265"/>
                    </a:lnTo>
                    <a:lnTo>
                      <a:pt x="1753" y="267"/>
                    </a:lnTo>
                    <a:lnTo>
                      <a:pt x="1748" y="268"/>
                    </a:lnTo>
                    <a:lnTo>
                      <a:pt x="1743" y="272"/>
                    </a:lnTo>
                    <a:lnTo>
                      <a:pt x="1738" y="275"/>
                    </a:lnTo>
                    <a:lnTo>
                      <a:pt x="1731" y="278"/>
                    </a:lnTo>
                    <a:lnTo>
                      <a:pt x="1726" y="280"/>
                    </a:lnTo>
                    <a:lnTo>
                      <a:pt x="1716" y="280"/>
                    </a:lnTo>
                    <a:lnTo>
                      <a:pt x="1716" y="278"/>
                    </a:lnTo>
                    <a:lnTo>
                      <a:pt x="1711" y="270"/>
                    </a:lnTo>
                    <a:lnTo>
                      <a:pt x="1708" y="258"/>
                    </a:lnTo>
                    <a:lnTo>
                      <a:pt x="1705" y="245"/>
                    </a:lnTo>
                    <a:lnTo>
                      <a:pt x="1703" y="235"/>
                    </a:lnTo>
                    <a:lnTo>
                      <a:pt x="1718" y="230"/>
                    </a:lnTo>
                    <a:lnTo>
                      <a:pt x="1735" y="223"/>
                    </a:lnTo>
                    <a:lnTo>
                      <a:pt x="1750" y="215"/>
                    </a:lnTo>
                    <a:lnTo>
                      <a:pt x="1763" y="206"/>
                    </a:lnTo>
                    <a:lnTo>
                      <a:pt x="1775" y="190"/>
                    </a:lnTo>
                    <a:lnTo>
                      <a:pt x="1795" y="163"/>
                    </a:lnTo>
                    <a:lnTo>
                      <a:pt x="1807" y="151"/>
                    </a:lnTo>
                    <a:lnTo>
                      <a:pt x="1817" y="143"/>
                    </a:lnTo>
                    <a:lnTo>
                      <a:pt x="1820" y="141"/>
                    </a:lnTo>
                    <a:lnTo>
                      <a:pt x="1825" y="141"/>
                    </a:lnTo>
                    <a:lnTo>
                      <a:pt x="1829" y="143"/>
                    </a:lnTo>
                    <a:lnTo>
                      <a:pt x="1830" y="148"/>
                    </a:lnTo>
                    <a:lnTo>
                      <a:pt x="1842" y="139"/>
                    </a:lnTo>
                    <a:lnTo>
                      <a:pt x="1854" y="134"/>
                    </a:lnTo>
                    <a:lnTo>
                      <a:pt x="1865" y="131"/>
                    </a:lnTo>
                    <a:lnTo>
                      <a:pt x="1877" y="129"/>
                    </a:lnTo>
                    <a:lnTo>
                      <a:pt x="1901" y="131"/>
                    </a:lnTo>
                    <a:lnTo>
                      <a:pt x="1927" y="133"/>
                    </a:lnTo>
                    <a:lnTo>
                      <a:pt x="1927" y="138"/>
                    </a:lnTo>
                    <a:lnTo>
                      <a:pt x="1926" y="143"/>
                    </a:lnTo>
                    <a:lnTo>
                      <a:pt x="1941" y="143"/>
                    </a:lnTo>
                    <a:lnTo>
                      <a:pt x="1957" y="144"/>
                    </a:lnTo>
                    <a:lnTo>
                      <a:pt x="1973" y="146"/>
                    </a:lnTo>
                    <a:lnTo>
                      <a:pt x="1988" y="149"/>
                    </a:lnTo>
                    <a:lnTo>
                      <a:pt x="2003" y="154"/>
                    </a:lnTo>
                    <a:lnTo>
                      <a:pt x="2014" y="161"/>
                    </a:lnTo>
                    <a:lnTo>
                      <a:pt x="2026" y="169"/>
                    </a:lnTo>
                    <a:lnTo>
                      <a:pt x="2034" y="178"/>
                    </a:lnTo>
                    <a:lnTo>
                      <a:pt x="2031" y="180"/>
                    </a:lnTo>
                    <a:lnTo>
                      <a:pt x="2029" y="181"/>
                    </a:lnTo>
                    <a:lnTo>
                      <a:pt x="2021" y="185"/>
                    </a:lnTo>
                    <a:lnTo>
                      <a:pt x="2011" y="185"/>
                    </a:lnTo>
                    <a:lnTo>
                      <a:pt x="2001" y="183"/>
                    </a:lnTo>
                    <a:lnTo>
                      <a:pt x="1993" y="181"/>
                    </a:lnTo>
                    <a:lnTo>
                      <a:pt x="1973" y="175"/>
                    </a:lnTo>
                    <a:lnTo>
                      <a:pt x="1956" y="171"/>
                    </a:lnTo>
                    <a:lnTo>
                      <a:pt x="1956" y="173"/>
                    </a:lnTo>
                    <a:lnTo>
                      <a:pt x="1966" y="185"/>
                    </a:lnTo>
                    <a:lnTo>
                      <a:pt x="1978" y="198"/>
                    </a:lnTo>
                    <a:lnTo>
                      <a:pt x="1983" y="203"/>
                    </a:lnTo>
                    <a:lnTo>
                      <a:pt x="1989" y="208"/>
                    </a:lnTo>
                    <a:lnTo>
                      <a:pt x="1998" y="211"/>
                    </a:lnTo>
                    <a:lnTo>
                      <a:pt x="2008" y="213"/>
                    </a:lnTo>
                    <a:lnTo>
                      <a:pt x="2004" y="205"/>
                    </a:lnTo>
                    <a:lnTo>
                      <a:pt x="1999" y="196"/>
                    </a:lnTo>
                    <a:lnTo>
                      <a:pt x="2001" y="195"/>
                    </a:lnTo>
                    <a:lnTo>
                      <a:pt x="2003" y="193"/>
                    </a:lnTo>
                    <a:lnTo>
                      <a:pt x="2014" y="198"/>
                    </a:lnTo>
                    <a:lnTo>
                      <a:pt x="2029" y="203"/>
                    </a:lnTo>
                    <a:lnTo>
                      <a:pt x="2029" y="200"/>
                    </a:lnTo>
                    <a:lnTo>
                      <a:pt x="2029" y="198"/>
                    </a:lnTo>
                    <a:lnTo>
                      <a:pt x="2026" y="195"/>
                    </a:lnTo>
                    <a:lnTo>
                      <a:pt x="2024" y="191"/>
                    </a:lnTo>
                    <a:lnTo>
                      <a:pt x="2040" y="183"/>
                    </a:lnTo>
                    <a:lnTo>
                      <a:pt x="2055" y="176"/>
                    </a:lnTo>
                    <a:lnTo>
                      <a:pt x="2053" y="164"/>
                    </a:lnTo>
                    <a:lnTo>
                      <a:pt x="2051" y="151"/>
                    </a:lnTo>
                    <a:lnTo>
                      <a:pt x="2065" y="154"/>
                    </a:lnTo>
                    <a:lnTo>
                      <a:pt x="2076" y="158"/>
                    </a:lnTo>
                    <a:lnTo>
                      <a:pt x="2078" y="159"/>
                    </a:lnTo>
                    <a:lnTo>
                      <a:pt x="2078" y="161"/>
                    </a:lnTo>
                    <a:lnTo>
                      <a:pt x="2078" y="163"/>
                    </a:lnTo>
                    <a:lnTo>
                      <a:pt x="2076" y="164"/>
                    </a:lnTo>
                    <a:lnTo>
                      <a:pt x="2073" y="164"/>
                    </a:lnTo>
                    <a:lnTo>
                      <a:pt x="2068" y="166"/>
                    </a:lnTo>
                    <a:lnTo>
                      <a:pt x="2068" y="171"/>
                    </a:lnTo>
                    <a:lnTo>
                      <a:pt x="2068" y="176"/>
                    </a:lnTo>
                    <a:lnTo>
                      <a:pt x="2078" y="175"/>
                    </a:lnTo>
                    <a:lnTo>
                      <a:pt x="2086" y="171"/>
                    </a:lnTo>
                    <a:lnTo>
                      <a:pt x="2095" y="168"/>
                    </a:lnTo>
                    <a:lnTo>
                      <a:pt x="2101" y="163"/>
                    </a:lnTo>
                    <a:lnTo>
                      <a:pt x="2108" y="159"/>
                    </a:lnTo>
                    <a:lnTo>
                      <a:pt x="2117" y="156"/>
                    </a:lnTo>
                    <a:lnTo>
                      <a:pt x="2127" y="153"/>
                    </a:lnTo>
                    <a:lnTo>
                      <a:pt x="2140" y="151"/>
                    </a:lnTo>
                    <a:lnTo>
                      <a:pt x="2140" y="156"/>
                    </a:lnTo>
                    <a:lnTo>
                      <a:pt x="2140" y="159"/>
                    </a:lnTo>
                    <a:lnTo>
                      <a:pt x="2153" y="159"/>
                    </a:lnTo>
                    <a:lnTo>
                      <a:pt x="2170" y="156"/>
                    </a:lnTo>
                    <a:lnTo>
                      <a:pt x="2185" y="153"/>
                    </a:lnTo>
                    <a:lnTo>
                      <a:pt x="2197" y="149"/>
                    </a:lnTo>
                    <a:lnTo>
                      <a:pt x="2195" y="146"/>
                    </a:lnTo>
                    <a:lnTo>
                      <a:pt x="2195" y="144"/>
                    </a:lnTo>
                    <a:lnTo>
                      <a:pt x="2183" y="141"/>
                    </a:lnTo>
                    <a:lnTo>
                      <a:pt x="2173" y="139"/>
                    </a:lnTo>
                    <a:lnTo>
                      <a:pt x="2173" y="134"/>
                    </a:lnTo>
                    <a:lnTo>
                      <a:pt x="2172" y="128"/>
                    </a:lnTo>
                    <a:lnTo>
                      <a:pt x="2195" y="134"/>
                    </a:lnTo>
                    <a:lnTo>
                      <a:pt x="2220" y="143"/>
                    </a:lnTo>
                    <a:lnTo>
                      <a:pt x="2244" y="151"/>
                    </a:lnTo>
                    <a:lnTo>
                      <a:pt x="2271" y="158"/>
                    </a:lnTo>
                    <a:lnTo>
                      <a:pt x="2271" y="156"/>
                    </a:lnTo>
                    <a:lnTo>
                      <a:pt x="2272" y="153"/>
                    </a:lnTo>
                    <a:lnTo>
                      <a:pt x="2255" y="143"/>
                    </a:lnTo>
                    <a:lnTo>
                      <a:pt x="2240" y="133"/>
                    </a:lnTo>
                    <a:lnTo>
                      <a:pt x="2240" y="124"/>
                    </a:lnTo>
                    <a:lnTo>
                      <a:pt x="2242" y="116"/>
                    </a:lnTo>
                    <a:lnTo>
                      <a:pt x="2244" y="111"/>
                    </a:lnTo>
                    <a:lnTo>
                      <a:pt x="2245" y="106"/>
                    </a:lnTo>
                    <a:lnTo>
                      <a:pt x="2249" y="104"/>
                    </a:lnTo>
                    <a:lnTo>
                      <a:pt x="2252" y="101"/>
                    </a:lnTo>
                    <a:lnTo>
                      <a:pt x="2266" y="106"/>
                    </a:lnTo>
                    <a:lnTo>
                      <a:pt x="2277" y="109"/>
                    </a:lnTo>
                    <a:lnTo>
                      <a:pt x="2279" y="118"/>
                    </a:lnTo>
                    <a:lnTo>
                      <a:pt x="2282" y="126"/>
                    </a:lnTo>
                    <a:lnTo>
                      <a:pt x="2287" y="131"/>
                    </a:lnTo>
                    <a:lnTo>
                      <a:pt x="2292" y="138"/>
                    </a:lnTo>
                    <a:lnTo>
                      <a:pt x="2299" y="144"/>
                    </a:lnTo>
                    <a:lnTo>
                      <a:pt x="2304" y="149"/>
                    </a:lnTo>
                    <a:lnTo>
                      <a:pt x="2309" y="156"/>
                    </a:lnTo>
                    <a:lnTo>
                      <a:pt x="2312" y="163"/>
                    </a:lnTo>
                    <a:lnTo>
                      <a:pt x="2306" y="169"/>
                    </a:lnTo>
                    <a:lnTo>
                      <a:pt x="2299" y="176"/>
                    </a:lnTo>
                    <a:lnTo>
                      <a:pt x="2302" y="180"/>
                    </a:lnTo>
                    <a:lnTo>
                      <a:pt x="2306" y="183"/>
                    </a:lnTo>
                    <a:lnTo>
                      <a:pt x="2311" y="183"/>
                    </a:lnTo>
                    <a:lnTo>
                      <a:pt x="2316" y="183"/>
                    </a:lnTo>
                    <a:lnTo>
                      <a:pt x="2321" y="178"/>
                    </a:lnTo>
                    <a:lnTo>
                      <a:pt x="2326" y="173"/>
                    </a:lnTo>
                    <a:lnTo>
                      <a:pt x="2324" y="163"/>
                    </a:lnTo>
                    <a:lnTo>
                      <a:pt x="2321" y="154"/>
                    </a:lnTo>
                    <a:lnTo>
                      <a:pt x="2321" y="153"/>
                    </a:lnTo>
                    <a:lnTo>
                      <a:pt x="2332" y="154"/>
                    </a:lnTo>
                    <a:lnTo>
                      <a:pt x="2343" y="156"/>
                    </a:lnTo>
                    <a:lnTo>
                      <a:pt x="2343" y="161"/>
                    </a:lnTo>
                    <a:lnTo>
                      <a:pt x="2344" y="163"/>
                    </a:lnTo>
                    <a:lnTo>
                      <a:pt x="2346" y="163"/>
                    </a:lnTo>
                    <a:lnTo>
                      <a:pt x="2351" y="163"/>
                    </a:lnTo>
                    <a:lnTo>
                      <a:pt x="2349" y="161"/>
                    </a:lnTo>
                    <a:lnTo>
                      <a:pt x="2348" y="159"/>
                    </a:lnTo>
                    <a:lnTo>
                      <a:pt x="2346" y="154"/>
                    </a:lnTo>
                    <a:lnTo>
                      <a:pt x="2343" y="151"/>
                    </a:lnTo>
                    <a:lnTo>
                      <a:pt x="2329" y="151"/>
                    </a:lnTo>
                    <a:lnTo>
                      <a:pt x="2316" y="151"/>
                    </a:lnTo>
                    <a:lnTo>
                      <a:pt x="2304" y="136"/>
                    </a:lnTo>
                    <a:lnTo>
                      <a:pt x="2294" y="121"/>
                    </a:lnTo>
                    <a:lnTo>
                      <a:pt x="2294" y="116"/>
                    </a:lnTo>
                    <a:lnTo>
                      <a:pt x="2296" y="113"/>
                    </a:lnTo>
                    <a:lnTo>
                      <a:pt x="2304" y="119"/>
                    </a:lnTo>
                    <a:lnTo>
                      <a:pt x="2312" y="124"/>
                    </a:lnTo>
                    <a:lnTo>
                      <a:pt x="2317" y="126"/>
                    </a:lnTo>
                    <a:lnTo>
                      <a:pt x="2322" y="128"/>
                    </a:lnTo>
                    <a:lnTo>
                      <a:pt x="2327" y="128"/>
                    </a:lnTo>
                    <a:lnTo>
                      <a:pt x="2334" y="126"/>
                    </a:lnTo>
                    <a:lnTo>
                      <a:pt x="2326" y="123"/>
                    </a:lnTo>
                    <a:lnTo>
                      <a:pt x="2319" y="119"/>
                    </a:lnTo>
                    <a:lnTo>
                      <a:pt x="2319" y="114"/>
                    </a:lnTo>
                    <a:lnTo>
                      <a:pt x="2319" y="108"/>
                    </a:lnTo>
                    <a:lnTo>
                      <a:pt x="2331" y="113"/>
                    </a:lnTo>
                    <a:lnTo>
                      <a:pt x="2343" y="118"/>
                    </a:lnTo>
                    <a:lnTo>
                      <a:pt x="2349" y="119"/>
                    </a:lnTo>
                    <a:lnTo>
                      <a:pt x="2356" y="121"/>
                    </a:lnTo>
                    <a:lnTo>
                      <a:pt x="2361" y="123"/>
                    </a:lnTo>
                    <a:lnTo>
                      <a:pt x="2368" y="123"/>
                    </a:lnTo>
                    <a:lnTo>
                      <a:pt x="2366" y="119"/>
                    </a:lnTo>
                    <a:lnTo>
                      <a:pt x="2364" y="118"/>
                    </a:lnTo>
                    <a:lnTo>
                      <a:pt x="2349" y="111"/>
                    </a:lnTo>
                    <a:lnTo>
                      <a:pt x="2334" y="104"/>
                    </a:lnTo>
                    <a:lnTo>
                      <a:pt x="2334" y="101"/>
                    </a:lnTo>
                    <a:lnTo>
                      <a:pt x="2334" y="99"/>
                    </a:lnTo>
                    <a:lnTo>
                      <a:pt x="2336" y="97"/>
                    </a:lnTo>
                    <a:lnTo>
                      <a:pt x="2338" y="96"/>
                    </a:lnTo>
                    <a:lnTo>
                      <a:pt x="2363" y="97"/>
                    </a:lnTo>
                    <a:lnTo>
                      <a:pt x="2386" y="101"/>
                    </a:lnTo>
                    <a:lnTo>
                      <a:pt x="2386" y="99"/>
                    </a:lnTo>
                    <a:lnTo>
                      <a:pt x="2381" y="96"/>
                    </a:lnTo>
                    <a:lnTo>
                      <a:pt x="2378" y="92"/>
                    </a:lnTo>
                    <a:lnTo>
                      <a:pt x="2378" y="87"/>
                    </a:lnTo>
                    <a:lnTo>
                      <a:pt x="2378" y="81"/>
                    </a:lnTo>
                    <a:lnTo>
                      <a:pt x="2406" y="81"/>
                    </a:lnTo>
                    <a:lnTo>
                      <a:pt x="2433" y="77"/>
                    </a:lnTo>
                    <a:lnTo>
                      <a:pt x="2445" y="74"/>
                    </a:lnTo>
                    <a:lnTo>
                      <a:pt x="2456" y="69"/>
                    </a:lnTo>
                    <a:lnTo>
                      <a:pt x="2466" y="64"/>
                    </a:lnTo>
                    <a:lnTo>
                      <a:pt x="2473" y="57"/>
                    </a:lnTo>
                    <a:lnTo>
                      <a:pt x="2488" y="59"/>
                    </a:lnTo>
                    <a:lnTo>
                      <a:pt x="2500" y="61"/>
                    </a:lnTo>
                    <a:lnTo>
                      <a:pt x="2508" y="64"/>
                    </a:lnTo>
                    <a:lnTo>
                      <a:pt x="2518" y="69"/>
                    </a:lnTo>
                    <a:lnTo>
                      <a:pt x="2540" y="69"/>
                    </a:lnTo>
                    <a:lnTo>
                      <a:pt x="2564" y="69"/>
                    </a:lnTo>
                    <a:lnTo>
                      <a:pt x="2569" y="76"/>
                    </a:lnTo>
                    <a:lnTo>
                      <a:pt x="2574" y="81"/>
                    </a:lnTo>
                    <a:lnTo>
                      <a:pt x="2577" y="84"/>
                    </a:lnTo>
                    <a:lnTo>
                      <a:pt x="2577" y="89"/>
                    </a:lnTo>
                    <a:lnTo>
                      <a:pt x="2575" y="89"/>
                    </a:lnTo>
                    <a:lnTo>
                      <a:pt x="2574" y="89"/>
                    </a:lnTo>
                    <a:lnTo>
                      <a:pt x="2567" y="92"/>
                    </a:lnTo>
                    <a:lnTo>
                      <a:pt x="2562" y="94"/>
                    </a:lnTo>
                    <a:lnTo>
                      <a:pt x="2557" y="97"/>
                    </a:lnTo>
                    <a:lnTo>
                      <a:pt x="2552" y="103"/>
                    </a:lnTo>
                    <a:lnTo>
                      <a:pt x="2552" y="104"/>
                    </a:lnTo>
                    <a:lnTo>
                      <a:pt x="2553" y="104"/>
                    </a:lnTo>
                    <a:lnTo>
                      <a:pt x="2555" y="104"/>
                    </a:lnTo>
                    <a:lnTo>
                      <a:pt x="2565" y="103"/>
                    </a:lnTo>
                    <a:lnTo>
                      <a:pt x="2577" y="97"/>
                    </a:lnTo>
                    <a:lnTo>
                      <a:pt x="2584" y="94"/>
                    </a:lnTo>
                    <a:lnTo>
                      <a:pt x="2590" y="92"/>
                    </a:lnTo>
                    <a:lnTo>
                      <a:pt x="2597" y="92"/>
                    </a:lnTo>
                    <a:lnTo>
                      <a:pt x="2604" y="94"/>
                    </a:lnTo>
                    <a:lnTo>
                      <a:pt x="2624" y="99"/>
                    </a:lnTo>
                    <a:lnTo>
                      <a:pt x="2646" y="104"/>
                    </a:lnTo>
                    <a:lnTo>
                      <a:pt x="2669" y="108"/>
                    </a:lnTo>
                    <a:lnTo>
                      <a:pt x="2692" y="108"/>
                    </a:lnTo>
                    <a:lnTo>
                      <a:pt x="2694" y="104"/>
                    </a:lnTo>
                    <a:lnTo>
                      <a:pt x="2697" y="101"/>
                    </a:lnTo>
                    <a:lnTo>
                      <a:pt x="2714" y="101"/>
                    </a:lnTo>
                    <a:lnTo>
                      <a:pt x="2733" y="103"/>
                    </a:lnTo>
                    <a:lnTo>
                      <a:pt x="2746" y="111"/>
                    </a:lnTo>
                    <a:lnTo>
                      <a:pt x="2756" y="119"/>
                    </a:lnTo>
                    <a:lnTo>
                      <a:pt x="2763" y="123"/>
                    </a:lnTo>
                    <a:lnTo>
                      <a:pt x="2769" y="126"/>
                    </a:lnTo>
                    <a:lnTo>
                      <a:pt x="2778" y="128"/>
                    </a:lnTo>
                    <a:lnTo>
                      <a:pt x="2788" y="128"/>
                    </a:lnTo>
                    <a:close/>
                    <a:moveTo>
                      <a:pt x="2215" y="76"/>
                    </a:moveTo>
                    <a:lnTo>
                      <a:pt x="2202" y="74"/>
                    </a:lnTo>
                    <a:lnTo>
                      <a:pt x="2190" y="76"/>
                    </a:lnTo>
                    <a:lnTo>
                      <a:pt x="2178" y="77"/>
                    </a:lnTo>
                    <a:lnTo>
                      <a:pt x="2168" y="79"/>
                    </a:lnTo>
                    <a:lnTo>
                      <a:pt x="2158" y="84"/>
                    </a:lnTo>
                    <a:lnTo>
                      <a:pt x="2150" y="87"/>
                    </a:lnTo>
                    <a:lnTo>
                      <a:pt x="2143" y="94"/>
                    </a:lnTo>
                    <a:lnTo>
                      <a:pt x="2138" y="101"/>
                    </a:lnTo>
                    <a:lnTo>
                      <a:pt x="2137" y="109"/>
                    </a:lnTo>
                    <a:lnTo>
                      <a:pt x="2137" y="118"/>
                    </a:lnTo>
                    <a:lnTo>
                      <a:pt x="2143" y="119"/>
                    </a:lnTo>
                    <a:lnTo>
                      <a:pt x="2150" y="123"/>
                    </a:lnTo>
                    <a:lnTo>
                      <a:pt x="2157" y="126"/>
                    </a:lnTo>
                    <a:lnTo>
                      <a:pt x="2162" y="129"/>
                    </a:lnTo>
                    <a:lnTo>
                      <a:pt x="2143" y="129"/>
                    </a:lnTo>
                    <a:lnTo>
                      <a:pt x="2123" y="129"/>
                    </a:lnTo>
                    <a:lnTo>
                      <a:pt x="2122" y="126"/>
                    </a:lnTo>
                    <a:lnTo>
                      <a:pt x="2118" y="123"/>
                    </a:lnTo>
                    <a:lnTo>
                      <a:pt x="2113" y="121"/>
                    </a:lnTo>
                    <a:lnTo>
                      <a:pt x="2106" y="121"/>
                    </a:lnTo>
                    <a:lnTo>
                      <a:pt x="2106" y="111"/>
                    </a:lnTo>
                    <a:lnTo>
                      <a:pt x="2110" y="103"/>
                    </a:lnTo>
                    <a:lnTo>
                      <a:pt x="2118" y="101"/>
                    </a:lnTo>
                    <a:lnTo>
                      <a:pt x="2128" y="97"/>
                    </a:lnTo>
                    <a:lnTo>
                      <a:pt x="2125" y="94"/>
                    </a:lnTo>
                    <a:lnTo>
                      <a:pt x="2122" y="91"/>
                    </a:lnTo>
                    <a:lnTo>
                      <a:pt x="2142" y="81"/>
                    </a:lnTo>
                    <a:lnTo>
                      <a:pt x="2165" y="71"/>
                    </a:lnTo>
                    <a:lnTo>
                      <a:pt x="2177" y="66"/>
                    </a:lnTo>
                    <a:lnTo>
                      <a:pt x="2190" y="62"/>
                    </a:lnTo>
                    <a:lnTo>
                      <a:pt x="2202" y="61"/>
                    </a:lnTo>
                    <a:lnTo>
                      <a:pt x="2215" y="62"/>
                    </a:lnTo>
                    <a:lnTo>
                      <a:pt x="2215" y="69"/>
                    </a:lnTo>
                    <a:lnTo>
                      <a:pt x="2215" y="76"/>
                    </a:lnTo>
                    <a:close/>
                    <a:moveTo>
                      <a:pt x="881" y="64"/>
                    </a:moveTo>
                    <a:lnTo>
                      <a:pt x="891" y="64"/>
                    </a:lnTo>
                    <a:lnTo>
                      <a:pt x="898" y="67"/>
                    </a:lnTo>
                    <a:lnTo>
                      <a:pt x="896" y="71"/>
                    </a:lnTo>
                    <a:lnTo>
                      <a:pt x="894" y="74"/>
                    </a:lnTo>
                    <a:lnTo>
                      <a:pt x="906" y="76"/>
                    </a:lnTo>
                    <a:lnTo>
                      <a:pt x="916" y="76"/>
                    </a:lnTo>
                    <a:lnTo>
                      <a:pt x="914" y="79"/>
                    </a:lnTo>
                    <a:lnTo>
                      <a:pt x="913" y="81"/>
                    </a:lnTo>
                    <a:lnTo>
                      <a:pt x="896" y="81"/>
                    </a:lnTo>
                    <a:lnTo>
                      <a:pt x="879" y="79"/>
                    </a:lnTo>
                    <a:lnTo>
                      <a:pt x="863" y="77"/>
                    </a:lnTo>
                    <a:lnTo>
                      <a:pt x="847" y="74"/>
                    </a:lnTo>
                    <a:lnTo>
                      <a:pt x="847" y="72"/>
                    </a:lnTo>
                    <a:lnTo>
                      <a:pt x="847" y="71"/>
                    </a:lnTo>
                    <a:lnTo>
                      <a:pt x="847" y="69"/>
                    </a:lnTo>
                    <a:lnTo>
                      <a:pt x="849" y="67"/>
                    </a:lnTo>
                    <a:lnTo>
                      <a:pt x="858" y="67"/>
                    </a:lnTo>
                    <a:lnTo>
                      <a:pt x="868" y="69"/>
                    </a:lnTo>
                    <a:lnTo>
                      <a:pt x="871" y="69"/>
                    </a:lnTo>
                    <a:lnTo>
                      <a:pt x="874" y="69"/>
                    </a:lnTo>
                    <a:lnTo>
                      <a:pt x="878" y="67"/>
                    </a:lnTo>
                    <a:lnTo>
                      <a:pt x="881" y="64"/>
                    </a:lnTo>
                    <a:close/>
                    <a:moveTo>
                      <a:pt x="938" y="66"/>
                    </a:moveTo>
                    <a:lnTo>
                      <a:pt x="943" y="66"/>
                    </a:lnTo>
                    <a:lnTo>
                      <a:pt x="946" y="66"/>
                    </a:lnTo>
                    <a:lnTo>
                      <a:pt x="950" y="66"/>
                    </a:lnTo>
                    <a:lnTo>
                      <a:pt x="955" y="67"/>
                    </a:lnTo>
                    <a:lnTo>
                      <a:pt x="970" y="72"/>
                    </a:lnTo>
                    <a:lnTo>
                      <a:pt x="993" y="76"/>
                    </a:lnTo>
                    <a:lnTo>
                      <a:pt x="1015" y="77"/>
                    </a:lnTo>
                    <a:lnTo>
                      <a:pt x="1027" y="81"/>
                    </a:lnTo>
                    <a:lnTo>
                      <a:pt x="1025" y="82"/>
                    </a:lnTo>
                    <a:lnTo>
                      <a:pt x="1025" y="84"/>
                    </a:lnTo>
                    <a:lnTo>
                      <a:pt x="1000" y="86"/>
                    </a:lnTo>
                    <a:lnTo>
                      <a:pt x="976" y="86"/>
                    </a:lnTo>
                    <a:lnTo>
                      <a:pt x="953" y="86"/>
                    </a:lnTo>
                    <a:lnTo>
                      <a:pt x="931" y="81"/>
                    </a:lnTo>
                    <a:lnTo>
                      <a:pt x="935" y="72"/>
                    </a:lnTo>
                    <a:lnTo>
                      <a:pt x="938" y="66"/>
                    </a:lnTo>
                    <a:close/>
                    <a:moveTo>
                      <a:pt x="2471" y="69"/>
                    </a:moveTo>
                    <a:lnTo>
                      <a:pt x="2473" y="71"/>
                    </a:lnTo>
                    <a:lnTo>
                      <a:pt x="2473" y="72"/>
                    </a:lnTo>
                    <a:lnTo>
                      <a:pt x="2473" y="71"/>
                    </a:lnTo>
                    <a:lnTo>
                      <a:pt x="2471" y="69"/>
                    </a:lnTo>
                    <a:close/>
                    <a:moveTo>
                      <a:pt x="2769" y="74"/>
                    </a:moveTo>
                    <a:lnTo>
                      <a:pt x="2786" y="74"/>
                    </a:lnTo>
                    <a:lnTo>
                      <a:pt x="2803" y="76"/>
                    </a:lnTo>
                    <a:lnTo>
                      <a:pt x="2820" y="77"/>
                    </a:lnTo>
                    <a:lnTo>
                      <a:pt x="2836" y="77"/>
                    </a:lnTo>
                    <a:lnTo>
                      <a:pt x="2836" y="81"/>
                    </a:lnTo>
                    <a:lnTo>
                      <a:pt x="2836" y="84"/>
                    </a:lnTo>
                    <a:lnTo>
                      <a:pt x="2828" y="87"/>
                    </a:lnTo>
                    <a:lnTo>
                      <a:pt x="2820" y="87"/>
                    </a:lnTo>
                    <a:lnTo>
                      <a:pt x="2810" y="89"/>
                    </a:lnTo>
                    <a:lnTo>
                      <a:pt x="2801" y="87"/>
                    </a:lnTo>
                    <a:lnTo>
                      <a:pt x="2785" y="84"/>
                    </a:lnTo>
                    <a:lnTo>
                      <a:pt x="2769" y="77"/>
                    </a:lnTo>
                    <a:lnTo>
                      <a:pt x="2769" y="76"/>
                    </a:lnTo>
                    <a:lnTo>
                      <a:pt x="2769" y="74"/>
                    </a:lnTo>
                    <a:close/>
                    <a:moveTo>
                      <a:pt x="663" y="84"/>
                    </a:moveTo>
                    <a:lnTo>
                      <a:pt x="680" y="86"/>
                    </a:lnTo>
                    <a:lnTo>
                      <a:pt x="695" y="87"/>
                    </a:lnTo>
                    <a:lnTo>
                      <a:pt x="707" y="91"/>
                    </a:lnTo>
                    <a:lnTo>
                      <a:pt x="717" y="89"/>
                    </a:lnTo>
                    <a:lnTo>
                      <a:pt x="715" y="94"/>
                    </a:lnTo>
                    <a:lnTo>
                      <a:pt x="714" y="101"/>
                    </a:lnTo>
                    <a:lnTo>
                      <a:pt x="719" y="99"/>
                    </a:lnTo>
                    <a:lnTo>
                      <a:pt x="720" y="101"/>
                    </a:lnTo>
                    <a:lnTo>
                      <a:pt x="722" y="101"/>
                    </a:lnTo>
                    <a:lnTo>
                      <a:pt x="725" y="104"/>
                    </a:lnTo>
                    <a:lnTo>
                      <a:pt x="729" y="101"/>
                    </a:lnTo>
                    <a:lnTo>
                      <a:pt x="730" y="99"/>
                    </a:lnTo>
                    <a:lnTo>
                      <a:pt x="735" y="99"/>
                    </a:lnTo>
                    <a:lnTo>
                      <a:pt x="740" y="101"/>
                    </a:lnTo>
                    <a:lnTo>
                      <a:pt x="742" y="104"/>
                    </a:lnTo>
                    <a:lnTo>
                      <a:pt x="742" y="109"/>
                    </a:lnTo>
                    <a:lnTo>
                      <a:pt x="745" y="109"/>
                    </a:lnTo>
                    <a:lnTo>
                      <a:pt x="749" y="109"/>
                    </a:lnTo>
                    <a:lnTo>
                      <a:pt x="750" y="106"/>
                    </a:lnTo>
                    <a:lnTo>
                      <a:pt x="752" y="103"/>
                    </a:lnTo>
                    <a:lnTo>
                      <a:pt x="755" y="103"/>
                    </a:lnTo>
                    <a:lnTo>
                      <a:pt x="760" y="101"/>
                    </a:lnTo>
                    <a:lnTo>
                      <a:pt x="760" y="108"/>
                    </a:lnTo>
                    <a:lnTo>
                      <a:pt x="759" y="113"/>
                    </a:lnTo>
                    <a:lnTo>
                      <a:pt x="772" y="106"/>
                    </a:lnTo>
                    <a:lnTo>
                      <a:pt x="784" y="97"/>
                    </a:lnTo>
                    <a:lnTo>
                      <a:pt x="789" y="99"/>
                    </a:lnTo>
                    <a:lnTo>
                      <a:pt x="794" y="101"/>
                    </a:lnTo>
                    <a:lnTo>
                      <a:pt x="794" y="106"/>
                    </a:lnTo>
                    <a:lnTo>
                      <a:pt x="794" y="109"/>
                    </a:lnTo>
                    <a:lnTo>
                      <a:pt x="787" y="118"/>
                    </a:lnTo>
                    <a:lnTo>
                      <a:pt x="782" y="126"/>
                    </a:lnTo>
                    <a:lnTo>
                      <a:pt x="782" y="128"/>
                    </a:lnTo>
                    <a:lnTo>
                      <a:pt x="789" y="129"/>
                    </a:lnTo>
                    <a:lnTo>
                      <a:pt x="797" y="129"/>
                    </a:lnTo>
                    <a:lnTo>
                      <a:pt x="794" y="136"/>
                    </a:lnTo>
                    <a:lnTo>
                      <a:pt x="787" y="141"/>
                    </a:lnTo>
                    <a:lnTo>
                      <a:pt x="781" y="146"/>
                    </a:lnTo>
                    <a:lnTo>
                      <a:pt x="776" y="149"/>
                    </a:lnTo>
                    <a:lnTo>
                      <a:pt x="755" y="144"/>
                    </a:lnTo>
                    <a:lnTo>
                      <a:pt x="737" y="143"/>
                    </a:lnTo>
                    <a:lnTo>
                      <a:pt x="715" y="146"/>
                    </a:lnTo>
                    <a:lnTo>
                      <a:pt x="697" y="148"/>
                    </a:lnTo>
                    <a:lnTo>
                      <a:pt x="678" y="146"/>
                    </a:lnTo>
                    <a:lnTo>
                      <a:pt x="655" y="143"/>
                    </a:lnTo>
                    <a:lnTo>
                      <a:pt x="657" y="139"/>
                    </a:lnTo>
                    <a:lnTo>
                      <a:pt x="657" y="134"/>
                    </a:lnTo>
                    <a:lnTo>
                      <a:pt x="672" y="131"/>
                    </a:lnTo>
                    <a:lnTo>
                      <a:pt x="687" y="128"/>
                    </a:lnTo>
                    <a:lnTo>
                      <a:pt x="673" y="128"/>
                    </a:lnTo>
                    <a:lnTo>
                      <a:pt x="660" y="128"/>
                    </a:lnTo>
                    <a:lnTo>
                      <a:pt x="660" y="126"/>
                    </a:lnTo>
                    <a:lnTo>
                      <a:pt x="660" y="123"/>
                    </a:lnTo>
                    <a:lnTo>
                      <a:pt x="663" y="121"/>
                    </a:lnTo>
                    <a:lnTo>
                      <a:pt x="667" y="121"/>
                    </a:lnTo>
                    <a:lnTo>
                      <a:pt x="672" y="123"/>
                    </a:lnTo>
                    <a:lnTo>
                      <a:pt x="677" y="123"/>
                    </a:lnTo>
                    <a:lnTo>
                      <a:pt x="683" y="123"/>
                    </a:lnTo>
                    <a:lnTo>
                      <a:pt x="688" y="123"/>
                    </a:lnTo>
                    <a:lnTo>
                      <a:pt x="678" y="119"/>
                    </a:lnTo>
                    <a:lnTo>
                      <a:pt x="668" y="118"/>
                    </a:lnTo>
                    <a:lnTo>
                      <a:pt x="668" y="114"/>
                    </a:lnTo>
                    <a:lnTo>
                      <a:pt x="670" y="113"/>
                    </a:lnTo>
                    <a:lnTo>
                      <a:pt x="675" y="109"/>
                    </a:lnTo>
                    <a:lnTo>
                      <a:pt x="680" y="106"/>
                    </a:lnTo>
                    <a:lnTo>
                      <a:pt x="680" y="104"/>
                    </a:lnTo>
                    <a:lnTo>
                      <a:pt x="663" y="109"/>
                    </a:lnTo>
                    <a:lnTo>
                      <a:pt x="650" y="116"/>
                    </a:lnTo>
                    <a:lnTo>
                      <a:pt x="643" y="118"/>
                    </a:lnTo>
                    <a:lnTo>
                      <a:pt x="637" y="119"/>
                    </a:lnTo>
                    <a:lnTo>
                      <a:pt x="628" y="121"/>
                    </a:lnTo>
                    <a:lnTo>
                      <a:pt x="618" y="119"/>
                    </a:lnTo>
                    <a:lnTo>
                      <a:pt x="618" y="114"/>
                    </a:lnTo>
                    <a:lnTo>
                      <a:pt x="620" y="108"/>
                    </a:lnTo>
                    <a:lnTo>
                      <a:pt x="633" y="104"/>
                    </a:lnTo>
                    <a:lnTo>
                      <a:pt x="645" y="99"/>
                    </a:lnTo>
                    <a:lnTo>
                      <a:pt x="655" y="92"/>
                    </a:lnTo>
                    <a:lnTo>
                      <a:pt x="663" y="84"/>
                    </a:lnTo>
                    <a:close/>
                    <a:moveTo>
                      <a:pt x="842" y="92"/>
                    </a:moveTo>
                    <a:lnTo>
                      <a:pt x="858" y="92"/>
                    </a:lnTo>
                    <a:lnTo>
                      <a:pt x="873" y="92"/>
                    </a:lnTo>
                    <a:lnTo>
                      <a:pt x="864" y="101"/>
                    </a:lnTo>
                    <a:lnTo>
                      <a:pt x="858" y="108"/>
                    </a:lnTo>
                    <a:lnTo>
                      <a:pt x="859" y="111"/>
                    </a:lnTo>
                    <a:lnTo>
                      <a:pt x="861" y="114"/>
                    </a:lnTo>
                    <a:lnTo>
                      <a:pt x="858" y="116"/>
                    </a:lnTo>
                    <a:lnTo>
                      <a:pt x="854" y="119"/>
                    </a:lnTo>
                    <a:lnTo>
                      <a:pt x="846" y="118"/>
                    </a:lnTo>
                    <a:lnTo>
                      <a:pt x="839" y="119"/>
                    </a:lnTo>
                    <a:lnTo>
                      <a:pt x="832" y="121"/>
                    </a:lnTo>
                    <a:lnTo>
                      <a:pt x="826" y="124"/>
                    </a:lnTo>
                    <a:lnTo>
                      <a:pt x="826" y="116"/>
                    </a:lnTo>
                    <a:lnTo>
                      <a:pt x="822" y="113"/>
                    </a:lnTo>
                    <a:lnTo>
                      <a:pt x="821" y="109"/>
                    </a:lnTo>
                    <a:lnTo>
                      <a:pt x="817" y="103"/>
                    </a:lnTo>
                    <a:lnTo>
                      <a:pt x="826" y="106"/>
                    </a:lnTo>
                    <a:lnTo>
                      <a:pt x="832" y="108"/>
                    </a:lnTo>
                    <a:lnTo>
                      <a:pt x="837" y="101"/>
                    </a:lnTo>
                    <a:lnTo>
                      <a:pt x="842" y="92"/>
                    </a:lnTo>
                    <a:close/>
                    <a:moveTo>
                      <a:pt x="889" y="92"/>
                    </a:moveTo>
                    <a:lnTo>
                      <a:pt x="901" y="92"/>
                    </a:lnTo>
                    <a:lnTo>
                      <a:pt x="913" y="92"/>
                    </a:lnTo>
                    <a:lnTo>
                      <a:pt x="913" y="94"/>
                    </a:lnTo>
                    <a:lnTo>
                      <a:pt x="913" y="96"/>
                    </a:lnTo>
                    <a:lnTo>
                      <a:pt x="914" y="99"/>
                    </a:lnTo>
                    <a:lnTo>
                      <a:pt x="914" y="101"/>
                    </a:lnTo>
                    <a:lnTo>
                      <a:pt x="914" y="103"/>
                    </a:lnTo>
                    <a:lnTo>
                      <a:pt x="913" y="103"/>
                    </a:lnTo>
                    <a:lnTo>
                      <a:pt x="901" y="104"/>
                    </a:lnTo>
                    <a:lnTo>
                      <a:pt x="893" y="106"/>
                    </a:lnTo>
                    <a:lnTo>
                      <a:pt x="884" y="109"/>
                    </a:lnTo>
                    <a:lnTo>
                      <a:pt x="879" y="116"/>
                    </a:lnTo>
                    <a:lnTo>
                      <a:pt x="878" y="114"/>
                    </a:lnTo>
                    <a:lnTo>
                      <a:pt x="876" y="114"/>
                    </a:lnTo>
                    <a:lnTo>
                      <a:pt x="876" y="113"/>
                    </a:lnTo>
                    <a:lnTo>
                      <a:pt x="878" y="106"/>
                    </a:lnTo>
                    <a:lnTo>
                      <a:pt x="881" y="101"/>
                    </a:lnTo>
                    <a:lnTo>
                      <a:pt x="884" y="96"/>
                    </a:lnTo>
                    <a:lnTo>
                      <a:pt x="889" y="92"/>
                    </a:lnTo>
                    <a:close/>
                    <a:moveTo>
                      <a:pt x="1007" y="92"/>
                    </a:moveTo>
                    <a:lnTo>
                      <a:pt x="1020" y="94"/>
                    </a:lnTo>
                    <a:lnTo>
                      <a:pt x="1033" y="96"/>
                    </a:lnTo>
                    <a:lnTo>
                      <a:pt x="1037" y="108"/>
                    </a:lnTo>
                    <a:lnTo>
                      <a:pt x="1042" y="121"/>
                    </a:lnTo>
                    <a:lnTo>
                      <a:pt x="1050" y="119"/>
                    </a:lnTo>
                    <a:lnTo>
                      <a:pt x="1058" y="119"/>
                    </a:lnTo>
                    <a:lnTo>
                      <a:pt x="1058" y="124"/>
                    </a:lnTo>
                    <a:lnTo>
                      <a:pt x="1058" y="128"/>
                    </a:lnTo>
                    <a:lnTo>
                      <a:pt x="1063" y="128"/>
                    </a:lnTo>
                    <a:lnTo>
                      <a:pt x="1067" y="128"/>
                    </a:lnTo>
                    <a:lnTo>
                      <a:pt x="1067" y="138"/>
                    </a:lnTo>
                    <a:lnTo>
                      <a:pt x="1067" y="144"/>
                    </a:lnTo>
                    <a:lnTo>
                      <a:pt x="1070" y="153"/>
                    </a:lnTo>
                    <a:lnTo>
                      <a:pt x="1074" y="159"/>
                    </a:lnTo>
                    <a:lnTo>
                      <a:pt x="1084" y="161"/>
                    </a:lnTo>
                    <a:lnTo>
                      <a:pt x="1095" y="166"/>
                    </a:lnTo>
                    <a:lnTo>
                      <a:pt x="1105" y="173"/>
                    </a:lnTo>
                    <a:lnTo>
                      <a:pt x="1110" y="178"/>
                    </a:lnTo>
                    <a:lnTo>
                      <a:pt x="1102" y="180"/>
                    </a:lnTo>
                    <a:lnTo>
                      <a:pt x="1094" y="185"/>
                    </a:lnTo>
                    <a:lnTo>
                      <a:pt x="1087" y="190"/>
                    </a:lnTo>
                    <a:lnTo>
                      <a:pt x="1082" y="195"/>
                    </a:lnTo>
                    <a:lnTo>
                      <a:pt x="1079" y="195"/>
                    </a:lnTo>
                    <a:lnTo>
                      <a:pt x="1077" y="195"/>
                    </a:lnTo>
                    <a:lnTo>
                      <a:pt x="1074" y="186"/>
                    </a:lnTo>
                    <a:lnTo>
                      <a:pt x="1065" y="181"/>
                    </a:lnTo>
                    <a:lnTo>
                      <a:pt x="1062" y="178"/>
                    </a:lnTo>
                    <a:lnTo>
                      <a:pt x="1058" y="178"/>
                    </a:lnTo>
                    <a:lnTo>
                      <a:pt x="1055" y="180"/>
                    </a:lnTo>
                    <a:lnTo>
                      <a:pt x="1052" y="183"/>
                    </a:lnTo>
                    <a:lnTo>
                      <a:pt x="1053" y="198"/>
                    </a:lnTo>
                    <a:lnTo>
                      <a:pt x="1058" y="215"/>
                    </a:lnTo>
                    <a:lnTo>
                      <a:pt x="1052" y="218"/>
                    </a:lnTo>
                    <a:lnTo>
                      <a:pt x="1045" y="221"/>
                    </a:lnTo>
                    <a:lnTo>
                      <a:pt x="1038" y="215"/>
                    </a:lnTo>
                    <a:lnTo>
                      <a:pt x="1033" y="210"/>
                    </a:lnTo>
                    <a:lnTo>
                      <a:pt x="1032" y="210"/>
                    </a:lnTo>
                    <a:lnTo>
                      <a:pt x="1030" y="210"/>
                    </a:lnTo>
                    <a:lnTo>
                      <a:pt x="1028" y="213"/>
                    </a:lnTo>
                    <a:lnTo>
                      <a:pt x="1027" y="215"/>
                    </a:lnTo>
                    <a:lnTo>
                      <a:pt x="1033" y="220"/>
                    </a:lnTo>
                    <a:lnTo>
                      <a:pt x="1038" y="226"/>
                    </a:lnTo>
                    <a:lnTo>
                      <a:pt x="1038" y="228"/>
                    </a:lnTo>
                    <a:lnTo>
                      <a:pt x="1038" y="231"/>
                    </a:lnTo>
                    <a:lnTo>
                      <a:pt x="1035" y="231"/>
                    </a:lnTo>
                    <a:lnTo>
                      <a:pt x="1033" y="231"/>
                    </a:lnTo>
                    <a:lnTo>
                      <a:pt x="1017" y="226"/>
                    </a:lnTo>
                    <a:lnTo>
                      <a:pt x="1002" y="220"/>
                    </a:lnTo>
                    <a:lnTo>
                      <a:pt x="995" y="215"/>
                    </a:lnTo>
                    <a:lnTo>
                      <a:pt x="990" y="208"/>
                    </a:lnTo>
                    <a:lnTo>
                      <a:pt x="985" y="201"/>
                    </a:lnTo>
                    <a:lnTo>
                      <a:pt x="983" y="195"/>
                    </a:lnTo>
                    <a:lnTo>
                      <a:pt x="991" y="190"/>
                    </a:lnTo>
                    <a:lnTo>
                      <a:pt x="998" y="183"/>
                    </a:lnTo>
                    <a:lnTo>
                      <a:pt x="1002" y="181"/>
                    </a:lnTo>
                    <a:lnTo>
                      <a:pt x="1007" y="180"/>
                    </a:lnTo>
                    <a:lnTo>
                      <a:pt x="1013" y="178"/>
                    </a:lnTo>
                    <a:lnTo>
                      <a:pt x="1022" y="176"/>
                    </a:lnTo>
                    <a:lnTo>
                      <a:pt x="1025" y="181"/>
                    </a:lnTo>
                    <a:lnTo>
                      <a:pt x="1030" y="183"/>
                    </a:lnTo>
                    <a:lnTo>
                      <a:pt x="1035" y="183"/>
                    </a:lnTo>
                    <a:lnTo>
                      <a:pt x="1040" y="180"/>
                    </a:lnTo>
                    <a:lnTo>
                      <a:pt x="1040" y="178"/>
                    </a:lnTo>
                    <a:lnTo>
                      <a:pt x="1038" y="176"/>
                    </a:lnTo>
                    <a:lnTo>
                      <a:pt x="1035" y="175"/>
                    </a:lnTo>
                    <a:lnTo>
                      <a:pt x="1030" y="173"/>
                    </a:lnTo>
                    <a:lnTo>
                      <a:pt x="1023" y="173"/>
                    </a:lnTo>
                    <a:lnTo>
                      <a:pt x="1023" y="164"/>
                    </a:lnTo>
                    <a:lnTo>
                      <a:pt x="1025" y="158"/>
                    </a:lnTo>
                    <a:lnTo>
                      <a:pt x="1015" y="153"/>
                    </a:lnTo>
                    <a:lnTo>
                      <a:pt x="1008" y="146"/>
                    </a:lnTo>
                    <a:lnTo>
                      <a:pt x="1002" y="138"/>
                    </a:lnTo>
                    <a:lnTo>
                      <a:pt x="995" y="129"/>
                    </a:lnTo>
                    <a:lnTo>
                      <a:pt x="976" y="134"/>
                    </a:lnTo>
                    <a:lnTo>
                      <a:pt x="955" y="138"/>
                    </a:lnTo>
                    <a:lnTo>
                      <a:pt x="955" y="143"/>
                    </a:lnTo>
                    <a:lnTo>
                      <a:pt x="955" y="149"/>
                    </a:lnTo>
                    <a:lnTo>
                      <a:pt x="948" y="153"/>
                    </a:lnTo>
                    <a:lnTo>
                      <a:pt x="941" y="158"/>
                    </a:lnTo>
                    <a:lnTo>
                      <a:pt x="941" y="163"/>
                    </a:lnTo>
                    <a:lnTo>
                      <a:pt x="941" y="166"/>
                    </a:lnTo>
                    <a:lnTo>
                      <a:pt x="940" y="169"/>
                    </a:lnTo>
                    <a:lnTo>
                      <a:pt x="936" y="173"/>
                    </a:lnTo>
                    <a:lnTo>
                      <a:pt x="925" y="173"/>
                    </a:lnTo>
                    <a:lnTo>
                      <a:pt x="911" y="175"/>
                    </a:lnTo>
                    <a:lnTo>
                      <a:pt x="913" y="178"/>
                    </a:lnTo>
                    <a:lnTo>
                      <a:pt x="913" y="180"/>
                    </a:lnTo>
                    <a:lnTo>
                      <a:pt x="901" y="180"/>
                    </a:lnTo>
                    <a:lnTo>
                      <a:pt x="889" y="183"/>
                    </a:lnTo>
                    <a:lnTo>
                      <a:pt x="879" y="186"/>
                    </a:lnTo>
                    <a:lnTo>
                      <a:pt x="866" y="190"/>
                    </a:lnTo>
                    <a:lnTo>
                      <a:pt x="861" y="186"/>
                    </a:lnTo>
                    <a:lnTo>
                      <a:pt x="858" y="183"/>
                    </a:lnTo>
                    <a:lnTo>
                      <a:pt x="854" y="181"/>
                    </a:lnTo>
                    <a:lnTo>
                      <a:pt x="847" y="180"/>
                    </a:lnTo>
                    <a:lnTo>
                      <a:pt x="846" y="183"/>
                    </a:lnTo>
                    <a:lnTo>
                      <a:pt x="844" y="186"/>
                    </a:lnTo>
                    <a:lnTo>
                      <a:pt x="849" y="188"/>
                    </a:lnTo>
                    <a:lnTo>
                      <a:pt x="853" y="190"/>
                    </a:lnTo>
                    <a:lnTo>
                      <a:pt x="856" y="191"/>
                    </a:lnTo>
                    <a:lnTo>
                      <a:pt x="858" y="195"/>
                    </a:lnTo>
                    <a:lnTo>
                      <a:pt x="858" y="200"/>
                    </a:lnTo>
                    <a:lnTo>
                      <a:pt x="858" y="205"/>
                    </a:lnTo>
                    <a:lnTo>
                      <a:pt x="842" y="206"/>
                    </a:lnTo>
                    <a:lnTo>
                      <a:pt x="827" y="206"/>
                    </a:lnTo>
                    <a:lnTo>
                      <a:pt x="827" y="211"/>
                    </a:lnTo>
                    <a:lnTo>
                      <a:pt x="826" y="213"/>
                    </a:lnTo>
                    <a:lnTo>
                      <a:pt x="821" y="213"/>
                    </a:lnTo>
                    <a:lnTo>
                      <a:pt x="812" y="208"/>
                    </a:lnTo>
                    <a:lnTo>
                      <a:pt x="801" y="205"/>
                    </a:lnTo>
                    <a:lnTo>
                      <a:pt x="801" y="206"/>
                    </a:lnTo>
                    <a:lnTo>
                      <a:pt x="802" y="208"/>
                    </a:lnTo>
                    <a:lnTo>
                      <a:pt x="804" y="208"/>
                    </a:lnTo>
                    <a:lnTo>
                      <a:pt x="811" y="213"/>
                    </a:lnTo>
                    <a:lnTo>
                      <a:pt x="817" y="218"/>
                    </a:lnTo>
                    <a:lnTo>
                      <a:pt x="806" y="220"/>
                    </a:lnTo>
                    <a:lnTo>
                      <a:pt x="794" y="223"/>
                    </a:lnTo>
                    <a:lnTo>
                      <a:pt x="784" y="228"/>
                    </a:lnTo>
                    <a:lnTo>
                      <a:pt x="776" y="233"/>
                    </a:lnTo>
                    <a:lnTo>
                      <a:pt x="757" y="245"/>
                    </a:lnTo>
                    <a:lnTo>
                      <a:pt x="739" y="255"/>
                    </a:lnTo>
                    <a:lnTo>
                      <a:pt x="740" y="263"/>
                    </a:lnTo>
                    <a:lnTo>
                      <a:pt x="740" y="272"/>
                    </a:lnTo>
                    <a:lnTo>
                      <a:pt x="745" y="275"/>
                    </a:lnTo>
                    <a:lnTo>
                      <a:pt x="752" y="278"/>
                    </a:lnTo>
                    <a:lnTo>
                      <a:pt x="752" y="280"/>
                    </a:lnTo>
                    <a:lnTo>
                      <a:pt x="752" y="283"/>
                    </a:lnTo>
                    <a:lnTo>
                      <a:pt x="747" y="287"/>
                    </a:lnTo>
                    <a:lnTo>
                      <a:pt x="742" y="288"/>
                    </a:lnTo>
                    <a:lnTo>
                      <a:pt x="742" y="290"/>
                    </a:lnTo>
                    <a:lnTo>
                      <a:pt x="755" y="290"/>
                    </a:lnTo>
                    <a:lnTo>
                      <a:pt x="765" y="292"/>
                    </a:lnTo>
                    <a:lnTo>
                      <a:pt x="772" y="295"/>
                    </a:lnTo>
                    <a:lnTo>
                      <a:pt x="779" y="298"/>
                    </a:lnTo>
                    <a:lnTo>
                      <a:pt x="787" y="308"/>
                    </a:lnTo>
                    <a:lnTo>
                      <a:pt x="799" y="317"/>
                    </a:lnTo>
                    <a:lnTo>
                      <a:pt x="811" y="317"/>
                    </a:lnTo>
                    <a:lnTo>
                      <a:pt x="821" y="320"/>
                    </a:lnTo>
                    <a:lnTo>
                      <a:pt x="821" y="325"/>
                    </a:lnTo>
                    <a:lnTo>
                      <a:pt x="821" y="332"/>
                    </a:lnTo>
                    <a:lnTo>
                      <a:pt x="819" y="337"/>
                    </a:lnTo>
                    <a:lnTo>
                      <a:pt x="817" y="344"/>
                    </a:lnTo>
                    <a:lnTo>
                      <a:pt x="816" y="349"/>
                    </a:lnTo>
                    <a:lnTo>
                      <a:pt x="814" y="355"/>
                    </a:lnTo>
                    <a:lnTo>
                      <a:pt x="816" y="362"/>
                    </a:lnTo>
                    <a:lnTo>
                      <a:pt x="817" y="369"/>
                    </a:lnTo>
                    <a:lnTo>
                      <a:pt x="826" y="367"/>
                    </a:lnTo>
                    <a:lnTo>
                      <a:pt x="834" y="367"/>
                    </a:lnTo>
                    <a:lnTo>
                      <a:pt x="842" y="357"/>
                    </a:lnTo>
                    <a:lnTo>
                      <a:pt x="849" y="344"/>
                    </a:lnTo>
                    <a:lnTo>
                      <a:pt x="854" y="330"/>
                    </a:lnTo>
                    <a:lnTo>
                      <a:pt x="858" y="318"/>
                    </a:lnTo>
                    <a:lnTo>
                      <a:pt x="871" y="317"/>
                    </a:lnTo>
                    <a:lnTo>
                      <a:pt x="881" y="313"/>
                    </a:lnTo>
                    <a:lnTo>
                      <a:pt x="889" y="308"/>
                    </a:lnTo>
                    <a:lnTo>
                      <a:pt x="899" y="303"/>
                    </a:lnTo>
                    <a:lnTo>
                      <a:pt x="899" y="285"/>
                    </a:lnTo>
                    <a:lnTo>
                      <a:pt x="899" y="268"/>
                    </a:lnTo>
                    <a:lnTo>
                      <a:pt x="906" y="263"/>
                    </a:lnTo>
                    <a:lnTo>
                      <a:pt x="911" y="257"/>
                    </a:lnTo>
                    <a:lnTo>
                      <a:pt x="914" y="250"/>
                    </a:lnTo>
                    <a:lnTo>
                      <a:pt x="918" y="243"/>
                    </a:lnTo>
                    <a:lnTo>
                      <a:pt x="923" y="236"/>
                    </a:lnTo>
                    <a:lnTo>
                      <a:pt x="926" y="230"/>
                    </a:lnTo>
                    <a:lnTo>
                      <a:pt x="933" y="225"/>
                    </a:lnTo>
                    <a:lnTo>
                      <a:pt x="940" y="223"/>
                    </a:lnTo>
                    <a:lnTo>
                      <a:pt x="948" y="226"/>
                    </a:lnTo>
                    <a:lnTo>
                      <a:pt x="955" y="226"/>
                    </a:lnTo>
                    <a:lnTo>
                      <a:pt x="961" y="225"/>
                    </a:lnTo>
                    <a:lnTo>
                      <a:pt x="970" y="223"/>
                    </a:lnTo>
                    <a:lnTo>
                      <a:pt x="973" y="230"/>
                    </a:lnTo>
                    <a:lnTo>
                      <a:pt x="978" y="235"/>
                    </a:lnTo>
                    <a:lnTo>
                      <a:pt x="985" y="240"/>
                    </a:lnTo>
                    <a:lnTo>
                      <a:pt x="991" y="245"/>
                    </a:lnTo>
                    <a:lnTo>
                      <a:pt x="988" y="257"/>
                    </a:lnTo>
                    <a:lnTo>
                      <a:pt x="983" y="270"/>
                    </a:lnTo>
                    <a:lnTo>
                      <a:pt x="990" y="275"/>
                    </a:lnTo>
                    <a:lnTo>
                      <a:pt x="996" y="278"/>
                    </a:lnTo>
                    <a:lnTo>
                      <a:pt x="1003" y="277"/>
                    </a:lnTo>
                    <a:lnTo>
                      <a:pt x="1010" y="275"/>
                    </a:lnTo>
                    <a:lnTo>
                      <a:pt x="1022" y="267"/>
                    </a:lnTo>
                    <a:lnTo>
                      <a:pt x="1033" y="255"/>
                    </a:lnTo>
                    <a:lnTo>
                      <a:pt x="1038" y="257"/>
                    </a:lnTo>
                    <a:lnTo>
                      <a:pt x="1040" y="260"/>
                    </a:lnTo>
                    <a:lnTo>
                      <a:pt x="1045" y="275"/>
                    </a:lnTo>
                    <a:lnTo>
                      <a:pt x="1048" y="292"/>
                    </a:lnTo>
                    <a:lnTo>
                      <a:pt x="1043" y="295"/>
                    </a:lnTo>
                    <a:lnTo>
                      <a:pt x="1038" y="298"/>
                    </a:lnTo>
                    <a:lnTo>
                      <a:pt x="1043" y="302"/>
                    </a:lnTo>
                    <a:lnTo>
                      <a:pt x="1045" y="307"/>
                    </a:lnTo>
                    <a:lnTo>
                      <a:pt x="1047" y="312"/>
                    </a:lnTo>
                    <a:lnTo>
                      <a:pt x="1047" y="317"/>
                    </a:lnTo>
                    <a:lnTo>
                      <a:pt x="1057" y="317"/>
                    </a:lnTo>
                    <a:lnTo>
                      <a:pt x="1067" y="318"/>
                    </a:lnTo>
                    <a:lnTo>
                      <a:pt x="1070" y="327"/>
                    </a:lnTo>
                    <a:lnTo>
                      <a:pt x="1072" y="337"/>
                    </a:lnTo>
                    <a:lnTo>
                      <a:pt x="1079" y="337"/>
                    </a:lnTo>
                    <a:lnTo>
                      <a:pt x="1084" y="335"/>
                    </a:lnTo>
                    <a:lnTo>
                      <a:pt x="1084" y="342"/>
                    </a:lnTo>
                    <a:lnTo>
                      <a:pt x="1084" y="350"/>
                    </a:lnTo>
                    <a:lnTo>
                      <a:pt x="1072" y="360"/>
                    </a:lnTo>
                    <a:lnTo>
                      <a:pt x="1052" y="372"/>
                    </a:lnTo>
                    <a:lnTo>
                      <a:pt x="1042" y="377"/>
                    </a:lnTo>
                    <a:lnTo>
                      <a:pt x="1032" y="380"/>
                    </a:lnTo>
                    <a:lnTo>
                      <a:pt x="1023" y="384"/>
                    </a:lnTo>
                    <a:lnTo>
                      <a:pt x="1015" y="384"/>
                    </a:lnTo>
                    <a:lnTo>
                      <a:pt x="1003" y="382"/>
                    </a:lnTo>
                    <a:lnTo>
                      <a:pt x="988" y="379"/>
                    </a:lnTo>
                    <a:lnTo>
                      <a:pt x="980" y="377"/>
                    </a:lnTo>
                    <a:lnTo>
                      <a:pt x="971" y="377"/>
                    </a:lnTo>
                    <a:lnTo>
                      <a:pt x="963" y="377"/>
                    </a:lnTo>
                    <a:lnTo>
                      <a:pt x="956" y="380"/>
                    </a:lnTo>
                    <a:lnTo>
                      <a:pt x="943" y="387"/>
                    </a:lnTo>
                    <a:lnTo>
                      <a:pt x="931" y="396"/>
                    </a:lnTo>
                    <a:lnTo>
                      <a:pt x="925" y="399"/>
                    </a:lnTo>
                    <a:lnTo>
                      <a:pt x="919" y="402"/>
                    </a:lnTo>
                    <a:lnTo>
                      <a:pt x="911" y="406"/>
                    </a:lnTo>
                    <a:lnTo>
                      <a:pt x="904" y="407"/>
                    </a:lnTo>
                    <a:lnTo>
                      <a:pt x="901" y="414"/>
                    </a:lnTo>
                    <a:lnTo>
                      <a:pt x="898" y="421"/>
                    </a:lnTo>
                    <a:lnTo>
                      <a:pt x="899" y="421"/>
                    </a:lnTo>
                    <a:lnTo>
                      <a:pt x="914" y="411"/>
                    </a:lnTo>
                    <a:lnTo>
                      <a:pt x="933" y="399"/>
                    </a:lnTo>
                    <a:lnTo>
                      <a:pt x="943" y="396"/>
                    </a:lnTo>
                    <a:lnTo>
                      <a:pt x="953" y="392"/>
                    </a:lnTo>
                    <a:lnTo>
                      <a:pt x="965" y="392"/>
                    </a:lnTo>
                    <a:lnTo>
                      <a:pt x="976" y="394"/>
                    </a:lnTo>
                    <a:lnTo>
                      <a:pt x="975" y="399"/>
                    </a:lnTo>
                    <a:lnTo>
                      <a:pt x="975" y="406"/>
                    </a:lnTo>
                    <a:lnTo>
                      <a:pt x="968" y="406"/>
                    </a:lnTo>
                    <a:lnTo>
                      <a:pt x="965" y="406"/>
                    </a:lnTo>
                    <a:lnTo>
                      <a:pt x="961" y="407"/>
                    </a:lnTo>
                    <a:lnTo>
                      <a:pt x="958" y="409"/>
                    </a:lnTo>
                    <a:lnTo>
                      <a:pt x="958" y="411"/>
                    </a:lnTo>
                    <a:lnTo>
                      <a:pt x="961" y="414"/>
                    </a:lnTo>
                    <a:lnTo>
                      <a:pt x="965" y="417"/>
                    </a:lnTo>
                    <a:lnTo>
                      <a:pt x="961" y="421"/>
                    </a:lnTo>
                    <a:lnTo>
                      <a:pt x="958" y="424"/>
                    </a:lnTo>
                    <a:lnTo>
                      <a:pt x="961" y="427"/>
                    </a:lnTo>
                    <a:lnTo>
                      <a:pt x="961" y="429"/>
                    </a:lnTo>
                    <a:lnTo>
                      <a:pt x="961" y="431"/>
                    </a:lnTo>
                    <a:lnTo>
                      <a:pt x="961" y="437"/>
                    </a:lnTo>
                    <a:lnTo>
                      <a:pt x="971" y="441"/>
                    </a:lnTo>
                    <a:lnTo>
                      <a:pt x="980" y="442"/>
                    </a:lnTo>
                    <a:lnTo>
                      <a:pt x="986" y="442"/>
                    </a:lnTo>
                    <a:lnTo>
                      <a:pt x="995" y="437"/>
                    </a:lnTo>
                    <a:lnTo>
                      <a:pt x="995" y="442"/>
                    </a:lnTo>
                    <a:lnTo>
                      <a:pt x="995" y="446"/>
                    </a:lnTo>
                    <a:lnTo>
                      <a:pt x="993" y="446"/>
                    </a:lnTo>
                    <a:lnTo>
                      <a:pt x="991" y="446"/>
                    </a:lnTo>
                    <a:lnTo>
                      <a:pt x="978" y="452"/>
                    </a:lnTo>
                    <a:lnTo>
                      <a:pt x="965" y="457"/>
                    </a:lnTo>
                    <a:lnTo>
                      <a:pt x="951" y="462"/>
                    </a:lnTo>
                    <a:lnTo>
                      <a:pt x="938" y="471"/>
                    </a:lnTo>
                    <a:lnTo>
                      <a:pt x="933" y="469"/>
                    </a:lnTo>
                    <a:lnTo>
                      <a:pt x="930" y="468"/>
                    </a:lnTo>
                    <a:lnTo>
                      <a:pt x="928" y="466"/>
                    </a:lnTo>
                    <a:lnTo>
                      <a:pt x="928" y="462"/>
                    </a:lnTo>
                    <a:lnTo>
                      <a:pt x="928" y="461"/>
                    </a:lnTo>
                    <a:lnTo>
                      <a:pt x="930" y="457"/>
                    </a:lnTo>
                    <a:lnTo>
                      <a:pt x="943" y="454"/>
                    </a:lnTo>
                    <a:lnTo>
                      <a:pt x="958" y="449"/>
                    </a:lnTo>
                    <a:lnTo>
                      <a:pt x="958" y="447"/>
                    </a:lnTo>
                    <a:lnTo>
                      <a:pt x="958" y="446"/>
                    </a:lnTo>
                    <a:lnTo>
                      <a:pt x="958" y="444"/>
                    </a:lnTo>
                    <a:lnTo>
                      <a:pt x="958" y="442"/>
                    </a:lnTo>
                    <a:lnTo>
                      <a:pt x="950" y="442"/>
                    </a:lnTo>
                    <a:lnTo>
                      <a:pt x="943" y="441"/>
                    </a:lnTo>
                    <a:lnTo>
                      <a:pt x="928" y="452"/>
                    </a:lnTo>
                    <a:lnTo>
                      <a:pt x="908" y="462"/>
                    </a:lnTo>
                    <a:lnTo>
                      <a:pt x="889" y="471"/>
                    </a:lnTo>
                    <a:lnTo>
                      <a:pt x="871" y="481"/>
                    </a:lnTo>
                    <a:lnTo>
                      <a:pt x="869" y="488"/>
                    </a:lnTo>
                    <a:lnTo>
                      <a:pt x="869" y="496"/>
                    </a:lnTo>
                    <a:lnTo>
                      <a:pt x="858" y="501"/>
                    </a:lnTo>
                    <a:lnTo>
                      <a:pt x="844" y="506"/>
                    </a:lnTo>
                    <a:lnTo>
                      <a:pt x="832" y="513"/>
                    </a:lnTo>
                    <a:lnTo>
                      <a:pt x="821" y="519"/>
                    </a:lnTo>
                    <a:lnTo>
                      <a:pt x="811" y="528"/>
                    </a:lnTo>
                    <a:lnTo>
                      <a:pt x="801" y="538"/>
                    </a:lnTo>
                    <a:lnTo>
                      <a:pt x="792" y="546"/>
                    </a:lnTo>
                    <a:lnTo>
                      <a:pt x="786" y="556"/>
                    </a:lnTo>
                    <a:lnTo>
                      <a:pt x="782" y="566"/>
                    </a:lnTo>
                    <a:lnTo>
                      <a:pt x="781" y="573"/>
                    </a:lnTo>
                    <a:lnTo>
                      <a:pt x="777" y="580"/>
                    </a:lnTo>
                    <a:lnTo>
                      <a:pt x="772" y="585"/>
                    </a:lnTo>
                    <a:lnTo>
                      <a:pt x="754" y="596"/>
                    </a:lnTo>
                    <a:lnTo>
                      <a:pt x="732" y="610"/>
                    </a:lnTo>
                    <a:lnTo>
                      <a:pt x="722" y="617"/>
                    </a:lnTo>
                    <a:lnTo>
                      <a:pt x="712" y="623"/>
                    </a:lnTo>
                    <a:lnTo>
                      <a:pt x="705" y="632"/>
                    </a:lnTo>
                    <a:lnTo>
                      <a:pt x="700" y="640"/>
                    </a:lnTo>
                    <a:lnTo>
                      <a:pt x="698" y="648"/>
                    </a:lnTo>
                    <a:lnTo>
                      <a:pt x="698" y="657"/>
                    </a:lnTo>
                    <a:lnTo>
                      <a:pt x="698" y="667"/>
                    </a:lnTo>
                    <a:lnTo>
                      <a:pt x="700" y="677"/>
                    </a:lnTo>
                    <a:lnTo>
                      <a:pt x="702" y="687"/>
                    </a:lnTo>
                    <a:lnTo>
                      <a:pt x="704" y="697"/>
                    </a:lnTo>
                    <a:lnTo>
                      <a:pt x="704" y="705"/>
                    </a:lnTo>
                    <a:lnTo>
                      <a:pt x="702" y="715"/>
                    </a:lnTo>
                    <a:lnTo>
                      <a:pt x="693" y="715"/>
                    </a:lnTo>
                    <a:lnTo>
                      <a:pt x="687" y="714"/>
                    </a:lnTo>
                    <a:lnTo>
                      <a:pt x="683" y="702"/>
                    </a:lnTo>
                    <a:lnTo>
                      <a:pt x="678" y="694"/>
                    </a:lnTo>
                    <a:lnTo>
                      <a:pt x="678" y="680"/>
                    </a:lnTo>
                    <a:lnTo>
                      <a:pt x="680" y="665"/>
                    </a:lnTo>
                    <a:lnTo>
                      <a:pt x="677" y="660"/>
                    </a:lnTo>
                    <a:lnTo>
                      <a:pt x="672" y="657"/>
                    </a:lnTo>
                    <a:lnTo>
                      <a:pt x="665" y="653"/>
                    </a:lnTo>
                    <a:lnTo>
                      <a:pt x="657" y="652"/>
                    </a:lnTo>
                    <a:lnTo>
                      <a:pt x="642" y="648"/>
                    </a:lnTo>
                    <a:lnTo>
                      <a:pt x="627" y="643"/>
                    </a:lnTo>
                    <a:lnTo>
                      <a:pt x="615" y="653"/>
                    </a:lnTo>
                    <a:lnTo>
                      <a:pt x="605" y="663"/>
                    </a:lnTo>
                    <a:lnTo>
                      <a:pt x="591" y="660"/>
                    </a:lnTo>
                    <a:lnTo>
                      <a:pt x="576" y="657"/>
                    </a:lnTo>
                    <a:lnTo>
                      <a:pt x="561" y="657"/>
                    </a:lnTo>
                    <a:lnTo>
                      <a:pt x="548" y="660"/>
                    </a:lnTo>
                    <a:lnTo>
                      <a:pt x="533" y="663"/>
                    </a:lnTo>
                    <a:lnTo>
                      <a:pt x="521" y="670"/>
                    </a:lnTo>
                    <a:lnTo>
                      <a:pt x="516" y="675"/>
                    </a:lnTo>
                    <a:lnTo>
                      <a:pt x="511" y="680"/>
                    </a:lnTo>
                    <a:lnTo>
                      <a:pt x="508" y="685"/>
                    </a:lnTo>
                    <a:lnTo>
                      <a:pt x="504" y="690"/>
                    </a:lnTo>
                    <a:lnTo>
                      <a:pt x="503" y="700"/>
                    </a:lnTo>
                    <a:lnTo>
                      <a:pt x="501" y="710"/>
                    </a:lnTo>
                    <a:lnTo>
                      <a:pt x="494" y="720"/>
                    </a:lnTo>
                    <a:lnTo>
                      <a:pt x="489" y="732"/>
                    </a:lnTo>
                    <a:lnTo>
                      <a:pt x="488" y="739"/>
                    </a:lnTo>
                    <a:lnTo>
                      <a:pt x="486" y="745"/>
                    </a:lnTo>
                    <a:lnTo>
                      <a:pt x="484" y="752"/>
                    </a:lnTo>
                    <a:lnTo>
                      <a:pt x="484" y="761"/>
                    </a:lnTo>
                    <a:lnTo>
                      <a:pt x="488" y="774"/>
                    </a:lnTo>
                    <a:lnTo>
                      <a:pt x="494" y="789"/>
                    </a:lnTo>
                    <a:lnTo>
                      <a:pt x="501" y="801"/>
                    </a:lnTo>
                    <a:lnTo>
                      <a:pt x="506" y="812"/>
                    </a:lnTo>
                    <a:lnTo>
                      <a:pt x="529" y="812"/>
                    </a:lnTo>
                    <a:lnTo>
                      <a:pt x="555" y="811"/>
                    </a:lnTo>
                    <a:lnTo>
                      <a:pt x="558" y="802"/>
                    </a:lnTo>
                    <a:lnTo>
                      <a:pt x="563" y="792"/>
                    </a:lnTo>
                    <a:lnTo>
                      <a:pt x="570" y="784"/>
                    </a:lnTo>
                    <a:lnTo>
                      <a:pt x="576" y="776"/>
                    </a:lnTo>
                    <a:lnTo>
                      <a:pt x="585" y="771"/>
                    </a:lnTo>
                    <a:lnTo>
                      <a:pt x="595" y="767"/>
                    </a:lnTo>
                    <a:lnTo>
                      <a:pt x="600" y="766"/>
                    </a:lnTo>
                    <a:lnTo>
                      <a:pt x="605" y="767"/>
                    </a:lnTo>
                    <a:lnTo>
                      <a:pt x="611" y="767"/>
                    </a:lnTo>
                    <a:lnTo>
                      <a:pt x="618" y="771"/>
                    </a:lnTo>
                    <a:lnTo>
                      <a:pt x="618" y="772"/>
                    </a:lnTo>
                    <a:lnTo>
                      <a:pt x="618" y="776"/>
                    </a:lnTo>
                    <a:lnTo>
                      <a:pt x="616" y="781"/>
                    </a:lnTo>
                    <a:lnTo>
                      <a:pt x="610" y="782"/>
                    </a:lnTo>
                    <a:lnTo>
                      <a:pt x="605" y="789"/>
                    </a:lnTo>
                    <a:lnTo>
                      <a:pt x="598" y="796"/>
                    </a:lnTo>
                    <a:lnTo>
                      <a:pt x="595" y="806"/>
                    </a:lnTo>
                    <a:lnTo>
                      <a:pt x="591" y="814"/>
                    </a:lnTo>
                    <a:lnTo>
                      <a:pt x="588" y="824"/>
                    </a:lnTo>
                    <a:lnTo>
                      <a:pt x="588" y="833"/>
                    </a:lnTo>
                    <a:lnTo>
                      <a:pt x="588" y="839"/>
                    </a:lnTo>
                    <a:lnTo>
                      <a:pt x="603" y="843"/>
                    </a:lnTo>
                    <a:lnTo>
                      <a:pt x="618" y="843"/>
                    </a:lnTo>
                    <a:lnTo>
                      <a:pt x="623" y="843"/>
                    </a:lnTo>
                    <a:lnTo>
                      <a:pt x="630" y="844"/>
                    </a:lnTo>
                    <a:lnTo>
                      <a:pt x="637" y="848"/>
                    </a:lnTo>
                    <a:lnTo>
                      <a:pt x="643" y="851"/>
                    </a:lnTo>
                    <a:lnTo>
                      <a:pt x="643" y="853"/>
                    </a:lnTo>
                    <a:lnTo>
                      <a:pt x="645" y="854"/>
                    </a:lnTo>
                    <a:lnTo>
                      <a:pt x="642" y="878"/>
                    </a:lnTo>
                    <a:lnTo>
                      <a:pt x="638" y="896"/>
                    </a:lnTo>
                    <a:lnTo>
                      <a:pt x="638" y="906"/>
                    </a:lnTo>
                    <a:lnTo>
                      <a:pt x="638" y="915"/>
                    </a:lnTo>
                    <a:lnTo>
                      <a:pt x="640" y="926"/>
                    </a:lnTo>
                    <a:lnTo>
                      <a:pt x="645" y="938"/>
                    </a:lnTo>
                    <a:lnTo>
                      <a:pt x="670" y="933"/>
                    </a:lnTo>
                    <a:lnTo>
                      <a:pt x="688" y="931"/>
                    </a:lnTo>
                    <a:lnTo>
                      <a:pt x="695" y="935"/>
                    </a:lnTo>
                    <a:lnTo>
                      <a:pt x="700" y="940"/>
                    </a:lnTo>
                    <a:lnTo>
                      <a:pt x="704" y="946"/>
                    </a:lnTo>
                    <a:lnTo>
                      <a:pt x="705" y="953"/>
                    </a:lnTo>
                    <a:lnTo>
                      <a:pt x="709" y="951"/>
                    </a:lnTo>
                    <a:lnTo>
                      <a:pt x="710" y="950"/>
                    </a:lnTo>
                    <a:lnTo>
                      <a:pt x="715" y="941"/>
                    </a:lnTo>
                    <a:lnTo>
                      <a:pt x="722" y="936"/>
                    </a:lnTo>
                    <a:lnTo>
                      <a:pt x="724" y="933"/>
                    </a:lnTo>
                    <a:lnTo>
                      <a:pt x="725" y="930"/>
                    </a:lnTo>
                    <a:lnTo>
                      <a:pt x="727" y="923"/>
                    </a:lnTo>
                    <a:lnTo>
                      <a:pt x="729" y="916"/>
                    </a:lnTo>
                    <a:lnTo>
                      <a:pt x="752" y="908"/>
                    </a:lnTo>
                    <a:lnTo>
                      <a:pt x="776" y="899"/>
                    </a:lnTo>
                    <a:lnTo>
                      <a:pt x="777" y="899"/>
                    </a:lnTo>
                    <a:lnTo>
                      <a:pt x="779" y="901"/>
                    </a:lnTo>
                    <a:lnTo>
                      <a:pt x="776" y="910"/>
                    </a:lnTo>
                    <a:lnTo>
                      <a:pt x="774" y="921"/>
                    </a:lnTo>
                    <a:lnTo>
                      <a:pt x="774" y="928"/>
                    </a:lnTo>
                    <a:lnTo>
                      <a:pt x="776" y="933"/>
                    </a:lnTo>
                    <a:lnTo>
                      <a:pt x="777" y="938"/>
                    </a:lnTo>
                    <a:lnTo>
                      <a:pt x="782" y="940"/>
                    </a:lnTo>
                    <a:lnTo>
                      <a:pt x="781" y="928"/>
                    </a:lnTo>
                    <a:lnTo>
                      <a:pt x="781" y="916"/>
                    </a:lnTo>
                    <a:lnTo>
                      <a:pt x="789" y="911"/>
                    </a:lnTo>
                    <a:lnTo>
                      <a:pt x="799" y="905"/>
                    </a:lnTo>
                    <a:lnTo>
                      <a:pt x="811" y="908"/>
                    </a:lnTo>
                    <a:lnTo>
                      <a:pt x="822" y="913"/>
                    </a:lnTo>
                    <a:lnTo>
                      <a:pt x="834" y="920"/>
                    </a:lnTo>
                    <a:lnTo>
                      <a:pt x="849" y="923"/>
                    </a:lnTo>
                    <a:lnTo>
                      <a:pt x="864" y="920"/>
                    </a:lnTo>
                    <a:lnTo>
                      <a:pt x="881" y="918"/>
                    </a:lnTo>
                    <a:lnTo>
                      <a:pt x="883" y="925"/>
                    </a:lnTo>
                    <a:lnTo>
                      <a:pt x="888" y="930"/>
                    </a:lnTo>
                    <a:lnTo>
                      <a:pt x="893" y="931"/>
                    </a:lnTo>
                    <a:lnTo>
                      <a:pt x="901" y="935"/>
                    </a:lnTo>
                    <a:lnTo>
                      <a:pt x="901" y="938"/>
                    </a:lnTo>
                    <a:lnTo>
                      <a:pt x="901" y="943"/>
                    </a:lnTo>
                    <a:lnTo>
                      <a:pt x="911" y="946"/>
                    </a:lnTo>
                    <a:lnTo>
                      <a:pt x="923" y="950"/>
                    </a:lnTo>
                    <a:lnTo>
                      <a:pt x="928" y="960"/>
                    </a:lnTo>
                    <a:lnTo>
                      <a:pt x="933" y="970"/>
                    </a:lnTo>
                    <a:lnTo>
                      <a:pt x="941" y="978"/>
                    </a:lnTo>
                    <a:lnTo>
                      <a:pt x="950" y="985"/>
                    </a:lnTo>
                    <a:lnTo>
                      <a:pt x="966" y="985"/>
                    </a:lnTo>
                    <a:lnTo>
                      <a:pt x="981" y="987"/>
                    </a:lnTo>
                    <a:lnTo>
                      <a:pt x="996" y="992"/>
                    </a:lnTo>
                    <a:lnTo>
                      <a:pt x="1007" y="998"/>
                    </a:lnTo>
                    <a:lnTo>
                      <a:pt x="1017" y="1008"/>
                    </a:lnTo>
                    <a:lnTo>
                      <a:pt x="1023" y="1020"/>
                    </a:lnTo>
                    <a:lnTo>
                      <a:pt x="1028" y="1033"/>
                    </a:lnTo>
                    <a:lnTo>
                      <a:pt x="1030" y="1050"/>
                    </a:lnTo>
                    <a:lnTo>
                      <a:pt x="1022" y="1057"/>
                    </a:lnTo>
                    <a:lnTo>
                      <a:pt x="1017" y="1064"/>
                    </a:lnTo>
                    <a:lnTo>
                      <a:pt x="1013" y="1072"/>
                    </a:lnTo>
                    <a:lnTo>
                      <a:pt x="1008" y="1080"/>
                    </a:lnTo>
                    <a:lnTo>
                      <a:pt x="1018" y="1079"/>
                    </a:lnTo>
                    <a:lnTo>
                      <a:pt x="1025" y="1080"/>
                    </a:lnTo>
                    <a:lnTo>
                      <a:pt x="1032" y="1085"/>
                    </a:lnTo>
                    <a:lnTo>
                      <a:pt x="1037" y="1090"/>
                    </a:lnTo>
                    <a:lnTo>
                      <a:pt x="1045" y="1085"/>
                    </a:lnTo>
                    <a:lnTo>
                      <a:pt x="1050" y="1080"/>
                    </a:lnTo>
                    <a:lnTo>
                      <a:pt x="1053" y="1077"/>
                    </a:lnTo>
                    <a:lnTo>
                      <a:pt x="1057" y="1074"/>
                    </a:lnTo>
                    <a:lnTo>
                      <a:pt x="1062" y="1072"/>
                    </a:lnTo>
                    <a:lnTo>
                      <a:pt x="1067" y="1070"/>
                    </a:lnTo>
                    <a:lnTo>
                      <a:pt x="1077" y="1077"/>
                    </a:lnTo>
                    <a:lnTo>
                      <a:pt x="1084" y="1084"/>
                    </a:lnTo>
                    <a:lnTo>
                      <a:pt x="1090" y="1092"/>
                    </a:lnTo>
                    <a:lnTo>
                      <a:pt x="1095" y="1104"/>
                    </a:lnTo>
                    <a:lnTo>
                      <a:pt x="1102" y="1100"/>
                    </a:lnTo>
                    <a:lnTo>
                      <a:pt x="1110" y="1100"/>
                    </a:lnTo>
                    <a:lnTo>
                      <a:pt x="1120" y="1100"/>
                    </a:lnTo>
                    <a:lnTo>
                      <a:pt x="1130" y="1100"/>
                    </a:lnTo>
                    <a:lnTo>
                      <a:pt x="1140" y="1104"/>
                    </a:lnTo>
                    <a:lnTo>
                      <a:pt x="1151" y="1105"/>
                    </a:lnTo>
                    <a:lnTo>
                      <a:pt x="1161" y="1110"/>
                    </a:lnTo>
                    <a:lnTo>
                      <a:pt x="1171" y="1114"/>
                    </a:lnTo>
                    <a:lnTo>
                      <a:pt x="1181" y="1121"/>
                    </a:lnTo>
                    <a:lnTo>
                      <a:pt x="1189" y="1126"/>
                    </a:lnTo>
                    <a:lnTo>
                      <a:pt x="1196" y="1132"/>
                    </a:lnTo>
                    <a:lnTo>
                      <a:pt x="1202" y="1141"/>
                    </a:lnTo>
                    <a:lnTo>
                      <a:pt x="1207" y="1149"/>
                    </a:lnTo>
                    <a:lnTo>
                      <a:pt x="1211" y="1157"/>
                    </a:lnTo>
                    <a:lnTo>
                      <a:pt x="1212" y="1166"/>
                    </a:lnTo>
                    <a:lnTo>
                      <a:pt x="1211" y="1174"/>
                    </a:lnTo>
                    <a:lnTo>
                      <a:pt x="1209" y="1184"/>
                    </a:lnTo>
                    <a:lnTo>
                      <a:pt x="1204" y="1192"/>
                    </a:lnTo>
                    <a:lnTo>
                      <a:pt x="1199" y="1201"/>
                    </a:lnTo>
                    <a:lnTo>
                      <a:pt x="1194" y="1209"/>
                    </a:lnTo>
                    <a:lnTo>
                      <a:pt x="1181" y="1226"/>
                    </a:lnTo>
                    <a:lnTo>
                      <a:pt x="1167" y="1239"/>
                    </a:lnTo>
                    <a:lnTo>
                      <a:pt x="1167" y="1263"/>
                    </a:lnTo>
                    <a:lnTo>
                      <a:pt x="1166" y="1288"/>
                    </a:lnTo>
                    <a:lnTo>
                      <a:pt x="1166" y="1301"/>
                    </a:lnTo>
                    <a:lnTo>
                      <a:pt x="1164" y="1315"/>
                    </a:lnTo>
                    <a:lnTo>
                      <a:pt x="1162" y="1328"/>
                    </a:lnTo>
                    <a:lnTo>
                      <a:pt x="1159" y="1338"/>
                    </a:lnTo>
                    <a:lnTo>
                      <a:pt x="1156" y="1350"/>
                    </a:lnTo>
                    <a:lnTo>
                      <a:pt x="1151" y="1360"/>
                    </a:lnTo>
                    <a:lnTo>
                      <a:pt x="1144" y="1368"/>
                    </a:lnTo>
                    <a:lnTo>
                      <a:pt x="1137" y="1377"/>
                    </a:lnTo>
                    <a:lnTo>
                      <a:pt x="1119" y="1378"/>
                    </a:lnTo>
                    <a:lnTo>
                      <a:pt x="1104" y="1382"/>
                    </a:lnTo>
                    <a:lnTo>
                      <a:pt x="1097" y="1383"/>
                    </a:lnTo>
                    <a:lnTo>
                      <a:pt x="1092" y="1387"/>
                    </a:lnTo>
                    <a:lnTo>
                      <a:pt x="1087" y="1392"/>
                    </a:lnTo>
                    <a:lnTo>
                      <a:pt x="1082" y="1395"/>
                    </a:lnTo>
                    <a:lnTo>
                      <a:pt x="1075" y="1407"/>
                    </a:lnTo>
                    <a:lnTo>
                      <a:pt x="1070" y="1420"/>
                    </a:lnTo>
                    <a:lnTo>
                      <a:pt x="1068" y="1437"/>
                    </a:lnTo>
                    <a:lnTo>
                      <a:pt x="1068" y="1455"/>
                    </a:lnTo>
                    <a:lnTo>
                      <a:pt x="1058" y="1462"/>
                    </a:lnTo>
                    <a:lnTo>
                      <a:pt x="1052" y="1470"/>
                    </a:lnTo>
                    <a:lnTo>
                      <a:pt x="1045" y="1479"/>
                    </a:lnTo>
                    <a:lnTo>
                      <a:pt x="1040" y="1489"/>
                    </a:lnTo>
                    <a:lnTo>
                      <a:pt x="1033" y="1511"/>
                    </a:lnTo>
                    <a:lnTo>
                      <a:pt x="1023" y="1534"/>
                    </a:lnTo>
                    <a:lnTo>
                      <a:pt x="1002" y="1534"/>
                    </a:lnTo>
                    <a:lnTo>
                      <a:pt x="983" y="1532"/>
                    </a:lnTo>
                    <a:lnTo>
                      <a:pt x="990" y="1541"/>
                    </a:lnTo>
                    <a:lnTo>
                      <a:pt x="996" y="1552"/>
                    </a:lnTo>
                    <a:lnTo>
                      <a:pt x="1000" y="1558"/>
                    </a:lnTo>
                    <a:lnTo>
                      <a:pt x="1002" y="1563"/>
                    </a:lnTo>
                    <a:lnTo>
                      <a:pt x="1003" y="1569"/>
                    </a:lnTo>
                    <a:lnTo>
                      <a:pt x="1002" y="1573"/>
                    </a:lnTo>
                    <a:lnTo>
                      <a:pt x="996" y="1579"/>
                    </a:lnTo>
                    <a:lnTo>
                      <a:pt x="990" y="1584"/>
                    </a:lnTo>
                    <a:lnTo>
                      <a:pt x="981" y="1586"/>
                    </a:lnTo>
                    <a:lnTo>
                      <a:pt x="973" y="1588"/>
                    </a:lnTo>
                    <a:lnTo>
                      <a:pt x="956" y="1591"/>
                    </a:lnTo>
                    <a:lnTo>
                      <a:pt x="943" y="1596"/>
                    </a:lnTo>
                    <a:lnTo>
                      <a:pt x="946" y="1601"/>
                    </a:lnTo>
                    <a:lnTo>
                      <a:pt x="950" y="1606"/>
                    </a:lnTo>
                    <a:lnTo>
                      <a:pt x="950" y="1613"/>
                    </a:lnTo>
                    <a:lnTo>
                      <a:pt x="948" y="1621"/>
                    </a:lnTo>
                    <a:lnTo>
                      <a:pt x="946" y="1621"/>
                    </a:lnTo>
                    <a:lnTo>
                      <a:pt x="936" y="1618"/>
                    </a:lnTo>
                    <a:lnTo>
                      <a:pt x="926" y="1619"/>
                    </a:lnTo>
                    <a:lnTo>
                      <a:pt x="926" y="1621"/>
                    </a:lnTo>
                    <a:lnTo>
                      <a:pt x="933" y="1629"/>
                    </a:lnTo>
                    <a:lnTo>
                      <a:pt x="938" y="1640"/>
                    </a:lnTo>
                    <a:lnTo>
                      <a:pt x="936" y="1656"/>
                    </a:lnTo>
                    <a:lnTo>
                      <a:pt x="933" y="1671"/>
                    </a:lnTo>
                    <a:lnTo>
                      <a:pt x="926" y="1673"/>
                    </a:lnTo>
                    <a:lnTo>
                      <a:pt x="921" y="1676"/>
                    </a:lnTo>
                    <a:lnTo>
                      <a:pt x="921" y="1683"/>
                    </a:lnTo>
                    <a:lnTo>
                      <a:pt x="923" y="1688"/>
                    </a:lnTo>
                    <a:lnTo>
                      <a:pt x="925" y="1690"/>
                    </a:lnTo>
                    <a:lnTo>
                      <a:pt x="928" y="1695"/>
                    </a:lnTo>
                    <a:lnTo>
                      <a:pt x="938" y="1696"/>
                    </a:lnTo>
                    <a:lnTo>
                      <a:pt x="945" y="1701"/>
                    </a:lnTo>
                    <a:lnTo>
                      <a:pt x="945" y="1710"/>
                    </a:lnTo>
                    <a:lnTo>
                      <a:pt x="943" y="1718"/>
                    </a:lnTo>
                    <a:lnTo>
                      <a:pt x="940" y="1725"/>
                    </a:lnTo>
                    <a:lnTo>
                      <a:pt x="938" y="1732"/>
                    </a:lnTo>
                    <a:lnTo>
                      <a:pt x="933" y="1743"/>
                    </a:lnTo>
                    <a:lnTo>
                      <a:pt x="930" y="1758"/>
                    </a:lnTo>
                    <a:lnTo>
                      <a:pt x="941" y="1767"/>
                    </a:lnTo>
                    <a:lnTo>
                      <a:pt x="961" y="1780"/>
                    </a:lnTo>
                    <a:lnTo>
                      <a:pt x="981" y="1795"/>
                    </a:lnTo>
                    <a:lnTo>
                      <a:pt x="990" y="1804"/>
                    </a:lnTo>
                    <a:lnTo>
                      <a:pt x="968" y="1804"/>
                    </a:lnTo>
                    <a:lnTo>
                      <a:pt x="950" y="1802"/>
                    </a:lnTo>
                    <a:lnTo>
                      <a:pt x="936" y="1799"/>
                    </a:lnTo>
                    <a:lnTo>
                      <a:pt x="925" y="1792"/>
                    </a:lnTo>
                    <a:lnTo>
                      <a:pt x="904" y="1775"/>
                    </a:lnTo>
                    <a:lnTo>
                      <a:pt x="878" y="1757"/>
                    </a:lnTo>
                    <a:lnTo>
                      <a:pt x="878" y="1752"/>
                    </a:lnTo>
                    <a:lnTo>
                      <a:pt x="879" y="1747"/>
                    </a:lnTo>
                    <a:lnTo>
                      <a:pt x="879" y="1742"/>
                    </a:lnTo>
                    <a:lnTo>
                      <a:pt x="876" y="1738"/>
                    </a:lnTo>
                    <a:lnTo>
                      <a:pt x="861" y="1727"/>
                    </a:lnTo>
                    <a:lnTo>
                      <a:pt x="847" y="1712"/>
                    </a:lnTo>
                    <a:lnTo>
                      <a:pt x="856" y="1712"/>
                    </a:lnTo>
                    <a:lnTo>
                      <a:pt x="864" y="1713"/>
                    </a:lnTo>
                    <a:lnTo>
                      <a:pt x="864" y="1710"/>
                    </a:lnTo>
                    <a:lnTo>
                      <a:pt x="863" y="1708"/>
                    </a:lnTo>
                    <a:lnTo>
                      <a:pt x="856" y="1705"/>
                    </a:lnTo>
                    <a:lnTo>
                      <a:pt x="847" y="1700"/>
                    </a:lnTo>
                    <a:lnTo>
                      <a:pt x="839" y="1695"/>
                    </a:lnTo>
                    <a:lnTo>
                      <a:pt x="834" y="1688"/>
                    </a:lnTo>
                    <a:lnTo>
                      <a:pt x="839" y="1686"/>
                    </a:lnTo>
                    <a:lnTo>
                      <a:pt x="844" y="1686"/>
                    </a:lnTo>
                    <a:lnTo>
                      <a:pt x="844" y="1681"/>
                    </a:lnTo>
                    <a:lnTo>
                      <a:pt x="844" y="1676"/>
                    </a:lnTo>
                    <a:lnTo>
                      <a:pt x="851" y="1676"/>
                    </a:lnTo>
                    <a:lnTo>
                      <a:pt x="858" y="1676"/>
                    </a:lnTo>
                    <a:lnTo>
                      <a:pt x="858" y="1671"/>
                    </a:lnTo>
                    <a:lnTo>
                      <a:pt x="858" y="1666"/>
                    </a:lnTo>
                    <a:lnTo>
                      <a:pt x="854" y="1663"/>
                    </a:lnTo>
                    <a:lnTo>
                      <a:pt x="851" y="1660"/>
                    </a:lnTo>
                    <a:lnTo>
                      <a:pt x="849" y="1656"/>
                    </a:lnTo>
                    <a:lnTo>
                      <a:pt x="847" y="1653"/>
                    </a:lnTo>
                    <a:lnTo>
                      <a:pt x="847" y="1643"/>
                    </a:lnTo>
                    <a:lnTo>
                      <a:pt x="849" y="1631"/>
                    </a:lnTo>
                    <a:lnTo>
                      <a:pt x="842" y="1628"/>
                    </a:lnTo>
                    <a:lnTo>
                      <a:pt x="839" y="1621"/>
                    </a:lnTo>
                    <a:lnTo>
                      <a:pt x="837" y="1621"/>
                    </a:lnTo>
                    <a:lnTo>
                      <a:pt x="836" y="1621"/>
                    </a:lnTo>
                    <a:lnTo>
                      <a:pt x="834" y="1631"/>
                    </a:lnTo>
                    <a:lnTo>
                      <a:pt x="832" y="1641"/>
                    </a:lnTo>
                    <a:lnTo>
                      <a:pt x="832" y="1640"/>
                    </a:lnTo>
                    <a:lnTo>
                      <a:pt x="831" y="1640"/>
                    </a:lnTo>
                    <a:lnTo>
                      <a:pt x="829" y="1619"/>
                    </a:lnTo>
                    <a:lnTo>
                      <a:pt x="824" y="1601"/>
                    </a:lnTo>
                    <a:lnTo>
                      <a:pt x="821" y="1581"/>
                    </a:lnTo>
                    <a:lnTo>
                      <a:pt x="816" y="1563"/>
                    </a:lnTo>
                    <a:lnTo>
                      <a:pt x="816" y="1546"/>
                    </a:lnTo>
                    <a:lnTo>
                      <a:pt x="817" y="1531"/>
                    </a:lnTo>
                    <a:lnTo>
                      <a:pt x="817" y="1514"/>
                    </a:lnTo>
                    <a:lnTo>
                      <a:pt x="817" y="1497"/>
                    </a:lnTo>
                    <a:lnTo>
                      <a:pt x="812" y="1474"/>
                    </a:lnTo>
                    <a:lnTo>
                      <a:pt x="811" y="1445"/>
                    </a:lnTo>
                    <a:lnTo>
                      <a:pt x="809" y="1419"/>
                    </a:lnTo>
                    <a:lnTo>
                      <a:pt x="806" y="1392"/>
                    </a:lnTo>
                    <a:lnTo>
                      <a:pt x="802" y="1368"/>
                    </a:lnTo>
                    <a:lnTo>
                      <a:pt x="802" y="1347"/>
                    </a:lnTo>
                    <a:lnTo>
                      <a:pt x="802" y="1336"/>
                    </a:lnTo>
                    <a:lnTo>
                      <a:pt x="801" y="1326"/>
                    </a:lnTo>
                    <a:lnTo>
                      <a:pt x="799" y="1316"/>
                    </a:lnTo>
                    <a:lnTo>
                      <a:pt x="796" y="1308"/>
                    </a:lnTo>
                    <a:lnTo>
                      <a:pt x="781" y="1301"/>
                    </a:lnTo>
                    <a:lnTo>
                      <a:pt x="765" y="1291"/>
                    </a:lnTo>
                    <a:lnTo>
                      <a:pt x="752" y="1281"/>
                    </a:lnTo>
                    <a:lnTo>
                      <a:pt x="739" y="1268"/>
                    </a:lnTo>
                    <a:lnTo>
                      <a:pt x="727" y="1254"/>
                    </a:lnTo>
                    <a:lnTo>
                      <a:pt x="717" y="1241"/>
                    </a:lnTo>
                    <a:lnTo>
                      <a:pt x="707" y="1226"/>
                    </a:lnTo>
                    <a:lnTo>
                      <a:pt x="700" y="1211"/>
                    </a:lnTo>
                    <a:lnTo>
                      <a:pt x="693" y="1191"/>
                    </a:lnTo>
                    <a:lnTo>
                      <a:pt x="688" y="1172"/>
                    </a:lnTo>
                    <a:lnTo>
                      <a:pt x="670" y="1152"/>
                    </a:lnTo>
                    <a:lnTo>
                      <a:pt x="653" y="1132"/>
                    </a:lnTo>
                    <a:lnTo>
                      <a:pt x="657" y="1117"/>
                    </a:lnTo>
                    <a:lnTo>
                      <a:pt x="662" y="1105"/>
                    </a:lnTo>
                    <a:lnTo>
                      <a:pt x="667" y="1105"/>
                    </a:lnTo>
                    <a:lnTo>
                      <a:pt x="670" y="1105"/>
                    </a:lnTo>
                    <a:lnTo>
                      <a:pt x="672" y="1104"/>
                    </a:lnTo>
                    <a:lnTo>
                      <a:pt x="673" y="1100"/>
                    </a:lnTo>
                    <a:lnTo>
                      <a:pt x="672" y="1099"/>
                    </a:lnTo>
                    <a:lnTo>
                      <a:pt x="672" y="1097"/>
                    </a:lnTo>
                    <a:lnTo>
                      <a:pt x="662" y="1095"/>
                    </a:lnTo>
                    <a:lnTo>
                      <a:pt x="655" y="1092"/>
                    </a:lnTo>
                    <a:lnTo>
                      <a:pt x="655" y="1087"/>
                    </a:lnTo>
                    <a:lnTo>
                      <a:pt x="655" y="1082"/>
                    </a:lnTo>
                    <a:lnTo>
                      <a:pt x="662" y="1065"/>
                    </a:lnTo>
                    <a:lnTo>
                      <a:pt x="668" y="1047"/>
                    </a:lnTo>
                    <a:lnTo>
                      <a:pt x="675" y="1047"/>
                    </a:lnTo>
                    <a:lnTo>
                      <a:pt x="680" y="1045"/>
                    </a:lnTo>
                    <a:lnTo>
                      <a:pt x="682" y="1043"/>
                    </a:lnTo>
                    <a:lnTo>
                      <a:pt x="683" y="1042"/>
                    </a:lnTo>
                    <a:lnTo>
                      <a:pt x="685" y="1035"/>
                    </a:lnTo>
                    <a:lnTo>
                      <a:pt x="688" y="1027"/>
                    </a:lnTo>
                    <a:lnTo>
                      <a:pt x="697" y="1015"/>
                    </a:lnTo>
                    <a:lnTo>
                      <a:pt x="700" y="1003"/>
                    </a:lnTo>
                    <a:lnTo>
                      <a:pt x="700" y="992"/>
                    </a:lnTo>
                    <a:lnTo>
                      <a:pt x="700" y="982"/>
                    </a:lnTo>
                    <a:lnTo>
                      <a:pt x="698" y="971"/>
                    </a:lnTo>
                    <a:lnTo>
                      <a:pt x="697" y="963"/>
                    </a:lnTo>
                    <a:lnTo>
                      <a:pt x="697" y="953"/>
                    </a:lnTo>
                    <a:lnTo>
                      <a:pt x="698" y="945"/>
                    </a:lnTo>
                    <a:lnTo>
                      <a:pt x="693" y="943"/>
                    </a:lnTo>
                    <a:lnTo>
                      <a:pt x="688" y="943"/>
                    </a:lnTo>
                    <a:lnTo>
                      <a:pt x="683" y="941"/>
                    </a:lnTo>
                    <a:lnTo>
                      <a:pt x="678" y="943"/>
                    </a:lnTo>
                    <a:lnTo>
                      <a:pt x="675" y="945"/>
                    </a:lnTo>
                    <a:lnTo>
                      <a:pt x="672" y="946"/>
                    </a:lnTo>
                    <a:lnTo>
                      <a:pt x="673" y="953"/>
                    </a:lnTo>
                    <a:lnTo>
                      <a:pt x="673" y="956"/>
                    </a:lnTo>
                    <a:lnTo>
                      <a:pt x="672" y="960"/>
                    </a:lnTo>
                    <a:lnTo>
                      <a:pt x="667" y="963"/>
                    </a:lnTo>
                    <a:lnTo>
                      <a:pt x="660" y="956"/>
                    </a:lnTo>
                    <a:lnTo>
                      <a:pt x="653" y="951"/>
                    </a:lnTo>
                    <a:lnTo>
                      <a:pt x="645" y="950"/>
                    </a:lnTo>
                    <a:lnTo>
                      <a:pt x="635" y="945"/>
                    </a:lnTo>
                    <a:lnTo>
                      <a:pt x="628" y="940"/>
                    </a:lnTo>
                    <a:lnTo>
                      <a:pt x="621" y="931"/>
                    </a:lnTo>
                    <a:lnTo>
                      <a:pt x="615" y="925"/>
                    </a:lnTo>
                    <a:lnTo>
                      <a:pt x="610" y="916"/>
                    </a:lnTo>
                    <a:lnTo>
                      <a:pt x="601" y="898"/>
                    </a:lnTo>
                    <a:lnTo>
                      <a:pt x="593" y="878"/>
                    </a:lnTo>
                    <a:lnTo>
                      <a:pt x="590" y="876"/>
                    </a:lnTo>
                    <a:lnTo>
                      <a:pt x="585" y="876"/>
                    </a:lnTo>
                    <a:lnTo>
                      <a:pt x="583" y="879"/>
                    </a:lnTo>
                    <a:lnTo>
                      <a:pt x="580" y="884"/>
                    </a:lnTo>
                    <a:lnTo>
                      <a:pt x="571" y="881"/>
                    </a:lnTo>
                    <a:lnTo>
                      <a:pt x="568" y="878"/>
                    </a:lnTo>
                    <a:lnTo>
                      <a:pt x="563" y="874"/>
                    </a:lnTo>
                    <a:lnTo>
                      <a:pt x="558" y="869"/>
                    </a:lnTo>
                    <a:lnTo>
                      <a:pt x="551" y="871"/>
                    </a:lnTo>
                    <a:lnTo>
                      <a:pt x="543" y="871"/>
                    </a:lnTo>
                    <a:lnTo>
                      <a:pt x="531" y="854"/>
                    </a:lnTo>
                    <a:lnTo>
                      <a:pt x="519" y="838"/>
                    </a:lnTo>
                    <a:lnTo>
                      <a:pt x="514" y="838"/>
                    </a:lnTo>
                    <a:lnTo>
                      <a:pt x="509" y="838"/>
                    </a:lnTo>
                    <a:lnTo>
                      <a:pt x="506" y="839"/>
                    </a:lnTo>
                    <a:lnTo>
                      <a:pt x="501" y="841"/>
                    </a:lnTo>
                    <a:lnTo>
                      <a:pt x="494" y="846"/>
                    </a:lnTo>
                    <a:lnTo>
                      <a:pt x="486" y="848"/>
                    </a:lnTo>
                    <a:lnTo>
                      <a:pt x="472" y="844"/>
                    </a:lnTo>
                    <a:lnTo>
                      <a:pt x="459" y="839"/>
                    </a:lnTo>
                    <a:lnTo>
                      <a:pt x="446" y="833"/>
                    </a:lnTo>
                    <a:lnTo>
                      <a:pt x="432" y="824"/>
                    </a:lnTo>
                    <a:lnTo>
                      <a:pt x="419" y="816"/>
                    </a:lnTo>
                    <a:lnTo>
                      <a:pt x="407" y="806"/>
                    </a:lnTo>
                    <a:lnTo>
                      <a:pt x="397" y="797"/>
                    </a:lnTo>
                    <a:lnTo>
                      <a:pt x="389" y="787"/>
                    </a:lnTo>
                    <a:lnTo>
                      <a:pt x="390" y="781"/>
                    </a:lnTo>
                    <a:lnTo>
                      <a:pt x="392" y="772"/>
                    </a:lnTo>
                    <a:lnTo>
                      <a:pt x="390" y="762"/>
                    </a:lnTo>
                    <a:lnTo>
                      <a:pt x="389" y="754"/>
                    </a:lnTo>
                    <a:lnTo>
                      <a:pt x="382" y="735"/>
                    </a:lnTo>
                    <a:lnTo>
                      <a:pt x="372" y="715"/>
                    </a:lnTo>
                    <a:lnTo>
                      <a:pt x="360" y="695"/>
                    </a:lnTo>
                    <a:lnTo>
                      <a:pt x="349" y="675"/>
                    </a:lnTo>
                    <a:lnTo>
                      <a:pt x="340" y="653"/>
                    </a:lnTo>
                    <a:lnTo>
                      <a:pt x="335" y="633"/>
                    </a:lnTo>
                    <a:lnTo>
                      <a:pt x="329" y="632"/>
                    </a:lnTo>
                    <a:lnTo>
                      <a:pt x="320" y="632"/>
                    </a:lnTo>
                    <a:lnTo>
                      <a:pt x="320" y="647"/>
                    </a:lnTo>
                    <a:lnTo>
                      <a:pt x="323" y="662"/>
                    </a:lnTo>
                    <a:lnTo>
                      <a:pt x="329" y="677"/>
                    </a:lnTo>
                    <a:lnTo>
                      <a:pt x="334" y="690"/>
                    </a:lnTo>
                    <a:lnTo>
                      <a:pt x="345" y="717"/>
                    </a:lnTo>
                    <a:lnTo>
                      <a:pt x="352" y="745"/>
                    </a:lnTo>
                    <a:lnTo>
                      <a:pt x="350" y="745"/>
                    </a:lnTo>
                    <a:lnTo>
                      <a:pt x="345" y="745"/>
                    </a:lnTo>
                    <a:lnTo>
                      <a:pt x="340" y="744"/>
                    </a:lnTo>
                    <a:lnTo>
                      <a:pt x="334" y="735"/>
                    </a:lnTo>
                    <a:lnTo>
                      <a:pt x="327" y="729"/>
                    </a:lnTo>
                    <a:lnTo>
                      <a:pt x="327" y="722"/>
                    </a:lnTo>
                    <a:lnTo>
                      <a:pt x="327" y="714"/>
                    </a:lnTo>
                    <a:lnTo>
                      <a:pt x="325" y="707"/>
                    </a:lnTo>
                    <a:lnTo>
                      <a:pt x="318" y="700"/>
                    </a:lnTo>
                    <a:lnTo>
                      <a:pt x="312" y="697"/>
                    </a:lnTo>
                    <a:lnTo>
                      <a:pt x="305" y="692"/>
                    </a:lnTo>
                    <a:lnTo>
                      <a:pt x="310" y="687"/>
                    </a:lnTo>
                    <a:lnTo>
                      <a:pt x="313" y="682"/>
                    </a:lnTo>
                    <a:lnTo>
                      <a:pt x="297" y="598"/>
                    </a:lnTo>
                    <a:lnTo>
                      <a:pt x="285" y="593"/>
                    </a:lnTo>
                    <a:lnTo>
                      <a:pt x="275" y="586"/>
                    </a:lnTo>
                    <a:lnTo>
                      <a:pt x="273" y="575"/>
                    </a:lnTo>
                    <a:lnTo>
                      <a:pt x="273" y="566"/>
                    </a:lnTo>
                    <a:lnTo>
                      <a:pt x="273" y="558"/>
                    </a:lnTo>
                    <a:lnTo>
                      <a:pt x="277" y="548"/>
                    </a:lnTo>
                    <a:lnTo>
                      <a:pt x="275" y="546"/>
                    </a:lnTo>
                    <a:lnTo>
                      <a:pt x="272" y="545"/>
                    </a:lnTo>
                    <a:lnTo>
                      <a:pt x="270" y="541"/>
                    </a:lnTo>
                    <a:lnTo>
                      <a:pt x="270" y="540"/>
                    </a:lnTo>
                    <a:lnTo>
                      <a:pt x="268" y="531"/>
                    </a:lnTo>
                    <a:lnTo>
                      <a:pt x="270" y="523"/>
                    </a:lnTo>
                    <a:lnTo>
                      <a:pt x="283" y="494"/>
                    </a:lnTo>
                    <a:lnTo>
                      <a:pt x="302" y="461"/>
                    </a:lnTo>
                    <a:lnTo>
                      <a:pt x="312" y="444"/>
                    </a:lnTo>
                    <a:lnTo>
                      <a:pt x="323" y="429"/>
                    </a:lnTo>
                    <a:lnTo>
                      <a:pt x="334" y="416"/>
                    </a:lnTo>
                    <a:lnTo>
                      <a:pt x="342" y="407"/>
                    </a:lnTo>
                    <a:lnTo>
                      <a:pt x="340" y="406"/>
                    </a:lnTo>
                    <a:lnTo>
                      <a:pt x="332" y="401"/>
                    </a:lnTo>
                    <a:lnTo>
                      <a:pt x="327" y="396"/>
                    </a:lnTo>
                    <a:lnTo>
                      <a:pt x="322" y="387"/>
                    </a:lnTo>
                    <a:lnTo>
                      <a:pt x="318" y="380"/>
                    </a:lnTo>
                    <a:lnTo>
                      <a:pt x="318" y="375"/>
                    </a:lnTo>
                    <a:lnTo>
                      <a:pt x="320" y="372"/>
                    </a:lnTo>
                    <a:lnTo>
                      <a:pt x="325" y="370"/>
                    </a:lnTo>
                    <a:lnTo>
                      <a:pt x="330" y="370"/>
                    </a:lnTo>
                    <a:lnTo>
                      <a:pt x="334" y="372"/>
                    </a:lnTo>
                    <a:lnTo>
                      <a:pt x="337" y="372"/>
                    </a:lnTo>
                    <a:lnTo>
                      <a:pt x="340" y="377"/>
                    </a:lnTo>
                    <a:lnTo>
                      <a:pt x="344" y="384"/>
                    </a:lnTo>
                    <a:lnTo>
                      <a:pt x="347" y="402"/>
                    </a:lnTo>
                    <a:lnTo>
                      <a:pt x="350" y="419"/>
                    </a:lnTo>
                    <a:lnTo>
                      <a:pt x="352" y="419"/>
                    </a:lnTo>
                    <a:lnTo>
                      <a:pt x="359" y="406"/>
                    </a:lnTo>
                    <a:lnTo>
                      <a:pt x="364" y="394"/>
                    </a:lnTo>
                    <a:lnTo>
                      <a:pt x="352" y="377"/>
                    </a:lnTo>
                    <a:lnTo>
                      <a:pt x="339" y="362"/>
                    </a:lnTo>
                    <a:lnTo>
                      <a:pt x="342" y="355"/>
                    </a:lnTo>
                    <a:lnTo>
                      <a:pt x="342" y="349"/>
                    </a:lnTo>
                    <a:lnTo>
                      <a:pt x="342" y="342"/>
                    </a:lnTo>
                    <a:lnTo>
                      <a:pt x="339" y="335"/>
                    </a:lnTo>
                    <a:lnTo>
                      <a:pt x="349" y="322"/>
                    </a:lnTo>
                    <a:lnTo>
                      <a:pt x="360" y="308"/>
                    </a:lnTo>
                    <a:lnTo>
                      <a:pt x="350" y="308"/>
                    </a:lnTo>
                    <a:lnTo>
                      <a:pt x="342" y="310"/>
                    </a:lnTo>
                    <a:lnTo>
                      <a:pt x="335" y="313"/>
                    </a:lnTo>
                    <a:lnTo>
                      <a:pt x="327" y="317"/>
                    </a:lnTo>
                    <a:lnTo>
                      <a:pt x="334" y="308"/>
                    </a:lnTo>
                    <a:lnTo>
                      <a:pt x="342" y="302"/>
                    </a:lnTo>
                    <a:lnTo>
                      <a:pt x="345" y="297"/>
                    </a:lnTo>
                    <a:lnTo>
                      <a:pt x="347" y="293"/>
                    </a:lnTo>
                    <a:lnTo>
                      <a:pt x="350" y="287"/>
                    </a:lnTo>
                    <a:lnTo>
                      <a:pt x="352" y="278"/>
                    </a:lnTo>
                    <a:lnTo>
                      <a:pt x="345" y="278"/>
                    </a:lnTo>
                    <a:lnTo>
                      <a:pt x="340" y="278"/>
                    </a:lnTo>
                    <a:lnTo>
                      <a:pt x="342" y="275"/>
                    </a:lnTo>
                    <a:lnTo>
                      <a:pt x="345" y="273"/>
                    </a:lnTo>
                    <a:lnTo>
                      <a:pt x="347" y="270"/>
                    </a:lnTo>
                    <a:lnTo>
                      <a:pt x="350" y="268"/>
                    </a:lnTo>
                    <a:lnTo>
                      <a:pt x="350" y="267"/>
                    </a:lnTo>
                    <a:lnTo>
                      <a:pt x="350" y="265"/>
                    </a:lnTo>
                    <a:lnTo>
                      <a:pt x="337" y="268"/>
                    </a:lnTo>
                    <a:lnTo>
                      <a:pt x="325" y="273"/>
                    </a:lnTo>
                    <a:lnTo>
                      <a:pt x="320" y="272"/>
                    </a:lnTo>
                    <a:lnTo>
                      <a:pt x="317" y="270"/>
                    </a:lnTo>
                    <a:lnTo>
                      <a:pt x="320" y="263"/>
                    </a:lnTo>
                    <a:lnTo>
                      <a:pt x="323" y="255"/>
                    </a:lnTo>
                    <a:lnTo>
                      <a:pt x="302" y="253"/>
                    </a:lnTo>
                    <a:lnTo>
                      <a:pt x="282" y="248"/>
                    </a:lnTo>
                    <a:lnTo>
                      <a:pt x="265" y="243"/>
                    </a:lnTo>
                    <a:lnTo>
                      <a:pt x="253" y="241"/>
                    </a:lnTo>
                    <a:lnTo>
                      <a:pt x="246" y="248"/>
                    </a:lnTo>
                    <a:lnTo>
                      <a:pt x="238" y="255"/>
                    </a:lnTo>
                    <a:lnTo>
                      <a:pt x="230" y="258"/>
                    </a:lnTo>
                    <a:lnTo>
                      <a:pt x="223" y="258"/>
                    </a:lnTo>
                    <a:lnTo>
                      <a:pt x="216" y="258"/>
                    </a:lnTo>
                    <a:lnTo>
                      <a:pt x="210" y="257"/>
                    </a:lnTo>
                    <a:lnTo>
                      <a:pt x="205" y="255"/>
                    </a:lnTo>
                    <a:lnTo>
                      <a:pt x="198" y="255"/>
                    </a:lnTo>
                    <a:lnTo>
                      <a:pt x="191" y="255"/>
                    </a:lnTo>
                    <a:lnTo>
                      <a:pt x="185" y="255"/>
                    </a:lnTo>
                    <a:lnTo>
                      <a:pt x="180" y="258"/>
                    </a:lnTo>
                    <a:lnTo>
                      <a:pt x="174" y="263"/>
                    </a:lnTo>
                    <a:lnTo>
                      <a:pt x="171" y="268"/>
                    </a:lnTo>
                    <a:lnTo>
                      <a:pt x="168" y="273"/>
                    </a:lnTo>
                    <a:lnTo>
                      <a:pt x="163" y="277"/>
                    </a:lnTo>
                    <a:lnTo>
                      <a:pt x="158" y="278"/>
                    </a:lnTo>
                    <a:lnTo>
                      <a:pt x="153" y="280"/>
                    </a:lnTo>
                    <a:lnTo>
                      <a:pt x="146" y="282"/>
                    </a:lnTo>
                    <a:lnTo>
                      <a:pt x="133" y="283"/>
                    </a:lnTo>
                    <a:lnTo>
                      <a:pt x="121" y="285"/>
                    </a:lnTo>
                    <a:lnTo>
                      <a:pt x="119" y="290"/>
                    </a:lnTo>
                    <a:lnTo>
                      <a:pt x="118" y="295"/>
                    </a:lnTo>
                    <a:lnTo>
                      <a:pt x="106" y="295"/>
                    </a:lnTo>
                    <a:lnTo>
                      <a:pt x="96" y="297"/>
                    </a:lnTo>
                    <a:lnTo>
                      <a:pt x="87" y="298"/>
                    </a:lnTo>
                    <a:lnTo>
                      <a:pt x="79" y="302"/>
                    </a:lnTo>
                    <a:lnTo>
                      <a:pt x="64" y="308"/>
                    </a:lnTo>
                    <a:lnTo>
                      <a:pt x="49" y="315"/>
                    </a:lnTo>
                    <a:lnTo>
                      <a:pt x="46" y="312"/>
                    </a:lnTo>
                    <a:lnTo>
                      <a:pt x="44" y="308"/>
                    </a:lnTo>
                    <a:lnTo>
                      <a:pt x="29" y="313"/>
                    </a:lnTo>
                    <a:lnTo>
                      <a:pt x="12" y="318"/>
                    </a:lnTo>
                    <a:lnTo>
                      <a:pt x="12" y="317"/>
                    </a:lnTo>
                    <a:lnTo>
                      <a:pt x="14" y="313"/>
                    </a:lnTo>
                    <a:lnTo>
                      <a:pt x="46" y="305"/>
                    </a:lnTo>
                    <a:lnTo>
                      <a:pt x="82" y="297"/>
                    </a:lnTo>
                    <a:lnTo>
                      <a:pt x="101" y="292"/>
                    </a:lnTo>
                    <a:lnTo>
                      <a:pt x="116" y="285"/>
                    </a:lnTo>
                    <a:lnTo>
                      <a:pt x="131" y="278"/>
                    </a:lnTo>
                    <a:lnTo>
                      <a:pt x="141" y="270"/>
                    </a:lnTo>
                    <a:lnTo>
                      <a:pt x="139" y="268"/>
                    </a:lnTo>
                    <a:lnTo>
                      <a:pt x="139" y="267"/>
                    </a:lnTo>
                    <a:lnTo>
                      <a:pt x="116" y="267"/>
                    </a:lnTo>
                    <a:lnTo>
                      <a:pt x="96" y="268"/>
                    </a:lnTo>
                    <a:lnTo>
                      <a:pt x="96" y="265"/>
                    </a:lnTo>
                    <a:lnTo>
                      <a:pt x="96" y="263"/>
                    </a:lnTo>
                    <a:lnTo>
                      <a:pt x="102" y="257"/>
                    </a:lnTo>
                    <a:lnTo>
                      <a:pt x="109" y="246"/>
                    </a:lnTo>
                    <a:lnTo>
                      <a:pt x="99" y="246"/>
                    </a:lnTo>
                    <a:lnTo>
                      <a:pt x="89" y="246"/>
                    </a:lnTo>
                    <a:lnTo>
                      <a:pt x="89" y="243"/>
                    </a:lnTo>
                    <a:lnTo>
                      <a:pt x="89" y="241"/>
                    </a:lnTo>
                    <a:lnTo>
                      <a:pt x="89" y="240"/>
                    </a:lnTo>
                    <a:lnTo>
                      <a:pt x="99" y="231"/>
                    </a:lnTo>
                    <a:lnTo>
                      <a:pt x="109" y="223"/>
                    </a:lnTo>
                    <a:lnTo>
                      <a:pt x="131" y="218"/>
                    </a:lnTo>
                    <a:lnTo>
                      <a:pt x="156" y="215"/>
                    </a:lnTo>
                    <a:lnTo>
                      <a:pt x="168" y="213"/>
                    </a:lnTo>
                    <a:lnTo>
                      <a:pt x="178" y="210"/>
                    </a:lnTo>
                    <a:lnTo>
                      <a:pt x="183" y="208"/>
                    </a:lnTo>
                    <a:lnTo>
                      <a:pt x="186" y="205"/>
                    </a:lnTo>
                    <a:lnTo>
                      <a:pt x="190" y="201"/>
                    </a:lnTo>
                    <a:lnTo>
                      <a:pt x="193" y="198"/>
                    </a:lnTo>
                    <a:lnTo>
                      <a:pt x="181" y="198"/>
                    </a:lnTo>
                    <a:lnTo>
                      <a:pt x="168" y="200"/>
                    </a:lnTo>
                    <a:lnTo>
                      <a:pt x="161" y="201"/>
                    </a:lnTo>
                    <a:lnTo>
                      <a:pt x="154" y="201"/>
                    </a:lnTo>
                    <a:lnTo>
                      <a:pt x="149" y="200"/>
                    </a:lnTo>
                    <a:lnTo>
                      <a:pt x="146" y="198"/>
                    </a:lnTo>
                    <a:lnTo>
                      <a:pt x="144" y="196"/>
                    </a:lnTo>
                    <a:lnTo>
                      <a:pt x="143" y="196"/>
                    </a:lnTo>
                    <a:lnTo>
                      <a:pt x="144" y="190"/>
                    </a:lnTo>
                    <a:lnTo>
                      <a:pt x="146" y="185"/>
                    </a:lnTo>
                    <a:lnTo>
                      <a:pt x="169" y="180"/>
                    </a:lnTo>
                    <a:lnTo>
                      <a:pt x="193" y="175"/>
                    </a:lnTo>
                    <a:lnTo>
                      <a:pt x="195" y="178"/>
                    </a:lnTo>
                    <a:lnTo>
                      <a:pt x="195" y="181"/>
                    </a:lnTo>
                    <a:lnTo>
                      <a:pt x="198" y="181"/>
                    </a:lnTo>
                    <a:lnTo>
                      <a:pt x="201" y="183"/>
                    </a:lnTo>
                    <a:lnTo>
                      <a:pt x="210" y="181"/>
                    </a:lnTo>
                    <a:lnTo>
                      <a:pt x="216" y="178"/>
                    </a:lnTo>
                    <a:lnTo>
                      <a:pt x="211" y="171"/>
                    </a:lnTo>
                    <a:lnTo>
                      <a:pt x="206" y="166"/>
                    </a:lnTo>
                    <a:lnTo>
                      <a:pt x="203" y="163"/>
                    </a:lnTo>
                    <a:lnTo>
                      <a:pt x="201" y="159"/>
                    </a:lnTo>
                    <a:lnTo>
                      <a:pt x="201" y="156"/>
                    </a:lnTo>
                    <a:lnTo>
                      <a:pt x="201" y="151"/>
                    </a:lnTo>
                    <a:lnTo>
                      <a:pt x="215" y="149"/>
                    </a:lnTo>
                    <a:lnTo>
                      <a:pt x="226" y="148"/>
                    </a:lnTo>
                    <a:lnTo>
                      <a:pt x="240" y="146"/>
                    </a:lnTo>
                    <a:lnTo>
                      <a:pt x="251" y="144"/>
                    </a:lnTo>
                    <a:lnTo>
                      <a:pt x="270" y="138"/>
                    </a:lnTo>
                    <a:lnTo>
                      <a:pt x="293" y="128"/>
                    </a:lnTo>
                    <a:lnTo>
                      <a:pt x="307" y="124"/>
                    </a:lnTo>
                    <a:lnTo>
                      <a:pt x="318" y="121"/>
                    </a:lnTo>
                    <a:lnTo>
                      <a:pt x="330" y="119"/>
                    </a:lnTo>
                    <a:lnTo>
                      <a:pt x="340" y="119"/>
                    </a:lnTo>
                    <a:lnTo>
                      <a:pt x="399" y="129"/>
                    </a:lnTo>
                    <a:lnTo>
                      <a:pt x="457" y="141"/>
                    </a:lnTo>
                    <a:lnTo>
                      <a:pt x="488" y="144"/>
                    </a:lnTo>
                    <a:lnTo>
                      <a:pt x="514" y="144"/>
                    </a:lnTo>
                    <a:lnTo>
                      <a:pt x="529" y="144"/>
                    </a:lnTo>
                    <a:lnTo>
                      <a:pt x="543" y="141"/>
                    </a:lnTo>
                    <a:lnTo>
                      <a:pt x="556" y="138"/>
                    </a:lnTo>
                    <a:lnTo>
                      <a:pt x="570" y="131"/>
                    </a:lnTo>
                    <a:lnTo>
                      <a:pt x="573" y="136"/>
                    </a:lnTo>
                    <a:lnTo>
                      <a:pt x="578" y="139"/>
                    </a:lnTo>
                    <a:lnTo>
                      <a:pt x="583" y="141"/>
                    </a:lnTo>
                    <a:lnTo>
                      <a:pt x="591" y="141"/>
                    </a:lnTo>
                    <a:lnTo>
                      <a:pt x="596" y="139"/>
                    </a:lnTo>
                    <a:lnTo>
                      <a:pt x="603" y="138"/>
                    </a:lnTo>
                    <a:lnTo>
                      <a:pt x="608" y="138"/>
                    </a:lnTo>
                    <a:lnTo>
                      <a:pt x="615" y="139"/>
                    </a:lnTo>
                    <a:lnTo>
                      <a:pt x="618" y="144"/>
                    </a:lnTo>
                    <a:lnTo>
                      <a:pt x="621" y="146"/>
                    </a:lnTo>
                    <a:lnTo>
                      <a:pt x="628" y="148"/>
                    </a:lnTo>
                    <a:lnTo>
                      <a:pt x="633" y="149"/>
                    </a:lnTo>
                    <a:lnTo>
                      <a:pt x="640" y="149"/>
                    </a:lnTo>
                    <a:lnTo>
                      <a:pt x="645" y="149"/>
                    </a:lnTo>
                    <a:lnTo>
                      <a:pt x="652" y="151"/>
                    </a:lnTo>
                    <a:lnTo>
                      <a:pt x="655" y="154"/>
                    </a:lnTo>
                    <a:lnTo>
                      <a:pt x="653" y="159"/>
                    </a:lnTo>
                    <a:lnTo>
                      <a:pt x="655" y="164"/>
                    </a:lnTo>
                    <a:lnTo>
                      <a:pt x="675" y="164"/>
                    </a:lnTo>
                    <a:lnTo>
                      <a:pt x="697" y="163"/>
                    </a:lnTo>
                    <a:lnTo>
                      <a:pt x="697" y="169"/>
                    </a:lnTo>
                    <a:lnTo>
                      <a:pt x="698" y="176"/>
                    </a:lnTo>
                    <a:lnTo>
                      <a:pt x="702" y="176"/>
                    </a:lnTo>
                    <a:lnTo>
                      <a:pt x="705" y="176"/>
                    </a:lnTo>
                    <a:lnTo>
                      <a:pt x="705" y="175"/>
                    </a:lnTo>
                    <a:lnTo>
                      <a:pt x="707" y="175"/>
                    </a:lnTo>
                    <a:lnTo>
                      <a:pt x="710" y="166"/>
                    </a:lnTo>
                    <a:lnTo>
                      <a:pt x="715" y="161"/>
                    </a:lnTo>
                    <a:lnTo>
                      <a:pt x="720" y="158"/>
                    </a:lnTo>
                    <a:lnTo>
                      <a:pt x="727" y="153"/>
                    </a:lnTo>
                    <a:lnTo>
                      <a:pt x="742" y="154"/>
                    </a:lnTo>
                    <a:lnTo>
                      <a:pt x="765" y="158"/>
                    </a:lnTo>
                    <a:lnTo>
                      <a:pt x="789" y="161"/>
                    </a:lnTo>
                    <a:lnTo>
                      <a:pt x="807" y="164"/>
                    </a:lnTo>
                    <a:lnTo>
                      <a:pt x="807" y="166"/>
                    </a:lnTo>
                    <a:lnTo>
                      <a:pt x="804" y="169"/>
                    </a:lnTo>
                    <a:lnTo>
                      <a:pt x="802" y="175"/>
                    </a:lnTo>
                    <a:lnTo>
                      <a:pt x="802" y="176"/>
                    </a:lnTo>
                    <a:lnTo>
                      <a:pt x="804" y="176"/>
                    </a:lnTo>
                    <a:lnTo>
                      <a:pt x="807" y="176"/>
                    </a:lnTo>
                    <a:lnTo>
                      <a:pt x="811" y="176"/>
                    </a:lnTo>
                    <a:lnTo>
                      <a:pt x="816" y="168"/>
                    </a:lnTo>
                    <a:lnTo>
                      <a:pt x="821" y="161"/>
                    </a:lnTo>
                    <a:lnTo>
                      <a:pt x="821" y="159"/>
                    </a:lnTo>
                    <a:lnTo>
                      <a:pt x="821" y="158"/>
                    </a:lnTo>
                    <a:lnTo>
                      <a:pt x="814" y="154"/>
                    </a:lnTo>
                    <a:lnTo>
                      <a:pt x="807" y="151"/>
                    </a:lnTo>
                    <a:lnTo>
                      <a:pt x="811" y="146"/>
                    </a:lnTo>
                    <a:lnTo>
                      <a:pt x="814" y="139"/>
                    </a:lnTo>
                    <a:lnTo>
                      <a:pt x="821" y="141"/>
                    </a:lnTo>
                    <a:lnTo>
                      <a:pt x="827" y="144"/>
                    </a:lnTo>
                    <a:lnTo>
                      <a:pt x="822" y="148"/>
                    </a:lnTo>
                    <a:lnTo>
                      <a:pt x="819" y="151"/>
                    </a:lnTo>
                    <a:lnTo>
                      <a:pt x="819" y="153"/>
                    </a:lnTo>
                    <a:lnTo>
                      <a:pt x="829" y="154"/>
                    </a:lnTo>
                    <a:lnTo>
                      <a:pt x="837" y="154"/>
                    </a:lnTo>
                    <a:lnTo>
                      <a:pt x="842" y="149"/>
                    </a:lnTo>
                    <a:lnTo>
                      <a:pt x="851" y="144"/>
                    </a:lnTo>
                    <a:lnTo>
                      <a:pt x="842" y="141"/>
                    </a:lnTo>
                    <a:lnTo>
                      <a:pt x="837" y="134"/>
                    </a:lnTo>
                    <a:lnTo>
                      <a:pt x="842" y="128"/>
                    </a:lnTo>
                    <a:lnTo>
                      <a:pt x="847" y="123"/>
                    </a:lnTo>
                    <a:lnTo>
                      <a:pt x="856" y="121"/>
                    </a:lnTo>
                    <a:lnTo>
                      <a:pt x="863" y="119"/>
                    </a:lnTo>
                    <a:lnTo>
                      <a:pt x="869" y="119"/>
                    </a:lnTo>
                    <a:lnTo>
                      <a:pt x="876" y="121"/>
                    </a:lnTo>
                    <a:lnTo>
                      <a:pt x="876" y="126"/>
                    </a:lnTo>
                    <a:lnTo>
                      <a:pt x="876" y="131"/>
                    </a:lnTo>
                    <a:lnTo>
                      <a:pt x="869" y="136"/>
                    </a:lnTo>
                    <a:lnTo>
                      <a:pt x="864" y="139"/>
                    </a:lnTo>
                    <a:lnTo>
                      <a:pt x="869" y="146"/>
                    </a:lnTo>
                    <a:lnTo>
                      <a:pt x="874" y="151"/>
                    </a:lnTo>
                    <a:lnTo>
                      <a:pt x="879" y="149"/>
                    </a:lnTo>
                    <a:lnTo>
                      <a:pt x="884" y="146"/>
                    </a:lnTo>
                    <a:lnTo>
                      <a:pt x="889" y="144"/>
                    </a:lnTo>
                    <a:lnTo>
                      <a:pt x="896" y="146"/>
                    </a:lnTo>
                    <a:lnTo>
                      <a:pt x="894" y="151"/>
                    </a:lnTo>
                    <a:lnTo>
                      <a:pt x="893" y="154"/>
                    </a:lnTo>
                    <a:lnTo>
                      <a:pt x="888" y="158"/>
                    </a:lnTo>
                    <a:lnTo>
                      <a:pt x="883" y="159"/>
                    </a:lnTo>
                    <a:lnTo>
                      <a:pt x="883" y="164"/>
                    </a:lnTo>
                    <a:lnTo>
                      <a:pt x="883" y="169"/>
                    </a:lnTo>
                    <a:lnTo>
                      <a:pt x="886" y="169"/>
                    </a:lnTo>
                    <a:lnTo>
                      <a:pt x="889" y="169"/>
                    </a:lnTo>
                    <a:lnTo>
                      <a:pt x="901" y="164"/>
                    </a:lnTo>
                    <a:lnTo>
                      <a:pt x="914" y="156"/>
                    </a:lnTo>
                    <a:lnTo>
                      <a:pt x="921" y="151"/>
                    </a:lnTo>
                    <a:lnTo>
                      <a:pt x="926" y="146"/>
                    </a:lnTo>
                    <a:lnTo>
                      <a:pt x="931" y="141"/>
                    </a:lnTo>
                    <a:lnTo>
                      <a:pt x="933" y="136"/>
                    </a:lnTo>
                    <a:lnTo>
                      <a:pt x="921" y="133"/>
                    </a:lnTo>
                    <a:lnTo>
                      <a:pt x="906" y="129"/>
                    </a:lnTo>
                    <a:lnTo>
                      <a:pt x="906" y="126"/>
                    </a:lnTo>
                    <a:lnTo>
                      <a:pt x="908" y="124"/>
                    </a:lnTo>
                    <a:lnTo>
                      <a:pt x="909" y="124"/>
                    </a:lnTo>
                    <a:lnTo>
                      <a:pt x="914" y="124"/>
                    </a:lnTo>
                    <a:lnTo>
                      <a:pt x="913" y="119"/>
                    </a:lnTo>
                    <a:lnTo>
                      <a:pt x="909" y="114"/>
                    </a:lnTo>
                    <a:lnTo>
                      <a:pt x="921" y="108"/>
                    </a:lnTo>
                    <a:lnTo>
                      <a:pt x="936" y="99"/>
                    </a:lnTo>
                    <a:lnTo>
                      <a:pt x="945" y="96"/>
                    </a:lnTo>
                    <a:lnTo>
                      <a:pt x="951" y="96"/>
                    </a:lnTo>
                    <a:lnTo>
                      <a:pt x="953" y="96"/>
                    </a:lnTo>
                    <a:lnTo>
                      <a:pt x="956" y="97"/>
                    </a:lnTo>
                    <a:lnTo>
                      <a:pt x="958" y="99"/>
                    </a:lnTo>
                    <a:lnTo>
                      <a:pt x="958" y="103"/>
                    </a:lnTo>
                    <a:lnTo>
                      <a:pt x="951" y="106"/>
                    </a:lnTo>
                    <a:lnTo>
                      <a:pt x="943" y="108"/>
                    </a:lnTo>
                    <a:lnTo>
                      <a:pt x="943" y="114"/>
                    </a:lnTo>
                    <a:lnTo>
                      <a:pt x="943" y="121"/>
                    </a:lnTo>
                    <a:lnTo>
                      <a:pt x="950" y="121"/>
                    </a:lnTo>
                    <a:lnTo>
                      <a:pt x="958" y="121"/>
                    </a:lnTo>
                    <a:lnTo>
                      <a:pt x="956" y="116"/>
                    </a:lnTo>
                    <a:lnTo>
                      <a:pt x="955" y="111"/>
                    </a:lnTo>
                    <a:lnTo>
                      <a:pt x="966" y="106"/>
                    </a:lnTo>
                    <a:lnTo>
                      <a:pt x="976" y="101"/>
                    </a:lnTo>
                    <a:lnTo>
                      <a:pt x="981" y="99"/>
                    </a:lnTo>
                    <a:lnTo>
                      <a:pt x="986" y="97"/>
                    </a:lnTo>
                    <a:lnTo>
                      <a:pt x="995" y="97"/>
                    </a:lnTo>
                    <a:lnTo>
                      <a:pt x="1003" y="99"/>
                    </a:lnTo>
                    <a:lnTo>
                      <a:pt x="1002" y="103"/>
                    </a:lnTo>
                    <a:lnTo>
                      <a:pt x="1000" y="106"/>
                    </a:lnTo>
                    <a:lnTo>
                      <a:pt x="996" y="108"/>
                    </a:lnTo>
                    <a:lnTo>
                      <a:pt x="993" y="109"/>
                    </a:lnTo>
                    <a:lnTo>
                      <a:pt x="995" y="113"/>
                    </a:lnTo>
                    <a:lnTo>
                      <a:pt x="995" y="116"/>
                    </a:lnTo>
                    <a:lnTo>
                      <a:pt x="1008" y="114"/>
                    </a:lnTo>
                    <a:lnTo>
                      <a:pt x="1022" y="113"/>
                    </a:lnTo>
                    <a:lnTo>
                      <a:pt x="1022" y="109"/>
                    </a:lnTo>
                    <a:lnTo>
                      <a:pt x="1022" y="104"/>
                    </a:lnTo>
                    <a:lnTo>
                      <a:pt x="1020" y="104"/>
                    </a:lnTo>
                    <a:lnTo>
                      <a:pt x="1017" y="106"/>
                    </a:lnTo>
                    <a:lnTo>
                      <a:pt x="1013" y="106"/>
                    </a:lnTo>
                    <a:lnTo>
                      <a:pt x="1012" y="104"/>
                    </a:lnTo>
                    <a:lnTo>
                      <a:pt x="1007" y="103"/>
                    </a:lnTo>
                    <a:lnTo>
                      <a:pt x="1007" y="97"/>
                    </a:lnTo>
                    <a:lnTo>
                      <a:pt x="1007" y="92"/>
                    </a:lnTo>
                    <a:close/>
                    <a:moveTo>
                      <a:pt x="1450" y="106"/>
                    </a:moveTo>
                    <a:lnTo>
                      <a:pt x="1452" y="109"/>
                    </a:lnTo>
                    <a:lnTo>
                      <a:pt x="1454" y="113"/>
                    </a:lnTo>
                    <a:lnTo>
                      <a:pt x="1459" y="113"/>
                    </a:lnTo>
                    <a:lnTo>
                      <a:pt x="1464" y="111"/>
                    </a:lnTo>
                    <a:lnTo>
                      <a:pt x="1462" y="111"/>
                    </a:lnTo>
                    <a:lnTo>
                      <a:pt x="1460" y="111"/>
                    </a:lnTo>
                    <a:lnTo>
                      <a:pt x="1455" y="109"/>
                    </a:lnTo>
                    <a:lnTo>
                      <a:pt x="1450" y="106"/>
                    </a:lnTo>
                    <a:close/>
                    <a:moveTo>
                      <a:pt x="1197" y="129"/>
                    </a:moveTo>
                    <a:lnTo>
                      <a:pt x="1206" y="131"/>
                    </a:lnTo>
                    <a:lnTo>
                      <a:pt x="1212" y="131"/>
                    </a:lnTo>
                    <a:lnTo>
                      <a:pt x="1212" y="134"/>
                    </a:lnTo>
                    <a:lnTo>
                      <a:pt x="1212" y="138"/>
                    </a:lnTo>
                    <a:lnTo>
                      <a:pt x="1211" y="141"/>
                    </a:lnTo>
                    <a:lnTo>
                      <a:pt x="1207" y="144"/>
                    </a:lnTo>
                    <a:lnTo>
                      <a:pt x="1202" y="143"/>
                    </a:lnTo>
                    <a:lnTo>
                      <a:pt x="1197" y="141"/>
                    </a:lnTo>
                    <a:lnTo>
                      <a:pt x="1196" y="141"/>
                    </a:lnTo>
                    <a:lnTo>
                      <a:pt x="1194" y="141"/>
                    </a:lnTo>
                    <a:lnTo>
                      <a:pt x="1196" y="136"/>
                    </a:lnTo>
                    <a:lnTo>
                      <a:pt x="1197" y="129"/>
                    </a:lnTo>
                    <a:close/>
                    <a:moveTo>
                      <a:pt x="983" y="156"/>
                    </a:moveTo>
                    <a:lnTo>
                      <a:pt x="993" y="158"/>
                    </a:lnTo>
                    <a:lnTo>
                      <a:pt x="1002" y="159"/>
                    </a:lnTo>
                    <a:lnTo>
                      <a:pt x="1002" y="161"/>
                    </a:lnTo>
                    <a:lnTo>
                      <a:pt x="1000" y="164"/>
                    </a:lnTo>
                    <a:lnTo>
                      <a:pt x="1000" y="166"/>
                    </a:lnTo>
                    <a:lnTo>
                      <a:pt x="993" y="169"/>
                    </a:lnTo>
                    <a:lnTo>
                      <a:pt x="988" y="169"/>
                    </a:lnTo>
                    <a:lnTo>
                      <a:pt x="983" y="168"/>
                    </a:lnTo>
                    <a:lnTo>
                      <a:pt x="980" y="164"/>
                    </a:lnTo>
                    <a:lnTo>
                      <a:pt x="981" y="163"/>
                    </a:lnTo>
                    <a:lnTo>
                      <a:pt x="983" y="161"/>
                    </a:lnTo>
                    <a:lnTo>
                      <a:pt x="983" y="159"/>
                    </a:lnTo>
                    <a:lnTo>
                      <a:pt x="983" y="156"/>
                    </a:lnTo>
                    <a:close/>
                    <a:moveTo>
                      <a:pt x="1454" y="176"/>
                    </a:moveTo>
                    <a:lnTo>
                      <a:pt x="1460" y="178"/>
                    </a:lnTo>
                    <a:lnTo>
                      <a:pt x="1465" y="181"/>
                    </a:lnTo>
                    <a:lnTo>
                      <a:pt x="1469" y="185"/>
                    </a:lnTo>
                    <a:lnTo>
                      <a:pt x="1472" y="190"/>
                    </a:lnTo>
                    <a:lnTo>
                      <a:pt x="1479" y="185"/>
                    </a:lnTo>
                    <a:lnTo>
                      <a:pt x="1487" y="178"/>
                    </a:lnTo>
                    <a:lnTo>
                      <a:pt x="1512" y="181"/>
                    </a:lnTo>
                    <a:lnTo>
                      <a:pt x="1534" y="188"/>
                    </a:lnTo>
                    <a:lnTo>
                      <a:pt x="1536" y="188"/>
                    </a:lnTo>
                    <a:lnTo>
                      <a:pt x="1537" y="188"/>
                    </a:lnTo>
                    <a:lnTo>
                      <a:pt x="1536" y="191"/>
                    </a:lnTo>
                    <a:lnTo>
                      <a:pt x="1534" y="195"/>
                    </a:lnTo>
                    <a:lnTo>
                      <a:pt x="1529" y="200"/>
                    </a:lnTo>
                    <a:lnTo>
                      <a:pt x="1519" y="205"/>
                    </a:lnTo>
                    <a:lnTo>
                      <a:pt x="1507" y="210"/>
                    </a:lnTo>
                    <a:lnTo>
                      <a:pt x="1494" y="213"/>
                    </a:lnTo>
                    <a:lnTo>
                      <a:pt x="1480" y="213"/>
                    </a:lnTo>
                    <a:lnTo>
                      <a:pt x="1469" y="211"/>
                    </a:lnTo>
                    <a:lnTo>
                      <a:pt x="1465" y="210"/>
                    </a:lnTo>
                    <a:lnTo>
                      <a:pt x="1462" y="208"/>
                    </a:lnTo>
                    <a:lnTo>
                      <a:pt x="1460" y="205"/>
                    </a:lnTo>
                    <a:lnTo>
                      <a:pt x="1460" y="201"/>
                    </a:lnTo>
                    <a:lnTo>
                      <a:pt x="1457" y="200"/>
                    </a:lnTo>
                    <a:lnTo>
                      <a:pt x="1455" y="200"/>
                    </a:lnTo>
                    <a:lnTo>
                      <a:pt x="1455" y="198"/>
                    </a:lnTo>
                    <a:lnTo>
                      <a:pt x="1454" y="195"/>
                    </a:lnTo>
                    <a:lnTo>
                      <a:pt x="1455" y="195"/>
                    </a:lnTo>
                    <a:lnTo>
                      <a:pt x="1459" y="195"/>
                    </a:lnTo>
                    <a:lnTo>
                      <a:pt x="1454" y="191"/>
                    </a:lnTo>
                    <a:lnTo>
                      <a:pt x="1449" y="188"/>
                    </a:lnTo>
                    <a:lnTo>
                      <a:pt x="1449" y="186"/>
                    </a:lnTo>
                    <a:lnTo>
                      <a:pt x="1452" y="185"/>
                    </a:lnTo>
                    <a:lnTo>
                      <a:pt x="1457" y="183"/>
                    </a:lnTo>
                    <a:lnTo>
                      <a:pt x="1455" y="180"/>
                    </a:lnTo>
                    <a:lnTo>
                      <a:pt x="1454" y="176"/>
                    </a:lnTo>
                    <a:close/>
                    <a:moveTo>
                      <a:pt x="965" y="186"/>
                    </a:moveTo>
                    <a:lnTo>
                      <a:pt x="971" y="190"/>
                    </a:lnTo>
                    <a:lnTo>
                      <a:pt x="975" y="196"/>
                    </a:lnTo>
                    <a:lnTo>
                      <a:pt x="973" y="200"/>
                    </a:lnTo>
                    <a:lnTo>
                      <a:pt x="973" y="203"/>
                    </a:lnTo>
                    <a:lnTo>
                      <a:pt x="961" y="203"/>
                    </a:lnTo>
                    <a:lnTo>
                      <a:pt x="951" y="205"/>
                    </a:lnTo>
                    <a:lnTo>
                      <a:pt x="950" y="203"/>
                    </a:lnTo>
                    <a:lnTo>
                      <a:pt x="948" y="203"/>
                    </a:lnTo>
                    <a:lnTo>
                      <a:pt x="948" y="200"/>
                    </a:lnTo>
                    <a:lnTo>
                      <a:pt x="948" y="198"/>
                    </a:lnTo>
                    <a:lnTo>
                      <a:pt x="956" y="193"/>
                    </a:lnTo>
                    <a:lnTo>
                      <a:pt x="965" y="186"/>
                    </a:lnTo>
                    <a:close/>
                    <a:moveTo>
                      <a:pt x="883" y="188"/>
                    </a:moveTo>
                    <a:lnTo>
                      <a:pt x="893" y="190"/>
                    </a:lnTo>
                    <a:lnTo>
                      <a:pt x="903" y="193"/>
                    </a:lnTo>
                    <a:lnTo>
                      <a:pt x="909" y="201"/>
                    </a:lnTo>
                    <a:lnTo>
                      <a:pt x="919" y="208"/>
                    </a:lnTo>
                    <a:lnTo>
                      <a:pt x="919" y="210"/>
                    </a:lnTo>
                    <a:lnTo>
                      <a:pt x="918" y="211"/>
                    </a:lnTo>
                    <a:lnTo>
                      <a:pt x="916" y="211"/>
                    </a:lnTo>
                    <a:lnTo>
                      <a:pt x="914" y="211"/>
                    </a:lnTo>
                    <a:lnTo>
                      <a:pt x="901" y="208"/>
                    </a:lnTo>
                    <a:lnTo>
                      <a:pt x="884" y="205"/>
                    </a:lnTo>
                    <a:lnTo>
                      <a:pt x="878" y="210"/>
                    </a:lnTo>
                    <a:lnTo>
                      <a:pt x="864" y="213"/>
                    </a:lnTo>
                    <a:lnTo>
                      <a:pt x="873" y="200"/>
                    </a:lnTo>
                    <a:lnTo>
                      <a:pt x="883" y="188"/>
                    </a:lnTo>
                    <a:close/>
                    <a:moveTo>
                      <a:pt x="1611" y="275"/>
                    </a:moveTo>
                    <a:lnTo>
                      <a:pt x="1618" y="277"/>
                    </a:lnTo>
                    <a:lnTo>
                      <a:pt x="1624" y="278"/>
                    </a:lnTo>
                    <a:lnTo>
                      <a:pt x="1626" y="280"/>
                    </a:lnTo>
                    <a:lnTo>
                      <a:pt x="1626" y="282"/>
                    </a:lnTo>
                    <a:lnTo>
                      <a:pt x="1626" y="283"/>
                    </a:lnTo>
                    <a:lnTo>
                      <a:pt x="1624" y="283"/>
                    </a:lnTo>
                    <a:lnTo>
                      <a:pt x="1616" y="280"/>
                    </a:lnTo>
                    <a:lnTo>
                      <a:pt x="1611" y="275"/>
                    </a:lnTo>
                    <a:close/>
                    <a:moveTo>
                      <a:pt x="322" y="283"/>
                    </a:moveTo>
                    <a:lnTo>
                      <a:pt x="322" y="287"/>
                    </a:lnTo>
                    <a:lnTo>
                      <a:pt x="323" y="288"/>
                    </a:lnTo>
                    <a:lnTo>
                      <a:pt x="329" y="288"/>
                    </a:lnTo>
                    <a:lnTo>
                      <a:pt x="335" y="287"/>
                    </a:lnTo>
                    <a:lnTo>
                      <a:pt x="335" y="290"/>
                    </a:lnTo>
                    <a:lnTo>
                      <a:pt x="335" y="293"/>
                    </a:lnTo>
                    <a:lnTo>
                      <a:pt x="334" y="295"/>
                    </a:lnTo>
                    <a:lnTo>
                      <a:pt x="332" y="298"/>
                    </a:lnTo>
                    <a:lnTo>
                      <a:pt x="327" y="300"/>
                    </a:lnTo>
                    <a:lnTo>
                      <a:pt x="323" y="303"/>
                    </a:lnTo>
                    <a:lnTo>
                      <a:pt x="322" y="303"/>
                    </a:lnTo>
                    <a:lnTo>
                      <a:pt x="320" y="303"/>
                    </a:lnTo>
                    <a:lnTo>
                      <a:pt x="318" y="295"/>
                    </a:lnTo>
                    <a:lnTo>
                      <a:pt x="317" y="288"/>
                    </a:lnTo>
                    <a:lnTo>
                      <a:pt x="318" y="287"/>
                    </a:lnTo>
                    <a:lnTo>
                      <a:pt x="322" y="283"/>
                    </a:lnTo>
                    <a:close/>
                    <a:moveTo>
                      <a:pt x="1664" y="347"/>
                    </a:moveTo>
                    <a:lnTo>
                      <a:pt x="1664" y="352"/>
                    </a:lnTo>
                    <a:lnTo>
                      <a:pt x="1664" y="357"/>
                    </a:lnTo>
                    <a:lnTo>
                      <a:pt x="1661" y="359"/>
                    </a:lnTo>
                    <a:lnTo>
                      <a:pt x="1656" y="359"/>
                    </a:lnTo>
                    <a:lnTo>
                      <a:pt x="1658" y="362"/>
                    </a:lnTo>
                    <a:lnTo>
                      <a:pt x="1659" y="364"/>
                    </a:lnTo>
                    <a:lnTo>
                      <a:pt x="1661" y="365"/>
                    </a:lnTo>
                    <a:lnTo>
                      <a:pt x="1664" y="369"/>
                    </a:lnTo>
                    <a:lnTo>
                      <a:pt x="1664" y="370"/>
                    </a:lnTo>
                    <a:lnTo>
                      <a:pt x="1643" y="372"/>
                    </a:lnTo>
                    <a:lnTo>
                      <a:pt x="1624" y="375"/>
                    </a:lnTo>
                    <a:lnTo>
                      <a:pt x="1606" y="380"/>
                    </a:lnTo>
                    <a:lnTo>
                      <a:pt x="1589" y="385"/>
                    </a:lnTo>
                    <a:lnTo>
                      <a:pt x="1589" y="384"/>
                    </a:lnTo>
                    <a:lnTo>
                      <a:pt x="1591" y="382"/>
                    </a:lnTo>
                    <a:lnTo>
                      <a:pt x="1591" y="380"/>
                    </a:lnTo>
                    <a:lnTo>
                      <a:pt x="1604" y="372"/>
                    </a:lnTo>
                    <a:lnTo>
                      <a:pt x="1616" y="365"/>
                    </a:lnTo>
                    <a:lnTo>
                      <a:pt x="1608" y="364"/>
                    </a:lnTo>
                    <a:lnTo>
                      <a:pt x="1599" y="359"/>
                    </a:lnTo>
                    <a:lnTo>
                      <a:pt x="1603" y="350"/>
                    </a:lnTo>
                    <a:lnTo>
                      <a:pt x="1604" y="342"/>
                    </a:lnTo>
                    <a:lnTo>
                      <a:pt x="1614" y="342"/>
                    </a:lnTo>
                    <a:lnTo>
                      <a:pt x="1623" y="342"/>
                    </a:lnTo>
                    <a:lnTo>
                      <a:pt x="1618" y="329"/>
                    </a:lnTo>
                    <a:lnTo>
                      <a:pt x="1611" y="315"/>
                    </a:lnTo>
                    <a:lnTo>
                      <a:pt x="1603" y="302"/>
                    </a:lnTo>
                    <a:lnTo>
                      <a:pt x="1594" y="288"/>
                    </a:lnTo>
                    <a:lnTo>
                      <a:pt x="1594" y="287"/>
                    </a:lnTo>
                    <a:lnTo>
                      <a:pt x="1601" y="287"/>
                    </a:lnTo>
                    <a:lnTo>
                      <a:pt x="1606" y="287"/>
                    </a:lnTo>
                    <a:lnTo>
                      <a:pt x="1606" y="292"/>
                    </a:lnTo>
                    <a:lnTo>
                      <a:pt x="1606" y="297"/>
                    </a:lnTo>
                    <a:lnTo>
                      <a:pt x="1608" y="297"/>
                    </a:lnTo>
                    <a:lnTo>
                      <a:pt x="1611" y="297"/>
                    </a:lnTo>
                    <a:lnTo>
                      <a:pt x="1614" y="293"/>
                    </a:lnTo>
                    <a:lnTo>
                      <a:pt x="1619" y="292"/>
                    </a:lnTo>
                    <a:lnTo>
                      <a:pt x="1624" y="290"/>
                    </a:lnTo>
                    <a:lnTo>
                      <a:pt x="1631" y="288"/>
                    </a:lnTo>
                    <a:lnTo>
                      <a:pt x="1631" y="297"/>
                    </a:lnTo>
                    <a:lnTo>
                      <a:pt x="1633" y="305"/>
                    </a:lnTo>
                    <a:lnTo>
                      <a:pt x="1636" y="313"/>
                    </a:lnTo>
                    <a:lnTo>
                      <a:pt x="1639" y="322"/>
                    </a:lnTo>
                    <a:lnTo>
                      <a:pt x="1648" y="337"/>
                    </a:lnTo>
                    <a:lnTo>
                      <a:pt x="1656" y="347"/>
                    </a:lnTo>
                    <a:lnTo>
                      <a:pt x="1661" y="347"/>
                    </a:lnTo>
                    <a:lnTo>
                      <a:pt x="1664" y="347"/>
                    </a:lnTo>
                    <a:close/>
                    <a:moveTo>
                      <a:pt x="0" y="320"/>
                    </a:moveTo>
                    <a:lnTo>
                      <a:pt x="4" y="320"/>
                    </a:lnTo>
                    <a:lnTo>
                      <a:pt x="9" y="320"/>
                    </a:lnTo>
                    <a:lnTo>
                      <a:pt x="9" y="322"/>
                    </a:lnTo>
                    <a:lnTo>
                      <a:pt x="7" y="324"/>
                    </a:lnTo>
                    <a:lnTo>
                      <a:pt x="5" y="324"/>
                    </a:lnTo>
                    <a:lnTo>
                      <a:pt x="4" y="324"/>
                    </a:lnTo>
                    <a:lnTo>
                      <a:pt x="2" y="324"/>
                    </a:lnTo>
                    <a:lnTo>
                      <a:pt x="0" y="325"/>
                    </a:lnTo>
                    <a:lnTo>
                      <a:pt x="0" y="322"/>
                    </a:lnTo>
                    <a:lnTo>
                      <a:pt x="0" y="320"/>
                    </a:lnTo>
                    <a:close/>
                    <a:moveTo>
                      <a:pt x="1564" y="322"/>
                    </a:moveTo>
                    <a:lnTo>
                      <a:pt x="1577" y="322"/>
                    </a:lnTo>
                    <a:lnTo>
                      <a:pt x="1591" y="324"/>
                    </a:lnTo>
                    <a:lnTo>
                      <a:pt x="1591" y="325"/>
                    </a:lnTo>
                    <a:lnTo>
                      <a:pt x="1589" y="337"/>
                    </a:lnTo>
                    <a:lnTo>
                      <a:pt x="1586" y="350"/>
                    </a:lnTo>
                    <a:lnTo>
                      <a:pt x="1577" y="355"/>
                    </a:lnTo>
                    <a:lnTo>
                      <a:pt x="1566" y="360"/>
                    </a:lnTo>
                    <a:lnTo>
                      <a:pt x="1561" y="362"/>
                    </a:lnTo>
                    <a:lnTo>
                      <a:pt x="1556" y="364"/>
                    </a:lnTo>
                    <a:lnTo>
                      <a:pt x="1551" y="365"/>
                    </a:lnTo>
                    <a:lnTo>
                      <a:pt x="1546" y="364"/>
                    </a:lnTo>
                    <a:lnTo>
                      <a:pt x="1542" y="362"/>
                    </a:lnTo>
                    <a:lnTo>
                      <a:pt x="1539" y="360"/>
                    </a:lnTo>
                    <a:lnTo>
                      <a:pt x="1544" y="345"/>
                    </a:lnTo>
                    <a:lnTo>
                      <a:pt x="1551" y="330"/>
                    </a:lnTo>
                    <a:lnTo>
                      <a:pt x="1557" y="327"/>
                    </a:lnTo>
                    <a:lnTo>
                      <a:pt x="1564" y="322"/>
                    </a:lnTo>
                    <a:close/>
                    <a:moveTo>
                      <a:pt x="312" y="330"/>
                    </a:moveTo>
                    <a:lnTo>
                      <a:pt x="315" y="330"/>
                    </a:lnTo>
                    <a:lnTo>
                      <a:pt x="317" y="330"/>
                    </a:lnTo>
                    <a:lnTo>
                      <a:pt x="313" y="342"/>
                    </a:lnTo>
                    <a:lnTo>
                      <a:pt x="307" y="350"/>
                    </a:lnTo>
                    <a:lnTo>
                      <a:pt x="305" y="349"/>
                    </a:lnTo>
                    <a:lnTo>
                      <a:pt x="303" y="349"/>
                    </a:lnTo>
                    <a:lnTo>
                      <a:pt x="303" y="344"/>
                    </a:lnTo>
                    <a:lnTo>
                      <a:pt x="303" y="339"/>
                    </a:lnTo>
                    <a:lnTo>
                      <a:pt x="308" y="335"/>
                    </a:lnTo>
                    <a:lnTo>
                      <a:pt x="312" y="330"/>
                    </a:lnTo>
                    <a:close/>
                    <a:moveTo>
                      <a:pt x="1063" y="367"/>
                    </a:moveTo>
                    <a:lnTo>
                      <a:pt x="1067" y="370"/>
                    </a:lnTo>
                    <a:lnTo>
                      <a:pt x="1067" y="372"/>
                    </a:lnTo>
                    <a:lnTo>
                      <a:pt x="1067" y="375"/>
                    </a:lnTo>
                    <a:lnTo>
                      <a:pt x="1065" y="377"/>
                    </a:lnTo>
                    <a:lnTo>
                      <a:pt x="1062" y="382"/>
                    </a:lnTo>
                    <a:lnTo>
                      <a:pt x="1058" y="385"/>
                    </a:lnTo>
                    <a:lnTo>
                      <a:pt x="1062" y="385"/>
                    </a:lnTo>
                    <a:lnTo>
                      <a:pt x="1065" y="385"/>
                    </a:lnTo>
                    <a:lnTo>
                      <a:pt x="1065" y="390"/>
                    </a:lnTo>
                    <a:lnTo>
                      <a:pt x="1065" y="396"/>
                    </a:lnTo>
                    <a:lnTo>
                      <a:pt x="1068" y="392"/>
                    </a:lnTo>
                    <a:lnTo>
                      <a:pt x="1072" y="390"/>
                    </a:lnTo>
                    <a:lnTo>
                      <a:pt x="1075" y="389"/>
                    </a:lnTo>
                    <a:lnTo>
                      <a:pt x="1082" y="387"/>
                    </a:lnTo>
                    <a:lnTo>
                      <a:pt x="1087" y="389"/>
                    </a:lnTo>
                    <a:lnTo>
                      <a:pt x="1092" y="390"/>
                    </a:lnTo>
                    <a:lnTo>
                      <a:pt x="1089" y="409"/>
                    </a:lnTo>
                    <a:lnTo>
                      <a:pt x="1084" y="429"/>
                    </a:lnTo>
                    <a:lnTo>
                      <a:pt x="1079" y="429"/>
                    </a:lnTo>
                    <a:lnTo>
                      <a:pt x="1074" y="429"/>
                    </a:lnTo>
                    <a:lnTo>
                      <a:pt x="1072" y="427"/>
                    </a:lnTo>
                    <a:lnTo>
                      <a:pt x="1068" y="427"/>
                    </a:lnTo>
                    <a:lnTo>
                      <a:pt x="1068" y="422"/>
                    </a:lnTo>
                    <a:lnTo>
                      <a:pt x="1067" y="419"/>
                    </a:lnTo>
                    <a:lnTo>
                      <a:pt x="1065" y="421"/>
                    </a:lnTo>
                    <a:lnTo>
                      <a:pt x="1062" y="422"/>
                    </a:lnTo>
                    <a:lnTo>
                      <a:pt x="1058" y="426"/>
                    </a:lnTo>
                    <a:lnTo>
                      <a:pt x="1055" y="429"/>
                    </a:lnTo>
                    <a:lnTo>
                      <a:pt x="1052" y="422"/>
                    </a:lnTo>
                    <a:lnTo>
                      <a:pt x="1048" y="416"/>
                    </a:lnTo>
                    <a:lnTo>
                      <a:pt x="1037" y="417"/>
                    </a:lnTo>
                    <a:lnTo>
                      <a:pt x="1027" y="417"/>
                    </a:lnTo>
                    <a:lnTo>
                      <a:pt x="1025" y="412"/>
                    </a:lnTo>
                    <a:lnTo>
                      <a:pt x="1025" y="406"/>
                    </a:lnTo>
                    <a:lnTo>
                      <a:pt x="1035" y="399"/>
                    </a:lnTo>
                    <a:lnTo>
                      <a:pt x="1047" y="389"/>
                    </a:lnTo>
                    <a:lnTo>
                      <a:pt x="1057" y="377"/>
                    </a:lnTo>
                    <a:lnTo>
                      <a:pt x="1063" y="367"/>
                    </a:lnTo>
                    <a:close/>
                    <a:moveTo>
                      <a:pt x="719" y="399"/>
                    </a:moveTo>
                    <a:lnTo>
                      <a:pt x="707" y="406"/>
                    </a:lnTo>
                    <a:lnTo>
                      <a:pt x="693" y="411"/>
                    </a:lnTo>
                    <a:lnTo>
                      <a:pt x="688" y="414"/>
                    </a:lnTo>
                    <a:lnTo>
                      <a:pt x="682" y="417"/>
                    </a:lnTo>
                    <a:lnTo>
                      <a:pt x="677" y="422"/>
                    </a:lnTo>
                    <a:lnTo>
                      <a:pt x="673" y="429"/>
                    </a:lnTo>
                    <a:lnTo>
                      <a:pt x="673" y="431"/>
                    </a:lnTo>
                    <a:lnTo>
                      <a:pt x="675" y="431"/>
                    </a:lnTo>
                    <a:lnTo>
                      <a:pt x="683" y="431"/>
                    </a:lnTo>
                    <a:lnTo>
                      <a:pt x="690" y="427"/>
                    </a:lnTo>
                    <a:lnTo>
                      <a:pt x="695" y="424"/>
                    </a:lnTo>
                    <a:lnTo>
                      <a:pt x="704" y="421"/>
                    </a:lnTo>
                    <a:lnTo>
                      <a:pt x="720" y="427"/>
                    </a:lnTo>
                    <a:lnTo>
                      <a:pt x="739" y="432"/>
                    </a:lnTo>
                    <a:lnTo>
                      <a:pt x="739" y="434"/>
                    </a:lnTo>
                    <a:lnTo>
                      <a:pt x="737" y="436"/>
                    </a:lnTo>
                    <a:lnTo>
                      <a:pt x="727" y="439"/>
                    </a:lnTo>
                    <a:lnTo>
                      <a:pt x="717" y="442"/>
                    </a:lnTo>
                    <a:lnTo>
                      <a:pt x="709" y="447"/>
                    </a:lnTo>
                    <a:lnTo>
                      <a:pt x="702" y="454"/>
                    </a:lnTo>
                    <a:lnTo>
                      <a:pt x="695" y="461"/>
                    </a:lnTo>
                    <a:lnTo>
                      <a:pt x="690" y="469"/>
                    </a:lnTo>
                    <a:lnTo>
                      <a:pt x="685" y="479"/>
                    </a:lnTo>
                    <a:lnTo>
                      <a:pt x="682" y="489"/>
                    </a:lnTo>
                    <a:lnTo>
                      <a:pt x="683" y="491"/>
                    </a:lnTo>
                    <a:lnTo>
                      <a:pt x="690" y="491"/>
                    </a:lnTo>
                    <a:lnTo>
                      <a:pt x="697" y="491"/>
                    </a:lnTo>
                    <a:lnTo>
                      <a:pt x="704" y="474"/>
                    </a:lnTo>
                    <a:lnTo>
                      <a:pt x="714" y="459"/>
                    </a:lnTo>
                    <a:lnTo>
                      <a:pt x="719" y="452"/>
                    </a:lnTo>
                    <a:lnTo>
                      <a:pt x="725" y="447"/>
                    </a:lnTo>
                    <a:lnTo>
                      <a:pt x="732" y="444"/>
                    </a:lnTo>
                    <a:lnTo>
                      <a:pt x="742" y="441"/>
                    </a:lnTo>
                    <a:lnTo>
                      <a:pt x="742" y="442"/>
                    </a:lnTo>
                    <a:lnTo>
                      <a:pt x="742" y="444"/>
                    </a:lnTo>
                    <a:lnTo>
                      <a:pt x="744" y="451"/>
                    </a:lnTo>
                    <a:lnTo>
                      <a:pt x="744" y="457"/>
                    </a:lnTo>
                    <a:lnTo>
                      <a:pt x="742" y="464"/>
                    </a:lnTo>
                    <a:lnTo>
                      <a:pt x="739" y="469"/>
                    </a:lnTo>
                    <a:lnTo>
                      <a:pt x="747" y="469"/>
                    </a:lnTo>
                    <a:lnTo>
                      <a:pt x="755" y="471"/>
                    </a:lnTo>
                    <a:lnTo>
                      <a:pt x="762" y="461"/>
                    </a:lnTo>
                    <a:lnTo>
                      <a:pt x="770" y="452"/>
                    </a:lnTo>
                    <a:lnTo>
                      <a:pt x="777" y="454"/>
                    </a:lnTo>
                    <a:lnTo>
                      <a:pt x="784" y="454"/>
                    </a:lnTo>
                    <a:lnTo>
                      <a:pt x="786" y="452"/>
                    </a:lnTo>
                    <a:lnTo>
                      <a:pt x="786" y="451"/>
                    </a:lnTo>
                    <a:lnTo>
                      <a:pt x="767" y="437"/>
                    </a:lnTo>
                    <a:lnTo>
                      <a:pt x="747" y="427"/>
                    </a:lnTo>
                    <a:lnTo>
                      <a:pt x="749" y="421"/>
                    </a:lnTo>
                    <a:lnTo>
                      <a:pt x="750" y="416"/>
                    </a:lnTo>
                    <a:lnTo>
                      <a:pt x="744" y="409"/>
                    </a:lnTo>
                    <a:lnTo>
                      <a:pt x="735" y="402"/>
                    </a:lnTo>
                    <a:lnTo>
                      <a:pt x="727" y="401"/>
                    </a:lnTo>
                    <a:lnTo>
                      <a:pt x="719" y="399"/>
                    </a:lnTo>
                    <a:close/>
                    <a:moveTo>
                      <a:pt x="1999" y="442"/>
                    </a:moveTo>
                    <a:lnTo>
                      <a:pt x="1991" y="439"/>
                    </a:lnTo>
                    <a:lnTo>
                      <a:pt x="1984" y="434"/>
                    </a:lnTo>
                    <a:lnTo>
                      <a:pt x="1979" y="432"/>
                    </a:lnTo>
                    <a:lnTo>
                      <a:pt x="1974" y="432"/>
                    </a:lnTo>
                    <a:lnTo>
                      <a:pt x="1969" y="432"/>
                    </a:lnTo>
                    <a:lnTo>
                      <a:pt x="1964" y="434"/>
                    </a:lnTo>
                    <a:lnTo>
                      <a:pt x="1962" y="442"/>
                    </a:lnTo>
                    <a:lnTo>
                      <a:pt x="1961" y="447"/>
                    </a:lnTo>
                    <a:lnTo>
                      <a:pt x="1956" y="451"/>
                    </a:lnTo>
                    <a:lnTo>
                      <a:pt x="1949" y="454"/>
                    </a:lnTo>
                    <a:lnTo>
                      <a:pt x="1949" y="468"/>
                    </a:lnTo>
                    <a:lnTo>
                      <a:pt x="1949" y="479"/>
                    </a:lnTo>
                    <a:lnTo>
                      <a:pt x="1949" y="493"/>
                    </a:lnTo>
                    <a:lnTo>
                      <a:pt x="1949" y="508"/>
                    </a:lnTo>
                    <a:lnTo>
                      <a:pt x="1942" y="511"/>
                    </a:lnTo>
                    <a:lnTo>
                      <a:pt x="1937" y="513"/>
                    </a:lnTo>
                    <a:lnTo>
                      <a:pt x="1949" y="513"/>
                    </a:lnTo>
                    <a:lnTo>
                      <a:pt x="1959" y="511"/>
                    </a:lnTo>
                    <a:lnTo>
                      <a:pt x="1969" y="508"/>
                    </a:lnTo>
                    <a:lnTo>
                      <a:pt x="1979" y="504"/>
                    </a:lnTo>
                    <a:lnTo>
                      <a:pt x="1998" y="496"/>
                    </a:lnTo>
                    <a:lnTo>
                      <a:pt x="2018" y="489"/>
                    </a:lnTo>
                    <a:lnTo>
                      <a:pt x="2019" y="489"/>
                    </a:lnTo>
                    <a:lnTo>
                      <a:pt x="2026" y="489"/>
                    </a:lnTo>
                    <a:lnTo>
                      <a:pt x="2031" y="491"/>
                    </a:lnTo>
                    <a:lnTo>
                      <a:pt x="2034" y="493"/>
                    </a:lnTo>
                    <a:lnTo>
                      <a:pt x="2040" y="494"/>
                    </a:lnTo>
                    <a:lnTo>
                      <a:pt x="2045" y="501"/>
                    </a:lnTo>
                    <a:lnTo>
                      <a:pt x="2051" y="506"/>
                    </a:lnTo>
                    <a:lnTo>
                      <a:pt x="2065" y="504"/>
                    </a:lnTo>
                    <a:lnTo>
                      <a:pt x="2078" y="503"/>
                    </a:lnTo>
                    <a:lnTo>
                      <a:pt x="2091" y="501"/>
                    </a:lnTo>
                    <a:lnTo>
                      <a:pt x="2105" y="501"/>
                    </a:lnTo>
                    <a:lnTo>
                      <a:pt x="2105" y="498"/>
                    </a:lnTo>
                    <a:lnTo>
                      <a:pt x="2105" y="496"/>
                    </a:lnTo>
                    <a:lnTo>
                      <a:pt x="2098" y="493"/>
                    </a:lnTo>
                    <a:lnTo>
                      <a:pt x="2093" y="489"/>
                    </a:lnTo>
                    <a:lnTo>
                      <a:pt x="2090" y="484"/>
                    </a:lnTo>
                    <a:lnTo>
                      <a:pt x="2090" y="476"/>
                    </a:lnTo>
                    <a:lnTo>
                      <a:pt x="2075" y="471"/>
                    </a:lnTo>
                    <a:lnTo>
                      <a:pt x="2060" y="464"/>
                    </a:lnTo>
                    <a:lnTo>
                      <a:pt x="2053" y="459"/>
                    </a:lnTo>
                    <a:lnTo>
                      <a:pt x="2048" y="454"/>
                    </a:lnTo>
                    <a:lnTo>
                      <a:pt x="2046" y="449"/>
                    </a:lnTo>
                    <a:lnTo>
                      <a:pt x="2046" y="442"/>
                    </a:lnTo>
                    <a:lnTo>
                      <a:pt x="2051" y="441"/>
                    </a:lnTo>
                    <a:lnTo>
                      <a:pt x="2055" y="439"/>
                    </a:lnTo>
                    <a:lnTo>
                      <a:pt x="2055" y="437"/>
                    </a:lnTo>
                    <a:lnTo>
                      <a:pt x="2051" y="436"/>
                    </a:lnTo>
                    <a:lnTo>
                      <a:pt x="2048" y="434"/>
                    </a:lnTo>
                    <a:lnTo>
                      <a:pt x="2058" y="431"/>
                    </a:lnTo>
                    <a:lnTo>
                      <a:pt x="2065" y="426"/>
                    </a:lnTo>
                    <a:lnTo>
                      <a:pt x="2063" y="422"/>
                    </a:lnTo>
                    <a:lnTo>
                      <a:pt x="2061" y="421"/>
                    </a:lnTo>
                    <a:lnTo>
                      <a:pt x="2056" y="419"/>
                    </a:lnTo>
                    <a:lnTo>
                      <a:pt x="2053" y="417"/>
                    </a:lnTo>
                    <a:lnTo>
                      <a:pt x="2046" y="424"/>
                    </a:lnTo>
                    <a:lnTo>
                      <a:pt x="2036" y="429"/>
                    </a:lnTo>
                    <a:lnTo>
                      <a:pt x="2028" y="432"/>
                    </a:lnTo>
                    <a:lnTo>
                      <a:pt x="2018" y="436"/>
                    </a:lnTo>
                    <a:lnTo>
                      <a:pt x="2018" y="437"/>
                    </a:lnTo>
                    <a:lnTo>
                      <a:pt x="2018" y="439"/>
                    </a:lnTo>
                    <a:lnTo>
                      <a:pt x="2023" y="441"/>
                    </a:lnTo>
                    <a:lnTo>
                      <a:pt x="2024" y="442"/>
                    </a:lnTo>
                    <a:lnTo>
                      <a:pt x="2026" y="444"/>
                    </a:lnTo>
                    <a:lnTo>
                      <a:pt x="2028" y="449"/>
                    </a:lnTo>
                    <a:lnTo>
                      <a:pt x="2026" y="451"/>
                    </a:lnTo>
                    <a:lnTo>
                      <a:pt x="2024" y="454"/>
                    </a:lnTo>
                    <a:lnTo>
                      <a:pt x="2019" y="456"/>
                    </a:lnTo>
                    <a:lnTo>
                      <a:pt x="2014" y="459"/>
                    </a:lnTo>
                    <a:lnTo>
                      <a:pt x="2009" y="459"/>
                    </a:lnTo>
                    <a:lnTo>
                      <a:pt x="2001" y="459"/>
                    </a:lnTo>
                    <a:lnTo>
                      <a:pt x="2001" y="451"/>
                    </a:lnTo>
                    <a:lnTo>
                      <a:pt x="1999" y="442"/>
                    </a:lnTo>
                    <a:close/>
                    <a:moveTo>
                      <a:pt x="2194" y="449"/>
                    </a:moveTo>
                    <a:lnTo>
                      <a:pt x="2204" y="447"/>
                    </a:lnTo>
                    <a:lnTo>
                      <a:pt x="2214" y="447"/>
                    </a:lnTo>
                    <a:lnTo>
                      <a:pt x="2212" y="437"/>
                    </a:lnTo>
                    <a:lnTo>
                      <a:pt x="2212" y="427"/>
                    </a:lnTo>
                    <a:lnTo>
                      <a:pt x="2207" y="424"/>
                    </a:lnTo>
                    <a:lnTo>
                      <a:pt x="2202" y="422"/>
                    </a:lnTo>
                    <a:lnTo>
                      <a:pt x="2185" y="429"/>
                    </a:lnTo>
                    <a:lnTo>
                      <a:pt x="2172" y="434"/>
                    </a:lnTo>
                    <a:lnTo>
                      <a:pt x="2165" y="437"/>
                    </a:lnTo>
                    <a:lnTo>
                      <a:pt x="2158" y="441"/>
                    </a:lnTo>
                    <a:lnTo>
                      <a:pt x="2153" y="446"/>
                    </a:lnTo>
                    <a:lnTo>
                      <a:pt x="2147" y="452"/>
                    </a:lnTo>
                    <a:lnTo>
                      <a:pt x="2150" y="459"/>
                    </a:lnTo>
                    <a:lnTo>
                      <a:pt x="2155" y="464"/>
                    </a:lnTo>
                    <a:lnTo>
                      <a:pt x="2160" y="468"/>
                    </a:lnTo>
                    <a:lnTo>
                      <a:pt x="2167" y="473"/>
                    </a:lnTo>
                    <a:lnTo>
                      <a:pt x="2172" y="484"/>
                    </a:lnTo>
                    <a:lnTo>
                      <a:pt x="2175" y="494"/>
                    </a:lnTo>
                    <a:lnTo>
                      <a:pt x="2178" y="498"/>
                    </a:lnTo>
                    <a:lnTo>
                      <a:pt x="2183" y="503"/>
                    </a:lnTo>
                    <a:lnTo>
                      <a:pt x="2190" y="506"/>
                    </a:lnTo>
                    <a:lnTo>
                      <a:pt x="2202" y="509"/>
                    </a:lnTo>
                    <a:lnTo>
                      <a:pt x="2199" y="516"/>
                    </a:lnTo>
                    <a:lnTo>
                      <a:pt x="2194" y="519"/>
                    </a:lnTo>
                    <a:lnTo>
                      <a:pt x="2189" y="521"/>
                    </a:lnTo>
                    <a:lnTo>
                      <a:pt x="2182" y="524"/>
                    </a:lnTo>
                    <a:lnTo>
                      <a:pt x="2182" y="529"/>
                    </a:lnTo>
                    <a:lnTo>
                      <a:pt x="2182" y="533"/>
                    </a:lnTo>
                    <a:lnTo>
                      <a:pt x="2194" y="548"/>
                    </a:lnTo>
                    <a:lnTo>
                      <a:pt x="2205" y="556"/>
                    </a:lnTo>
                    <a:lnTo>
                      <a:pt x="2212" y="560"/>
                    </a:lnTo>
                    <a:lnTo>
                      <a:pt x="2222" y="561"/>
                    </a:lnTo>
                    <a:lnTo>
                      <a:pt x="2232" y="563"/>
                    </a:lnTo>
                    <a:lnTo>
                      <a:pt x="2245" y="563"/>
                    </a:lnTo>
                    <a:lnTo>
                      <a:pt x="2249" y="560"/>
                    </a:lnTo>
                    <a:lnTo>
                      <a:pt x="2250" y="556"/>
                    </a:lnTo>
                    <a:lnTo>
                      <a:pt x="2249" y="555"/>
                    </a:lnTo>
                    <a:lnTo>
                      <a:pt x="2247" y="553"/>
                    </a:lnTo>
                    <a:lnTo>
                      <a:pt x="2242" y="551"/>
                    </a:lnTo>
                    <a:lnTo>
                      <a:pt x="2237" y="550"/>
                    </a:lnTo>
                    <a:lnTo>
                      <a:pt x="2235" y="533"/>
                    </a:lnTo>
                    <a:lnTo>
                      <a:pt x="2234" y="519"/>
                    </a:lnTo>
                    <a:lnTo>
                      <a:pt x="2229" y="508"/>
                    </a:lnTo>
                    <a:lnTo>
                      <a:pt x="2222" y="496"/>
                    </a:lnTo>
                    <a:lnTo>
                      <a:pt x="2209" y="478"/>
                    </a:lnTo>
                    <a:lnTo>
                      <a:pt x="2194" y="459"/>
                    </a:lnTo>
                    <a:lnTo>
                      <a:pt x="2194" y="454"/>
                    </a:lnTo>
                    <a:lnTo>
                      <a:pt x="2194" y="449"/>
                    </a:lnTo>
                    <a:close/>
                    <a:moveTo>
                      <a:pt x="1683" y="469"/>
                    </a:moveTo>
                    <a:lnTo>
                      <a:pt x="1683" y="476"/>
                    </a:lnTo>
                    <a:lnTo>
                      <a:pt x="1683" y="483"/>
                    </a:lnTo>
                    <a:lnTo>
                      <a:pt x="1671" y="493"/>
                    </a:lnTo>
                    <a:lnTo>
                      <a:pt x="1661" y="501"/>
                    </a:lnTo>
                    <a:lnTo>
                      <a:pt x="1649" y="508"/>
                    </a:lnTo>
                    <a:lnTo>
                      <a:pt x="1634" y="513"/>
                    </a:lnTo>
                    <a:lnTo>
                      <a:pt x="1636" y="521"/>
                    </a:lnTo>
                    <a:lnTo>
                      <a:pt x="1639" y="528"/>
                    </a:lnTo>
                    <a:lnTo>
                      <a:pt x="1639" y="534"/>
                    </a:lnTo>
                    <a:lnTo>
                      <a:pt x="1638" y="541"/>
                    </a:lnTo>
                    <a:lnTo>
                      <a:pt x="1626" y="551"/>
                    </a:lnTo>
                    <a:lnTo>
                      <a:pt x="1616" y="558"/>
                    </a:lnTo>
                    <a:lnTo>
                      <a:pt x="1609" y="561"/>
                    </a:lnTo>
                    <a:lnTo>
                      <a:pt x="1603" y="563"/>
                    </a:lnTo>
                    <a:lnTo>
                      <a:pt x="1592" y="565"/>
                    </a:lnTo>
                    <a:lnTo>
                      <a:pt x="1581" y="565"/>
                    </a:lnTo>
                    <a:lnTo>
                      <a:pt x="1579" y="573"/>
                    </a:lnTo>
                    <a:lnTo>
                      <a:pt x="1579" y="581"/>
                    </a:lnTo>
                    <a:lnTo>
                      <a:pt x="1581" y="583"/>
                    </a:lnTo>
                    <a:lnTo>
                      <a:pt x="1594" y="581"/>
                    </a:lnTo>
                    <a:lnTo>
                      <a:pt x="1606" y="580"/>
                    </a:lnTo>
                    <a:lnTo>
                      <a:pt x="1614" y="578"/>
                    </a:lnTo>
                    <a:lnTo>
                      <a:pt x="1623" y="576"/>
                    </a:lnTo>
                    <a:lnTo>
                      <a:pt x="1636" y="570"/>
                    </a:lnTo>
                    <a:lnTo>
                      <a:pt x="1653" y="565"/>
                    </a:lnTo>
                    <a:lnTo>
                      <a:pt x="1666" y="565"/>
                    </a:lnTo>
                    <a:lnTo>
                      <a:pt x="1680" y="565"/>
                    </a:lnTo>
                    <a:lnTo>
                      <a:pt x="1695" y="563"/>
                    </a:lnTo>
                    <a:lnTo>
                      <a:pt x="1708" y="563"/>
                    </a:lnTo>
                    <a:lnTo>
                      <a:pt x="1718" y="561"/>
                    </a:lnTo>
                    <a:lnTo>
                      <a:pt x="1728" y="556"/>
                    </a:lnTo>
                    <a:lnTo>
                      <a:pt x="1735" y="555"/>
                    </a:lnTo>
                    <a:lnTo>
                      <a:pt x="1740" y="555"/>
                    </a:lnTo>
                    <a:lnTo>
                      <a:pt x="1747" y="555"/>
                    </a:lnTo>
                    <a:lnTo>
                      <a:pt x="1752" y="556"/>
                    </a:lnTo>
                    <a:lnTo>
                      <a:pt x="1755" y="556"/>
                    </a:lnTo>
                    <a:lnTo>
                      <a:pt x="1758" y="558"/>
                    </a:lnTo>
                    <a:lnTo>
                      <a:pt x="1760" y="573"/>
                    </a:lnTo>
                    <a:lnTo>
                      <a:pt x="1763" y="588"/>
                    </a:lnTo>
                    <a:lnTo>
                      <a:pt x="1768" y="601"/>
                    </a:lnTo>
                    <a:lnTo>
                      <a:pt x="1773" y="612"/>
                    </a:lnTo>
                    <a:lnTo>
                      <a:pt x="1787" y="615"/>
                    </a:lnTo>
                    <a:lnTo>
                      <a:pt x="1798" y="618"/>
                    </a:lnTo>
                    <a:lnTo>
                      <a:pt x="1808" y="625"/>
                    </a:lnTo>
                    <a:lnTo>
                      <a:pt x="1817" y="632"/>
                    </a:lnTo>
                    <a:lnTo>
                      <a:pt x="1827" y="637"/>
                    </a:lnTo>
                    <a:lnTo>
                      <a:pt x="1835" y="643"/>
                    </a:lnTo>
                    <a:lnTo>
                      <a:pt x="1847" y="647"/>
                    </a:lnTo>
                    <a:lnTo>
                      <a:pt x="1862" y="648"/>
                    </a:lnTo>
                    <a:lnTo>
                      <a:pt x="1865" y="633"/>
                    </a:lnTo>
                    <a:lnTo>
                      <a:pt x="1870" y="620"/>
                    </a:lnTo>
                    <a:lnTo>
                      <a:pt x="1875" y="618"/>
                    </a:lnTo>
                    <a:lnTo>
                      <a:pt x="1880" y="617"/>
                    </a:lnTo>
                    <a:lnTo>
                      <a:pt x="1885" y="617"/>
                    </a:lnTo>
                    <a:lnTo>
                      <a:pt x="1891" y="617"/>
                    </a:lnTo>
                    <a:lnTo>
                      <a:pt x="1901" y="620"/>
                    </a:lnTo>
                    <a:lnTo>
                      <a:pt x="1911" y="623"/>
                    </a:lnTo>
                    <a:lnTo>
                      <a:pt x="1926" y="628"/>
                    </a:lnTo>
                    <a:lnTo>
                      <a:pt x="1942" y="633"/>
                    </a:lnTo>
                    <a:lnTo>
                      <a:pt x="1959" y="638"/>
                    </a:lnTo>
                    <a:lnTo>
                      <a:pt x="1976" y="643"/>
                    </a:lnTo>
                    <a:lnTo>
                      <a:pt x="1986" y="638"/>
                    </a:lnTo>
                    <a:lnTo>
                      <a:pt x="1996" y="633"/>
                    </a:lnTo>
                    <a:lnTo>
                      <a:pt x="2004" y="633"/>
                    </a:lnTo>
                    <a:lnTo>
                      <a:pt x="2011" y="633"/>
                    </a:lnTo>
                    <a:lnTo>
                      <a:pt x="2018" y="633"/>
                    </a:lnTo>
                    <a:lnTo>
                      <a:pt x="2024" y="635"/>
                    </a:lnTo>
                    <a:lnTo>
                      <a:pt x="2034" y="640"/>
                    </a:lnTo>
                    <a:lnTo>
                      <a:pt x="2043" y="645"/>
                    </a:lnTo>
                    <a:lnTo>
                      <a:pt x="2043" y="640"/>
                    </a:lnTo>
                    <a:lnTo>
                      <a:pt x="2043" y="635"/>
                    </a:lnTo>
                    <a:lnTo>
                      <a:pt x="2041" y="627"/>
                    </a:lnTo>
                    <a:lnTo>
                      <a:pt x="2040" y="618"/>
                    </a:lnTo>
                    <a:lnTo>
                      <a:pt x="2040" y="608"/>
                    </a:lnTo>
                    <a:lnTo>
                      <a:pt x="2041" y="598"/>
                    </a:lnTo>
                    <a:lnTo>
                      <a:pt x="2046" y="580"/>
                    </a:lnTo>
                    <a:lnTo>
                      <a:pt x="2051" y="563"/>
                    </a:lnTo>
                    <a:lnTo>
                      <a:pt x="2050" y="561"/>
                    </a:lnTo>
                    <a:lnTo>
                      <a:pt x="2046" y="560"/>
                    </a:lnTo>
                    <a:lnTo>
                      <a:pt x="2028" y="566"/>
                    </a:lnTo>
                    <a:lnTo>
                      <a:pt x="2009" y="575"/>
                    </a:lnTo>
                    <a:lnTo>
                      <a:pt x="1999" y="568"/>
                    </a:lnTo>
                    <a:lnTo>
                      <a:pt x="1989" y="561"/>
                    </a:lnTo>
                    <a:lnTo>
                      <a:pt x="1983" y="566"/>
                    </a:lnTo>
                    <a:lnTo>
                      <a:pt x="1978" y="568"/>
                    </a:lnTo>
                    <a:lnTo>
                      <a:pt x="1971" y="568"/>
                    </a:lnTo>
                    <a:lnTo>
                      <a:pt x="1966" y="566"/>
                    </a:lnTo>
                    <a:lnTo>
                      <a:pt x="1956" y="560"/>
                    </a:lnTo>
                    <a:lnTo>
                      <a:pt x="1947" y="550"/>
                    </a:lnTo>
                    <a:lnTo>
                      <a:pt x="1931" y="523"/>
                    </a:lnTo>
                    <a:lnTo>
                      <a:pt x="1917" y="504"/>
                    </a:lnTo>
                    <a:lnTo>
                      <a:pt x="1909" y="508"/>
                    </a:lnTo>
                    <a:lnTo>
                      <a:pt x="1904" y="509"/>
                    </a:lnTo>
                    <a:lnTo>
                      <a:pt x="1897" y="511"/>
                    </a:lnTo>
                    <a:lnTo>
                      <a:pt x="1889" y="511"/>
                    </a:lnTo>
                    <a:lnTo>
                      <a:pt x="1887" y="516"/>
                    </a:lnTo>
                    <a:lnTo>
                      <a:pt x="1887" y="519"/>
                    </a:lnTo>
                    <a:lnTo>
                      <a:pt x="1892" y="526"/>
                    </a:lnTo>
                    <a:lnTo>
                      <a:pt x="1897" y="533"/>
                    </a:lnTo>
                    <a:lnTo>
                      <a:pt x="1901" y="541"/>
                    </a:lnTo>
                    <a:lnTo>
                      <a:pt x="1904" y="551"/>
                    </a:lnTo>
                    <a:lnTo>
                      <a:pt x="1901" y="558"/>
                    </a:lnTo>
                    <a:lnTo>
                      <a:pt x="1896" y="566"/>
                    </a:lnTo>
                    <a:lnTo>
                      <a:pt x="1874" y="543"/>
                    </a:lnTo>
                    <a:lnTo>
                      <a:pt x="1855" y="519"/>
                    </a:lnTo>
                    <a:lnTo>
                      <a:pt x="1854" y="506"/>
                    </a:lnTo>
                    <a:lnTo>
                      <a:pt x="1854" y="493"/>
                    </a:lnTo>
                    <a:lnTo>
                      <a:pt x="1839" y="484"/>
                    </a:lnTo>
                    <a:lnTo>
                      <a:pt x="1822" y="476"/>
                    </a:lnTo>
                    <a:lnTo>
                      <a:pt x="1807" y="459"/>
                    </a:lnTo>
                    <a:lnTo>
                      <a:pt x="1792" y="444"/>
                    </a:lnTo>
                    <a:lnTo>
                      <a:pt x="1787" y="444"/>
                    </a:lnTo>
                    <a:lnTo>
                      <a:pt x="1782" y="446"/>
                    </a:lnTo>
                    <a:lnTo>
                      <a:pt x="1780" y="447"/>
                    </a:lnTo>
                    <a:lnTo>
                      <a:pt x="1777" y="451"/>
                    </a:lnTo>
                    <a:lnTo>
                      <a:pt x="1778" y="454"/>
                    </a:lnTo>
                    <a:lnTo>
                      <a:pt x="1778" y="457"/>
                    </a:lnTo>
                    <a:lnTo>
                      <a:pt x="1783" y="468"/>
                    </a:lnTo>
                    <a:lnTo>
                      <a:pt x="1792" y="474"/>
                    </a:lnTo>
                    <a:lnTo>
                      <a:pt x="1800" y="483"/>
                    </a:lnTo>
                    <a:lnTo>
                      <a:pt x="1808" y="489"/>
                    </a:lnTo>
                    <a:lnTo>
                      <a:pt x="1827" y="503"/>
                    </a:lnTo>
                    <a:lnTo>
                      <a:pt x="1842" y="516"/>
                    </a:lnTo>
                    <a:lnTo>
                      <a:pt x="1842" y="518"/>
                    </a:lnTo>
                    <a:lnTo>
                      <a:pt x="1839" y="518"/>
                    </a:lnTo>
                    <a:lnTo>
                      <a:pt x="1835" y="518"/>
                    </a:lnTo>
                    <a:lnTo>
                      <a:pt x="1830" y="516"/>
                    </a:lnTo>
                    <a:lnTo>
                      <a:pt x="1827" y="513"/>
                    </a:lnTo>
                    <a:lnTo>
                      <a:pt x="1829" y="519"/>
                    </a:lnTo>
                    <a:lnTo>
                      <a:pt x="1829" y="526"/>
                    </a:lnTo>
                    <a:lnTo>
                      <a:pt x="1827" y="531"/>
                    </a:lnTo>
                    <a:lnTo>
                      <a:pt x="1825" y="536"/>
                    </a:lnTo>
                    <a:lnTo>
                      <a:pt x="1815" y="541"/>
                    </a:lnTo>
                    <a:lnTo>
                      <a:pt x="1807" y="546"/>
                    </a:lnTo>
                    <a:lnTo>
                      <a:pt x="1807" y="556"/>
                    </a:lnTo>
                    <a:lnTo>
                      <a:pt x="1807" y="565"/>
                    </a:lnTo>
                    <a:lnTo>
                      <a:pt x="1792" y="556"/>
                    </a:lnTo>
                    <a:lnTo>
                      <a:pt x="1778" y="548"/>
                    </a:lnTo>
                    <a:lnTo>
                      <a:pt x="1790" y="545"/>
                    </a:lnTo>
                    <a:lnTo>
                      <a:pt x="1802" y="543"/>
                    </a:lnTo>
                    <a:lnTo>
                      <a:pt x="1807" y="543"/>
                    </a:lnTo>
                    <a:lnTo>
                      <a:pt x="1810" y="541"/>
                    </a:lnTo>
                    <a:lnTo>
                      <a:pt x="1815" y="538"/>
                    </a:lnTo>
                    <a:lnTo>
                      <a:pt x="1819" y="534"/>
                    </a:lnTo>
                    <a:lnTo>
                      <a:pt x="1819" y="528"/>
                    </a:lnTo>
                    <a:lnTo>
                      <a:pt x="1817" y="521"/>
                    </a:lnTo>
                    <a:lnTo>
                      <a:pt x="1807" y="518"/>
                    </a:lnTo>
                    <a:lnTo>
                      <a:pt x="1797" y="513"/>
                    </a:lnTo>
                    <a:lnTo>
                      <a:pt x="1788" y="504"/>
                    </a:lnTo>
                    <a:lnTo>
                      <a:pt x="1780" y="498"/>
                    </a:lnTo>
                    <a:lnTo>
                      <a:pt x="1765" y="481"/>
                    </a:lnTo>
                    <a:lnTo>
                      <a:pt x="1750" y="466"/>
                    </a:lnTo>
                    <a:lnTo>
                      <a:pt x="1738" y="468"/>
                    </a:lnTo>
                    <a:lnTo>
                      <a:pt x="1731" y="471"/>
                    </a:lnTo>
                    <a:lnTo>
                      <a:pt x="1726" y="474"/>
                    </a:lnTo>
                    <a:lnTo>
                      <a:pt x="1720" y="479"/>
                    </a:lnTo>
                    <a:lnTo>
                      <a:pt x="1715" y="479"/>
                    </a:lnTo>
                    <a:lnTo>
                      <a:pt x="1710" y="479"/>
                    </a:lnTo>
                    <a:lnTo>
                      <a:pt x="1705" y="478"/>
                    </a:lnTo>
                    <a:lnTo>
                      <a:pt x="1700" y="476"/>
                    </a:lnTo>
                    <a:lnTo>
                      <a:pt x="1691" y="473"/>
                    </a:lnTo>
                    <a:lnTo>
                      <a:pt x="1683" y="469"/>
                    </a:lnTo>
                    <a:close/>
                    <a:moveTo>
                      <a:pt x="3156" y="446"/>
                    </a:moveTo>
                    <a:lnTo>
                      <a:pt x="3158" y="447"/>
                    </a:lnTo>
                    <a:lnTo>
                      <a:pt x="3160" y="449"/>
                    </a:lnTo>
                    <a:lnTo>
                      <a:pt x="3158" y="447"/>
                    </a:lnTo>
                    <a:lnTo>
                      <a:pt x="3156" y="446"/>
                    </a:lnTo>
                    <a:close/>
                    <a:moveTo>
                      <a:pt x="3221" y="468"/>
                    </a:moveTo>
                    <a:lnTo>
                      <a:pt x="3221" y="473"/>
                    </a:lnTo>
                    <a:lnTo>
                      <a:pt x="3221" y="478"/>
                    </a:lnTo>
                    <a:lnTo>
                      <a:pt x="3215" y="481"/>
                    </a:lnTo>
                    <a:lnTo>
                      <a:pt x="3208" y="483"/>
                    </a:lnTo>
                    <a:lnTo>
                      <a:pt x="3210" y="488"/>
                    </a:lnTo>
                    <a:lnTo>
                      <a:pt x="3210" y="493"/>
                    </a:lnTo>
                    <a:lnTo>
                      <a:pt x="3201" y="489"/>
                    </a:lnTo>
                    <a:lnTo>
                      <a:pt x="3193" y="488"/>
                    </a:lnTo>
                    <a:lnTo>
                      <a:pt x="3190" y="486"/>
                    </a:lnTo>
                    <a:lnTo>
                      <a:pt x="3186" y="488"/>
                    </a:lnTo>
                    <a:lnTo>
                      <a:pt x="3183" y="489"/>
                    </a:lnTo>
                    <a:lnTo>
                      <a:pt x="3180" y="494"/>
                    </a:lnTo>
                    <a:lnTo>
                      <a:pt x="3175" y="493"/>
                    </a:lnTo>
                    <a:lnTo>
                      <a:pt x="3171" y="491"/>
                    </a:lnTo>
                    <a:lnTo>
                      <a:pt x="3168" y="488"/>
                    </a:lnTo>
                    <a:lnTo>
                      <a:pt x="3166" y="481"/>
                    </a:lnTo>
                    <a:lnTo>
                      <a:pt x="3173" y="481"/>
                    </a:lnTo>
                    <a:lnTo>
                      <a:pt x="3180" y="479"/>
                    </a:lnTo>
                    <a:lnTo>
                      <a:pt x="3178" y="468"/>
                    </a:lnTo>
                    <a:lnTo>
                      <a:pt x="3176" y="456"/>
                    </a:lnTo>
                    <a:lnTo>
                      <a:pt x="3170" y="454"/>
                    </a:lnTo>
                    <a:lnTo>
                      <a:pt x="3166" y="454"/>
                    </a:lnTo>
                    <a:lnTo>
                      <a:pt x="3165" y="452"/>
                    </a:lnTo>
                    <a:lnTo>
                      <a:pt x="3161" y="451"/>
                    </a:lnTo>
                    <a:lnTo>
                      <a:pt x="3161" y="449"/>
                    </a:lnTo>
                    <a:lnTo>
                      <a:pt x="3168" y="449"/>
                    </a:lnTo>
                    <a:lnTo>
                      <a:pt x="3175" y="449"/>
                    </a:lnTo>
                    <a:lnTo>
                      <a:pt x="3185" y="456"/>
                    </a:lnTo>
                    <a:lnTo>
                      <a:pt x="3195" y="462"/>
                    </a:lnTo>
                    <a:lnTo>
                      <a:pt x="3200" y="466"/>
                    </a:lnTo>
                    <a:lnTo>
                      <a:pt x="3206" y="468"/>
                    </a:lnTo>
                    <a:lnTo>
                      <a:pt x="3213" y="468"/>
                    </a:lnTo>
                    <a:lnTo>
                      <a:pt x="3221" y="468"/>
                    </a:lnTo>
                    <a:close/>
                    <a:moveTo>
                      <a:pt x="1745" y="471"/>
                    </a:moveTo>
                    <a:lnTo>
                      <a:pt x="1748" y="474"/>
                    </a:lnTo>
                    <a:lnTo>
                      <a:pt x="1752" y="478"/>
                    </a:lnTo>
                    <a:lnTo>
                      <a:pt x="1748" y="486"/>
                    </a:lnTo>
                    <a:lnTo>
                      <a:pt x="1745" y="496"/>
                    </a:lnTo>
                    <a:lnTo>
                      <a:pt x="1747" y="501"/>
                    </a:lnTo>
                    <a:lnTo>
                      <a:pt x="1750" y="509"/>
                    </a:lnTo>
                    <a:lnTo>
                      <a:pt x="1750" y="518"/>
                    </a:lnTo>
                    <a:lnTo>
                      <a:pt x="1748" y="526"/>
                    </a:lnTo>
                    <a:lnTo>
                      <a:pt x="1747" y="529"/>
                    </a:lnTo>
                    <a:lnTo>
                      <a:pt x="1745" y="531"/>
                    </a:lnTo>
                    <a:lnTo>
                      <a:pt x="1738" y="531"/>
                    </a:lnTo>
                    <a:lnTo>
                      <a:pt x="1733" y="529"/>
                    </a:lnTo>
                    <a:lnTo>
                      <a:pt x="1731" y="518"/>
                    </a:lnTo>
                    <a:lnTo>
                      <a:pt x="1731" y="506"/>
                    </a:lnTo>
                    <a:lnTo>
                      <a:pt x="1736" y="504"/>
                    </a:lnTo>
                    <a:lnTo>
                      <a:pt x="1741" y="504"/>
                    </a:lnTo>
                    <a:lnTo>
                      <a:pt x="1738" y="496"/>
                    </a:lnTo>
                    <a:lnTo>
                      <a:pt x="1735" y="489"/>
                    </a:lnTo>
                    <a:lnTo>
                      <a:pt x="1740" y="481"/>
                    </a:lnTo>
                    <a:lnTo>
                      <a:pt x="1745" y="471"/>
                    </a:lnTo>
                    <a:close/>
                    <a:moveTo>
                      <a:pt x="3223" y="583"/>
                    </a:moveTo>
                    <a:lnTo>
                      <a:pt x="3185" y="593"/>
                    </a:lnTo>
                    <a:lnTo>
                      <a:pt x="3183" y="601"/>
                    </a:lnTo>
                    <a:lnTo>
                      <a:pt x="3183" y="608"/>
                    </a:lnTo>
                    <a:lnTo>
                      <a:pt x="3178" y="608"/>
                    </a:lnTo>
                    <a:lnTo>
                      <a:pt x="3175" y="608"/>
                    </a:lnTo>
                    <a:lnTo>
                      <a:pt x="3175" y="605"/>
                    </a:lnTo>
                    <a:lnTo>
                      <a:pt x="3175" y="600"/>
                    </a:lnTo>
                    <a:lnTo>
                      <a:pt x="3173" y="600"/>
                    </a:lnTo>
                    <a:lnTo>
                      <a:pt x="3170" y="600"/>
                    </a:lnTo>
                    <a:lnTo>
                      <a:pt x="3166" y="601"/>
                    </a:lnTo>
                    <a:lnTo>
                      <a:pt x="3163" y="608"/>
                    </a:lnTo>
                    <a:lnTo>
                      <a:pt x="3160" y="613"/>
                    </a:lnTo>
                    <a:lnTo>
                      <a:pt x="3154" y="617"/>
                    </a:lnTo>
                    <a:lnTo>
                      <a:pt x="3149" y="620"/>
                    </a:lnTo>
                    <a:lnTo>
                      <a:pt x="3146" y="610"/>
                    </a:lnTo>
                    <a:lnTo>
                      <a:pt x="3143" y="601"/>
                    </a:lnTo>
                    <a:lnTo>
                      <a:pt x="3138" y="605"/>
                    </a:lnTo>
                    <a:lnTo>
                      <a:pt x="3131" y="608"/>
                    </a:lnTo>
                    <a:lnTo>
                      <a:pt x="3128" y="605"/>
                    </a:lnTo>
                    <a:lnTo>
                      <a:pt x="3126" y="601"/>
                    </a:lnTo>
                    <a:lnTo>
                      <a:pt x="3131" y="588"/>
                    </a:lnTo>
                    <a:lnTo>
                      <a:pt x="3139" y="576"/>
                    </a:lnTo>
                    <a:lnTo>
                      <a:pt x="3156" y="578"/>
                    </a:lnTo>
                    <a:lnTo>
                      <a:pt x="3175" y="580"/>
                    </a:lnTo>
                    <a:lnTo>
                      <a:pt x="3186" y="560"/>
                    </a:lnTo>
                    <a:lnTo>
                      <a:pt x="3200" y="541"/>
                    </a:lnTo>
                    <a:lnTo>
                      <a:pt x="3193" y="526"/>
                    </a:lnTo>
                    <a:lnTo>
                      <a:pt x="3186" y="511"/>
                    </a:lnTo>
                    <a:lnTo>
                      <a:pt x="3190" y="509"/>
                    </a:lnTo>
                    <a:lnTo>
                      <a:pt x="3190" y="508"/>
                    </a:lnTo>
                    <a:lnTo>
                      <a:pt x="3190" y="504"/>
                    </a:lnTo>
                    <a:lnTo>
                      <a:pt x="3195" y="504"/>
                    </a:lnTo>
                    <a:lnTo>
                      <a:pt x="3200" y="506"/>
                    </a:lnTo>
                    <a:lnTo>
                      <a:pt x="3206" y="514"/>
                    </a:lnTo>
                    <a:lnTo>
                      <a:pt x="3213" y="523"/>
                    </a:lnTo>
                    <a:lnTo>
                      <a:pt x="3216" y="538"/>
                    </a:lnTo>
                    <a:lnTo>
                      <a:pt x="3218" y="553"/>
                    </a:lnTo>
                    <a:lnTo>
                      <a:pt x="3220" y="568"/>
                    </a:lnTo>
                    <a:lnTo>
                      <a:pt x="3223" y="583"/>
                    </a:lnTo>
                    <a:close/>
                    <a:moveTo>
                      <a:pt x="3144" y="615"/>
                    </a:moveTo>
                    <a:lnTo>
                      <a:pt x="3141" y="627"/>
                    </a:lnTo>
                    <a:lnTo>
                      <a:pt x="3139" y="637"/>
                    </a:lnTo>
                    <a:lnTo>
                      <a:pt x="3134" y="637"/>
                    </a:lnTo>
                    <a:lnTo>
                      <a:pt x="3129" y="637"/>
                    </a:lnTo>
                    <a:lnTo>
                      <a:pt x="3129" y="628"/>
                    </a:lnTo>
                    <a:lnTo>
                      <a:pt x="3128" y="618"/>
                    </a:lnTo>
                    <a:lnTo>
                      <a:pt x="3124" y="618"/>
                    </a:lnTo>
                    <a:lnTo>
                      <a:pt x="3121" y="617"/>
                    </a:lnTo>
                    <a:lnTo>
                      <a:pt x="3118" y="615"/>
                    </a:lnTo>
                    <a:lnTo>
                      <a:pt x="3116" y="612"/>
                    </a:lnTo>
                    <a:lnTo>
                      <a:pt x="3116" y="610"/>
                    </a:lnTo>
                    <a:lnTo>
                      <a:pt x="3118" y="608"/>
                    </a:lnTo>
                    <a:lnTo>
                      <a:pt x="3121" y="606"/>
                    </a:lnTo>
                    <a:lnTo>
                      <a:pt x="3124" y="605"/>
                    </a:lnTo>
                    <a:lnTo>
                      <a:pt x="3128" y="608"/>
                    </a:lnTo>
                    <a:lnTo>
                      <a:pt x="3133" y="612"/>
                    </a:lnTo>
                    <a:lnTo>
                      <a:pt x="3136" y="613"/>
                    </a:lnTo>
                    <a:lnTo>
                      <a:pt x="3144" y="615"/>
                    </a:lnTo>
                    <a:close/>
                    <a:moveTo>
                      <a:pt x="3052" y="719"/>
                    </a:moveTo>
                    <a:lnTo>
                      <a:pt x="3056" y="720"/>
                    </a:lnTo>
                    <a:lnTo>
                      <a:pt x="3059" y="720"/>
                    </a:lnTo>
                    <a:lnTo>
                      <a:pt x="3057" y="740"/>
                    </a:lnTo>
                    <a:lnTo>
                      <a:pt x="3056" y="761"/>
                    </a:lnTo>
                    <a:lnTo>
                      <a:pt x="3054" y="761"/>
                    </a:lnTo>
                    <a:lnTo>
                      <a:pt x="3052" y="761"/>
                    </a:lnTo>
                    <a:lnTo>
                      <a:pt x="3049" y="757"/>
                    </a:lnTo>
                    <a:lnTo>
                      <a:pt x="3044" y="754"/>
                    </a:lnTo>
                    <a:lnTo>
                      <a:pt x="3042" y="744"/>
                    </a:lnTo>
                    <a:lnTo>
                      <a:pt x="3042" y="735"/>
                    </a:lnTo>
                    <a:lnTo>
                      <a:pt x="3047" y="727"/>
                    </a:lnTo>
                    <a:lnTo>
                      <a:pt x="3052" y="719"/>
                    </a:lnTo>
                    <a:close/>
                    <a:moveTo>
                      <a:pt x="710" y="782"/>
                    </a:moveTo>
                    <a:lnTo>
                      <a:pt x="709" y="776"/>
                    </a:lnTo>
                    <a:lnTo>
                      <a:pt x="707" y="771"/>
                    </a:lnTo>
                    <a:lnTo>
                      <a:pt x="687" y="764"/>
                    </a:lnTo>
                    <a:lnTo>
                      <a:pt x="667" y="754"/>
                    </a:lnTo>
                    <a:lnTo>
                      <a:pt x="652" y="759"/>
                    </a:lnTo>
                    <a:lnTo>
                      <a:pt x="637" y="762"/>
                    </a:lnTo>
                    <a:lnTo>
                      <a:pt x="638" y="761"/>
                    </a:lnTo>
                    <a:lnTo>
                      <a:pt x="640" y="761"/>
                    </a:lnTo>
                    <a:lnTo>
                      <a:pt x="645" y="752"/>
                    </a:lnTo>
                    <a:lnTo>
                      <a:pt x="650" y="747"/>
                    </a:lnTo>
                    <a:lnTo>
                      <a:pt x="657" y="744"/>
                    </a:lnTo>
                    <a:lnTo>
                      <a:pt x="665" y="744"/>
                    </a:lnTo>
                    <a:lnTo>
                      <a:pt x="673" y="744"/>
                    </a:lnTo>
                    <a:lnTo>
                      <a:pt x="682" y="745"/>
                    </a:lnTo>
                    <a:lnTo>
                      <a:pt x="690" y="749"/>
                    </a:lnTo>
                    <a:lnTo>
                      <a:pt x="698" y="752"/>
                    </a:lnTo>
                    <a:lnTo>
                      <a:pt x="734" y="772"/>
                    </a:lnTo>
                    <a:lnTo>
                      <a:pt x="757" y="786"/>
                    </a:lnTo>
                    <a:lnTo>
                      <a:pt x="757" y="787"/>
                    </a:lnTo>
                    <a:lnTo>
                      <a:pt x="737" y="787"/>
                    </a:lnTo>
                    <a:lnTo>
                      <a:pt x="719" y="787"/>
                    </a:lnTo>
                    <a:lnTo>
                      <a:pt x="719" y="786"/>
                    </a:lnTo>
                    <a:lnTo>
                      <a:pt x="720" y="782"/>
                    </a:lnTo>
                    <a:lnTo>
                      <a:pt x="715" y="782"/>
                    </a:lnTo>
                    <a:lnTo>
                      <a:pt x="710" y="782"/>
                    </a:lnTo>
                    <a:close/>
                    <a:moveTo>
                      <a:pt x="776" y="789"/>
                    </a:moveTo>
                    <a:lnTo>
                      <a:pt x="791" y="791"/>
                    </a:lnTo>
                    <a:lnTo>
                      <a:pt x="802" y="792"/>
                    </a:lnTo>
                    <a:lnTo>
                      <a:pt x="812" y="797"/>
                    </a:lnTo>
                    <a:lnTo>
                      <a:pt x="821" y="806"/>
                    </a:lnTo>
                    <a:lnTo>
                      <a:pt x="819" y="809"/>
                    </a:lnTo>
                    <a:lnTo>
                      <a:pt x="817" y="811"/>
                    </a:lnTo>
                    <a:lnTo>
                      <a:pt x="797" y="812"/>
                    </a:lnTo>
                    <a:lnTo>
                      <a:pt x="779" y="812"/>
                    </a:lnTo>
                    <a:lnTo>
                      <a:pt x="760" y="809"/>
                    </a:lnTo>
                    <a:lnTo>
                      <a:pt x="744" y="804"/>
                    </a:lnTo>
                    <a:lnTo>
                      <a:pt x="744" y="802"/>
                    </a:lnTo>
                    <a:lnTo>
                      <a:pt x="752" y="799"/>
                    </a:lnTo>
                    <a:lnTo>
                      <a:pt x="760" y="797"/>
                    </a:lnTo>
                    <a:lnTo>
                      <a:pt x="769" y="794"/>
                    </a:lnTo>
                    <a:lnTo>
                      <a:pt x="776" y="789"/>
                    </a:lnTo>
                    <a:close/>
                    <a:moveTo>
                      <a:pt x="2930" y="789"/>
                    </a:moveTo>
                    <a:lnTo>
                      <a:pt x="2937" y="792"/>
                    </a:lnTo>
                    <a:lnTo>
                      <a:pt x="2939" y="794"/>
                    </a:lnTo>
                    <a:lnTo>
                      <a:pt x="2940" y="797"/>
                    </a:lnTo>
                    <a:lnTo>
                      <a:pt x="2942" y="802"/>
                    </a:lnTo>
                    <a:lnTo>
                      <a:pt x="2942" y="804"/>
                    </a:lnTo>
                    <a:lnTo>
                      <a:pt x="2937" y="807"/>
                    </a:lnTo>
                    <a:lnTo>
                      <a:pt x="2934" y="811"/>
                    </a:lnTo>
                    <a:lnTo>
                      <a:pt x="2927" y="814"/>
                    </a:lnTo>
                    <a:lnTo>
                      <a:pt x="2920" y="814"/>
                    </a:lnTo>
                    <a:lnTo>
                      <a:pt x="2917" y="812"/>
                    </a:lnTo>
                    <a:lnTo>
                      <a:pt x="2915" y="811"/>
                    </a:lnTo>
                    <a:lnTo>
                      <a:pt x="2913" y="809"/>
                    </a:lnTo>
                    <a:lnTo>
                      <a:pt x="2912" y="807"/>
                    </a:lnTo>
                    <a:lnTo>
                      <a:pt x="2915" y="801"/>
                    </a:lnTo>
                    <a:lnTo>
                      <a:pt x="2920" y="796"/>
                    </a:lnTo>
                    <a:lnTo>
                      <a:pt x="2923" y="794"/>
                    </a:lnTo>
                    <a:lnTo>
                      <a:pt x="2930" y="789"/>
                    </a:lnTo>
                    <a:close/>
                    <a:moveTo>
                      <a:pt x="3062" y="811"/>
                    </a:moveTo>
                    <a:lnTo>
                      <a:pt x="3064" y="811"/>
                    </a:lnTo>
                    <a:lnTo>
                      <a:pt x="3067" y="811"/>
                    </a:lnTo>
                    <a:lnTo>
                      <a:pt x="3074" y="816"/>
                    </a:lnTo>
                    <a:lnTo>
                      <a:pt x="3079" y="822"/>
                    </a:lnTo>
                    <a:lnTo>
                      <a:pt x="3083" y="829"/>
                    </a:lnTo>
                    <a:lnTo>
                      <a:pt x="3084" y="839"/>
                    </a:lnTo>
                    <a:lnTo>
                      <a:pt x="3079" y="843"/>
                    </a:lnTo>
                    <a:lnTo>
                      <a:pt x="3076" y="846"/>
                    </a:lnTo>
                    <a:lnTo>
                      <a:pt x="3077" y="859"/>
                    </a:lnTo>
                    <a:lnTo>
                      <a:pt x="3077" y="871"/>
                    </a:lnTo>
                    <a:lnTo>
                      <a:pt x="3076" y="871"/>
                    </a:lnTo>
                    <a:lnTo>
                      <a:pt x="3066" y="864"/>
                    </a:lnTo>
                    <a:lnTo>
                      <a:pt x="3057" y="859"/>
                    </a:lnTo>
                    <a:lnTo>
                      <a:pt x="3057" y="838"/>
                    </a:lnTo>
                    <a:lnTo>
                      <a:pt x="3057" y="816"/>
                    </a:lnTo>
                    <a:lnTo>
                      <a:pt x="3061" y="814"/>
                    </a:lnTo>
                    <a:lnTo>
                      <a:pt x="3062" y="811"/>
                    </a:lnTo>
                    <a:close/>
                    <a:moveTo>
                      <a:pt x="2964" y="824"/>
                    </a:moveTo>
                    <a:lnTo>
                      <a:pt x="2967" y="829"/>
                    </a:lnTo>
                    <a:lnTo>
                      <a:pt x="2972" y="834"/>
                    </a:lnTo>
                    <a:lnTo>
                      <a:pt x="2969" y="836"/>
                    </a:lnTo>
                    <a:lnTo>
                      <a:pt x="2965" y="836"/>
                    </a:lnTo>
                    <a:lnTo>
                      <a:pt x="2962" y="834"/>
                    </a:lnTo>
                    <a:lnTo>
                      <a:pt x="2960" y="834"/>
                    </a:lnTo>
                    <a:lnTo>
                      <a:pt x="2959" y="836"/>
                    </a:lnTo>
                    <a:lnTo>
                      <a:pt x="2955" y="839"/>
                    </a:lnTo>
                    <a:lnTo>
                      <a:pt x="2957" y="844"/>
                    </a:lnTo>
                    <a:lnTo>
                      <a:pt x="2959" y="846"/>
                    </a:lnTo>
                    <a:lnTo>
                      <a:pt x="2957" y="849"/>
                    </a:lnTo>
                    <a:lnTo>
                      <a:pt x="2955" y="853"/>
                    </a:lnTo>
                    <a:lnTo>
                      <a:pt x="2952" y="849"/>
                    </a:lnTo>
                    <a:lnTo>
                      <a:pt x="2950" y="846"/>
                    </a:lnTo>
                    <a:lnTo>
                      <a:pt x="2955" y="838"/>
                    </a:lnTo>
                    <a:lnTo>
                      <a:pt x="2960" y="826"/>
                    </a:lnTo>
                    <a:lnTo>
                      <a:pt x="2962" y="824"/>
                    </a:lnTo>
                    <a:lnTo>
                      <a:pt x="2964" y="824"/>
                    </a:lnTo>
                    <a:close/>
                    <a:moveTo>
                      <a:pt x="3066" y="876"/>
                    </a:moveTo>
                    <a:lnTo>
                      <a:pt x="3066" y="873"/>
                    </a:lnTo>
                    <a:lnTo>
                      <a:pt x="3067" y="868"/>
                    </a:lnTo>
                    <a:lnTo>
                      <a:pt x="3069" y="868"/>
                    </a:lnTo>
                    <a:lnTo>
                      <a:pt x="3071" y="873"/>
                    </a:lnTo>
                    <a:lnTo>
                      <a:pt x="3074" y="876"/>
                    </a:lnTo>
                    <a:lnTo>
                      <a:pt x="3069" y="876"/>
                    </a:lnTo>
                    <a:lnTo>
                      <a:pt x="3066" y="876"/>
                    </a:lnTo>
                    <a:close/>
                    <a:moveTo>
                      <a:pt x="3084" y="873"/>
                    </a:moveTo>
                    <a:lnTo>
                      <a:pt x="3089" y="873"/>
                    </a:lnTo>
                    <a:lnTo>
                      <a:pt x="3094" y="873"/>
                    </a:lnTo>
                    <a:lnTo>
                      <a:pt x="3094" y="874"/>
                    </a:lnTo>
                    <a:lnTo>
                      <a:pt x="3094" y="876"/>
                    </a:lnTo>
                    <a:lnTo>
                      <a:pt x="3094" y="879"/>
                    </a:lnTo>
                    <a:lnTo>
                      <a:pt x="3096" y="883"/>
                    </a:lnTo>
                    <a:lnTo>
                      <a:pt x="3093" y="881"/>
                    </a:lnTo>
                    <a:lnTo>
                      <a:pt x="3089" y="879"/>
                    </a:lnTo>
                    <a:lnTo>
                      <a:pt x="3086" y="878"/>
                    </a:lnTo>
                    <a:lnTo>
                      <a:pt x="3084" y="873"/>
                    </a:lnTo>
                    <a:close/>
                    <a:moveTo>
                      <a:pt x="3071" y="881"/>
                    </a:moveTo>
                    <a:lnTo>
                      <a:pt x="3074" y="883"/>
                    </a:lnTo>
                    <a:lnTo>
                      <a:pt x="3076" y="886"/>
                    </a:lnTo>
                    <a:lnTo>
                      <a:pt x="3076" y="889"/>
                    </a:lnTo>
                    <a:lnTo>
                      <a:pt x="3077" y="896"/>
                    </a:lnTo>
                    <a:lnTo>
                      <a:pt x="3076" y="896"/>
                    </a:lnTo>
                    <a:lnTo>
                      <a:pt x="3074" y="894"/>
                    </a:lnTo>
                    <a:lnTo>
                      <a:pt x="3072" y="888"/>
                    </a:lnTo>
                    <a:lnTo>
                      <a:pt x="3071" y="881"/>
                    </a:lnTo>
                    <a:close/>
                    <a:moveTo>
                      <a:pt x="3104" y="881"/>
                    </a:moveTo>
                    <a:lnTo>
                      <a:pt x="3108" y="883"/>
                    </a:lnTo>
                    <a:lnTo>
                      <a:pt x="3109" y="886"/>
                    </a:lnTo>
                    <a:lnTo>
                      <a:pt x="3108" y="888"/>
                    </a:lnTo>
                    <a:lnTo>
                      <a:pt x="3104" y="888"/>
                    </a:lnTo>
                    <a:lnTo>
                      <a:pt x="3103" y="888"/>
                    </a:lnTo>
                    <a:lnTo>
                      <a:pt x="3103" y="886"/>
                    </a:lnTo>
                    <a:lnTo>
                      <a:pt x="3103" y="884"/>
                    </a:lnTo>
                    <a:lnTo>
                      <a:pt x="3104" y="884"/>
                    </a:lnTo>
                    <a:lnTo>
                      <a:pt x="3104" y="883"/>
                    </a:lnTo>
                    <a:lnTo>
                      <a:pt x="3104" y="881"/>
                    </a:lnTo>
                    <a:close/>
                    <a:moveTo>
                      <a:pt x="3104" y="893"/>
                    </a:moveTo>
                    <a:lnTo>
                      <a:pt x="3108" y="894"/>
                    </a:lnTo>
                    <a:lnTo>
                      <a:pt x="3109" y="899"/>
                    </a:lnTo>
                    <a:lnTo>
                      <a:pt x="3106" y="899"/>
                    </a:lnTo>
                    <a:lnTo>
                      <a:pt x="3103" y="899"/>
                    </a:lnTo>
                    <a:lnTo>
                      <a:pt x="3103" y="898"/>
                    </a:lnTo>
                    <a:lnTo>
                      <a:pt x="3101" y="896"/>
                    </a:lnTo>
                    <a:lnTo>
                      <a:pt x="3103" y="896"/>
                    </a:lnTo>
                    <a:lnTo>
                      <a:pt x="3104" y="894"/>
                    </a:lnTo>
                    <a:lnTo>
                      <a:pt x="3104" y="893"/>
                    </a:lnTo>
                    <a:close/>
                    <a:moveTo>
                      <a:pt x="3119" y="896"/>
                    </a:moveTo>
                    <a:lnTo>
                      <a:pt x="3123" y="898"/>
                    </a:lnTo>
                    <a:lnTo>
                      <a:pt x="3128" y="899"/>
                    </a:lnTo>
                    <a:lnTo>
                      <a:pt x="3128" y="901"/>
                    </a:lnTo>
                    <a:lnTo>
                      <a:pt x="3124" y="901"/>
                    </a:lnTo>
                    <a:lnTo>
                      <a:pt x="3123" y="901"/>
                    </a:lnTo>
                    <a:lnTo>
                      <a:pt x="3121" y="899"/>
                    </a:lnTo>
                    <a:lnTo>
                      <a:pt x="3119" y="896"/>
                    </a:lnTo>
                    <a:close/>
                    <a:moveTo>
                      <a:pt x="3089" y="905"/>
                    </a:moveTo>
                    <a:lnTo>
                      <a:pt x="3093" y="908"/>
                    </a:lnTo>
                    <a:lnTo>
                      <a:pt x="3094" y="911"/>
                    </a:lnTo>
                    <a:lnTo>
                      <a:pt x="3096" y="915"/>
                    </a:lnTo>
                    <a:lnTo>
                      <a:pt x="3098" y="918"/>
                    </a:lnTo>
                    <a:lnTo>
                      <a:pt x="3096" y="918"/>
                    </a:lnTo>
                    <a:lnTo>
                      <a:pt x="3091" y="918"/>
                    </a:lnTo>
                    <a:lnTo>
                      <a:pt x="3088" y="916"/>
                    </a:lnTo>
                    <a:lnTo>
                      <a:pt x="3089" y="911"/>
                    </a:lnTo>
                    <a:lnTo>
                      <a:pt x="3089" y="905"/>
                    </a:lnTo>
                    <a:close/>
                    <a:moveTo>
                      <a:pt x="3123" y="908"/>
                    </a:moveTo>
                    <a:lnTo>
                      <a:pt x="3126" y="908"/>
                    </a:lnTo>
                    <a:lnTo>
                      <a:pt x="3128" y="910"/>
                    </a:lnTo>
                    <a:lnTo>
                      <a:pt x="3128" y="913"/>
                    </a:lnTo>
                    <a:lnTo>
                      <a:pt x="3124" y="913"/>
                    </a:lnTo>
                    <a:lnTo>
                      <a:pt x="3119" y="913"/>
                    </a:lnTo>
                    <a:lnTo>
                      <a:pt x="3116" y="911"/>
                    </a:lnTo>
                    <a:lnTo>
                      <a:pt x="3114" y="910"/>
                    </a:lnTo>
                    <a:lnTo>
                      <a:pt x="3118" y="908"/>
                    </a:lnTo>
                    <a:lnTo>
                      <a:pt x="3123" y="908"/>
                    </a:lnTo>
                    <a:close/>
                    <a:moveTo>
                      <a:pt x="3103" y="921"/>
                    </a:moveTo>
                    <a:lnTo>
                      <a:pt x="3106" y="923"/>
                    </a:lnTo>
                    <a:lnTo>
                      <a:pt x="3106" y="928"/>
                    </a:lnTo>
                    <a:lnTo>
                      <a:pt x="3103" y="933"/>
                    </a:lnTo>
                    <a:lnTo>
                      <a:pt x="3101" y="938"/>
                    </a:lnTo>
                    <a:lnTo>
                      <a:pt x="3101" y="936"/>
                    </a:lnTo>
                    <a:lnTo>
                      <a:pt x="3099" y="930"/>
                    </a:lnTo>
                    <a:lnTo>
                      <a:pt x="3098" y="925"/>
                    </a:lnTo>
                    <a:lnTo>
                      <a:pt x="3101" y="923"/>
                    </a:lnTo>
                    <a:lnTo>
                      <a:pt x="3103" y="921"/>
                    </a:lnTo>
                    <a:close/>
                    <a:moveTo>
                      <a:pt x="2592" y="931"/>
                    </a:moveTo>
                    <a:lnTo>
                      <a:pt x="2599" y="936"/>
                    </a:lnTo>
                    <a:lnTo>
                      <a:pt x="2604" y="945"/>
                    </a:lnTo>
                    <a:lnTo>
                      <a:pt x="2609" y="953"/>
                    </a:lnTo>
                    <a:lnTo>
                      <a:pt x="2614" y="963"/>
                    </a:lnTo>
                    <a:lnTo>
                      <a:pt x="2609" y="973"/>
                    </a:lnTo>
                    <a:lnTo>
                      <a:pt x="2604" y="983"/>
                    </a:lnTo>
                    <a:lnTo>
                      <a:pt x="2602" y="983"/>
                    </a:lnTo>
                    <a:lnTo>
                      <a:pt x="2597" y="982"/>
                    </a:lnTo>
                    <a:lnTo>
                      <a:pt x="2590" y="982"/>
                    </a:lnTo>
                    <a:lnTo>
                      <a:pt x="2589" y="966"/>
                    </a:lnTo>
                    <a:lnTo>
                      <a:pt x="2587" y="955"/>
                    </a:lnTo>
                    <a:lnTo>
                      <a:pt x="2589" y="943"/>
                    </a:lnTo>
                    <a:lnTo>
                      <a:pt x="2592" y="931"/>
                    </a:lnTo>
                    <a:close/>
                    <a:moveTo>
                      <a:pt x="3136" y="983"/>
                    </a:moveTo>
                    <a:lnTo>
                      <a:pt x="3129" y="982"/>
                    </a:lnTo>
                    <a:lnTo>
                      <a:pt x="3124" y="982"/>
                    </a:lnTo>
                    <a:lnTo>
                      <a:pt x="3121" y="978"/>
                    </a:lnTo>
                    <a:lnTo>
                      <a:pt x="3118" y="975"/>
                    </a:lnTo>
                    <a:lnTo>
                      <a:pt x="3116" y="966"/>
                    </a:lnTo>
                    <a:lnTo>
                      <a:pt x="3114" y="955"/>
                    </a:lnTo>
                    <a:lnTo>
                      <a:pt x="3124" y="945"/>
                    </a:lnTo>
                    <a:lnTo>
                      <a:pt x="3133" y="933"/>
                    </a:lnTo>
                    <a:lnTo>
                      <a:pt x="3133" y="935"/>
                    </a:lnTo>
                    <a:lnTo>
                      <a:pt x="3133" y="936"/>
                    </a:lnTo>
                    <a:lnTo>
                      <a:pt x="3138" y="950"/>
                    </a:lnTo>
                    <a:lnTo>
                      <a:pt x="3143" y="963"/>
                    </a:lnTo>
                    <a:lnTo>
                      <a:pt x="3138" y="966"/>
                    </a:lnTo>
                    <a:lnTo>
                      <a:pt x="3133" y="970"/>
                    </a:lnTo>
                    <a:lnTo>
                      <a:pt x="3134" y="977"/>
                    </a:lnTo>
                    <a:lnTo>
                      <a:pt x="3136" y="983"/>
                    </a:lnTo>
                    <a:close/>
                    <a:moveTo>
                      <a:pt x="3108" y="946"/>
                    </a:moveTo>
                    <a:lnTo>
                      <a:pt x="3111" y="950"/>
                    </a:lnTo>
                    <a:lnTo>
                      <a:pt x="3111" y="953"/>
                    </a:lnTo>
                    <a:lnTo>
                      <a:pt x="3111" y="956"/>
                    </a:lnTo>
                    <a:lnTo>
                      <a:pt x="3109" y="961"/>
                    </a:lnTo>
                    <a:lnTo>
                      <a:pt x="3108" y="961"/>
                    </a:lnTo>
                    <a:lnTo>
                      <a:pt x="3103" y="960"/>
                    </a:lnTo>
                    <a:lnTo>
                      <a:pt x="3096" y="960"/>
                    </a:lnTo>
                    <a:lnTo>
                      <a:pt x="3101" y="953"/>
                    </a:lnTo>
                    <a:lnTo>
                      <a:pt x="3108" y="946"/>
                    </a:lnTo>
                    <a:close/>
                    <a:moveTo>
                      <a:pt x="3029" y="970"/>
                    </a:moveTo>
                    <a:lnTo>
                      <a:pt x="3044" y="980"/>
                    </a:lnTo>
                    <a:lnTo>
                      <a:pt x="3057" y="990"/>
                    </a:lnTo>
                    <a:lnTo>
                      <a:pt x="3057" y="993"/>
                    </a:lnTo>
                    <a:lnTo>
                      <a:pt x="3057" y="995"/>
                    </a:lnTo>
                    <a:lnTo>
                      <a:pt x="3054" y="1003"/>
                    </a:lnTo>
                    <a:lnTo>
                      <a:pt x="3049" y="1008"/>
                    </a:lnTo>
                    <a:lnTo>
                      <a:pt x="3044" y="1012"/>
                    </a:lnTo>
                    <a:lnTo>
                      <a:pt x="3039" y="1017"/>
                    </a:lnTo>
                    <a:lnTo>
                      <a:pt x="3047" y="1033"/>
                    </a:lnTo>
                    <a:lnTo>
                      <a:pt x="3052" y="1052"/>
                    </a:lnTo>
                    <a:lnTo>
                      <a:pt x="3047" y="1059"/>
                    </a:lnTo>
                    <a:lnTo>
                      <a:pt x="3042" y="1065"/>
                    </a:lnTo>
                    <a:lnTo>
                      <a:pt x="3039" y="1074"/>
                    </a:lnTo>
                    <a:lnTo>
                      <a:pt x="3036" y="1084"/>
                    </a:lnTo>
                    <a:lnTo>
                      <a:pt x="3032" y="1092"/>
                    </a:lnTo>
                    <a:lnTo>
                      <a:pt x="3029" y="1102"/>
                    </a:lnTo>
                    <a:lnTo>
                      <a:pt x="3026" y="1110"/>
                    </a:lnTo>
                    <a:lnTo>
                      <a:pt x="3021" y="1117"/>
                    </a:lnTo>
                    <a:lnTo>
                      <a:pt x="3007" y="1112"/>
                    </a:lnTo>
                    <a:lnTo>
                      <a:pt x="2999" y="1107"/>
                    </a:lnTo>
                    <a:lnTo>
                      <a:pt x="2975" y="1105"/>
                    </a:lnTo>
                    <a:lnTo>
                      <a:pt x="2952" y="1104"/>
                    </a:lnTo>
                    <a:lnTo>
                      <a:pt x="2952" y="1090"/>
                    </a:lnTo>
                    <a:lnTo>
                      <a:pt x="2947" y="1082"/>
                    </a:lnTo>
                    <a:lnTo>
                      <a:pt x="2942" y="1074"/>
                    </a:lnTo>
                    <a:lnTo>
                      <a:pt x="2935" y="1067"/>
                    </a:lnTo>
                    <a:lnTo>
                      <a:pt x="2935" y="1060"/>
                    </a:lnTo>
                    <a:lnTo>
                      <a:pt x="2937" y="1054"/>
                    </a:lnTo>
                    <a:lnTo>
                      <a:pt x="2939" y="1047"/>
                    </a:lnTo>
                    <a:lnTo>
                      <a:pt x="2942" y="1042"/>
                    </a:lnTo>
                    <a:lnTo>
                      <a:pt x="2950" y="1043"/>
                    </a:lnTo>
                    <a:lnTo>
                      <a:pt x="2957" y="1045"/>
                    </a:lnTo>
                    <a:lnTo>
                      <a:pt x="2964" y="1037"/>
                    </a:lnTo>
                    <a:lnTo>
                      <a:pt x="2970" y="1028"/>
                    </a:lnTo>
                    <a:lnTo>
                      <a:pt x="2982" y="1022"/>
                    </a:lnTo>
                    <a:lnTo>
                      <a:pt x="2995" y="1015"/>
                    </a:lnTo>
                    <a:lnTo>
                      <a:pt x="3012" y="993"/>
                    </a:lnTo>
                    <a:lnTo>
                      <a:pt x="3029" y="970"/>
                    </a:lnTo>
                    <a:close/>
                    <a:moveTo>
                      <a:pt x="2771" y="983"/>
                    </a:moveTo>
                    <a:lnTo>
                      <a:pt x="2785" y="988"/>
                    </a:lnTo>
                    <a:lnTo>
                      <a:pt x="2801" y="992"/>
                    </a:lnTo>
                    <a:lnTo>
                      <a:pt x="2806" y="1002"/>
                    </a:lnTo>
                    <a:lnTo>
                      <a:pt x="2813" y="1010"/>
                    </a:lnTo>
                    <a:lnTo>
                      <a:pt x="2820" y="1017"/>
                    </a:lnTo>
                    <a:lnTo>
                      <a:pt x="2828" y="1023"/>
                    </a:lnTo>
                    <a:lnTo>
                      <a:pt x="2846" y="1033"/>
                    </a:lnTo>
                    <a:lnTo>
                      <a:pt x="2862" y="1047"/>
                    </a:lnTo>
                    <a:lnTo>
                      <a:pt x="2873" y="1069"/>
                    </a:lnTo>
                    <a:lnTo>
                      <a:pt x="2883" y="1092"/>
                    </a:lnTo>
                    <a:lnTo>
                      <a:pt x="2892" y="1097"/>
                    </a:lnTo>
                    <a:lnTo>
                      <a:pt x="2900" y="1102"/>
                    </a:lnTo>
                    <a:lnTo>
                      <a:pt x="2902" y="1110"/>
                    </a:lnTo>
                    <a:lnTo>
                      <a:pt x="2903" y="1122"/>
                    </a:lnTo>
                    <a:lnTo>
                      <a:pt x="2902" y="1134"/>
                    </a:lnTo>
                    <a:lnTo>
                      <a:pt x="2900" y="1142"/>
                    </a:lnTo>
                    <a:lnTo>
                      <a:pt x="2890" y="1142"/>
                    </a:lnTo>
                    <a:lnTo>
                      <a:pt x="2880" y="1142"/>
                    </a:lnTo>
                    <a:lnTo>
                      <a:pt x="2862" y="1119"/>
                    </a:lnTo>
                    <a:lnTo>
                      <a:pt x="2841" y="1095"/>
                    </a:lnTo>
                    <a:lnTo>
                      <a:pt x="2835" y="1082"/>
                    </a:lnTo>
                    <a:lnTo>
                      <a:pt x="2830" y="1069"/>
                    </a:lnTo>
                    <a:lnTo>
                      <a:pt x="2825" y="1054"/>
                    </a:lnTo>
                    <a:lnTo>
                      <a:pt x="2818" y="1038"/>
                    </a:lnTo>
                    <a:lnTo>
                      <a:pt x="2813" y="1032"/>
                    </a:lnTo>
                    <a:lnTo>
                      <a:pt x="2806" y="1027"/>
                    </a:lnTo>
                    <a:lnTo>
                      <a:pt x="2800" y="1022"/>
                    </a:lnTo>
                    <a:lnTo>
                      <a:pt x="2793" y="1015"/>
                    </a:lnTo>
                    <a:lnTo>
                      <a:pt x="2785" y="1010"/>
                    </a:lnTo>
                    <a:lnTo>
                      <a:pt x="2778" y="1005"/>
                    </a:lnTo>
                    <a:lnTo>
                      <a:pt x="2773" y="998"/>
                    </a:lnTo>
                    <a:lnTo>
                      <a:pt x="2768" y="990"/>
                    </a:lnTo>
                    <a:lnTo>
                      <a:pt x="2769" y="987"/>
                    </a:lnTo>
                    <a:lnTo>
                      <a:pt x="2771" y="983"/>
                    </a:lnTo>
                    <a:close/>
                    <a:moveTo>
                      <a:pt x="3170" y="1030"/>
                    </a:moveTo>
                    <a:lnTo>
                      <a:pt x="3171" y="1030"/>
                    </a:lnTo>
                    <a:lnTo>
                      <a:pt x="3173" y="1030"/>
                    </a:lnTo>
                    <a:lnTo>
                      <a:pt x="3171" y="1033"/>
                    </a:lnTo>
                    <a:lnTo>
                      <a:pt x="3171" y="1035"/>
                    </a:lnTo>
                    <a:lnTo>
                      <a:pt x="3170" y="1035"/>
                    </a:lnTo>
                    <a:lnTo>
                      <a:pt x="3166" y="1037"/>
                    </a:lnTo>
                    <a:lnTo>
                      <a:pt x="3168" y="1033"/>
                    </a:lnTo>
                    <a:lnTo>
                      <a:pt x="3170" y="1030"/>
                    </a:lnTo>
                    <a:close/>
                    <a:moveTo>
                      <a:pt x="3160" y="1040"/>
                    </a:moveTo>
                    <a:lnTo>
                      <a:pt x="3163" y="1040"/>
                    </a:lnTo>
                    <a:lnTo>
                      <a:pt x="3165" y="1040"/>
                    </a:lnTo>
                    <a:lnTo>
                      <a:pt x="3166" y="1057"/>
                    </a:lnTo>
                    <a:lnTo>
                      <a:pt x="3166" y="1072"/>
                    </a:lnTo>
                    <a:lnTo>
                      <a:pt x="3165" y="1072"/>
                    </a:lnTo>
                    <a:lnTo>
                      <a:pt x="3163" y="1072"/>
                    </a:lnTo>
                    <a:lnTo>
                      <a:pt x="3160" y="1055"/>
                    </a:lnTo>
                    <a:lnTo>
                      <a:pt x="3160" y="1040"/>
                    </a:lnTo>
                    <a:close/>
                    <a:moveTo>
                      <a:pt x="3128" y="1043"/>
                    </a:moveTo>
                    <a:lnTo>
                      <a:pt x="3129" y="1047"/>
                    </a:lnTo>
                    <a:lnTo>
                      <a:pt x="3129" y="1049"/>
                    </a:lnTo>
                    <a:lnTo>
                      <a:pt x="3129" y="1052"/>
                    </a:lnTo>
                    <a:lnTo>
                      <a:pt x="3128" y="1054"/>
                    </a:lnTo>
                    <a:lnTo>
                      <a:pt x="3123" y="1057"/>
                    </a:lnTo>
                    <a:lnTo>
                      <a:pt x="3118" y="1060"/>
                    </a:lnTo>
                    <a:lnTo>
                      <a:pt x="3113" y="1057"/>
                    </a:lnTo>
                    <a:lnTo>
                      <a:pt x="3106" y="1054"/>
                    </a:lnTo>
                    <a:lnTo>
                      <a:pt x="3106" y="1052"/>
                    </a:lnTo>
                    <a:lnTo>
                      <a:pt x="3116" y="1050"/>
                    </a:lnTo>
                    <a:lnTo>
                      <a:pt x="3126" y="1050"/>
                    </a:lnTo>
                    <a:lnTo>
                      <a:pt x="3126" y="1047"/>
                    </a:lnTo>
                    <a:lnTo>
                      <a:pt x="3128" y="1043"/>
                    </a:lnTo>
                    <a:close/>
                    <a:moveTo>
                      <a:pt x="3091" y="1050"/>
                    </a:moveTo>
                    <a:lnTo>
                      <a:pt x="3098" y="1050"/>
                    </a:lnTo>
                    <a:lnTo>
                      <a:pt x="3103" y="1052"/>
                    </a:lnTo>
                    <a:lnTo>
                      <a:pt x="3103" y="1054"/>
                    </a:lnTo>
                    <a:lnTo>
                      <a:pt x="3094" y="1055"/>
                    </a:lnTo>
                    <a:lnTo>
                      <a:pt x="3086" y="1059"/>
                    </a:lnTo>
                    <a:lnTo>
                      <a:pt x="3083" y="1059"/>
                    </a:lnTo>
                    <a:lnTo>
                      <a:pt x="3079" y="1059"/>
                    </a:lnTo>
                    <a:lnTo>
                      <a:pt x="3076" y="1059"/>
                    </a:lnTo>
                    <a:lnTo>
                      <a:pt x="3074" y="1057"/>
                    </a:lnTo>
                    <a:lnTo>
                      <a:pt x="3074" y="1054"/>
                    </a:lnTo>
                    <a:lnTo>
                      <a:pt x="3076" y="1052"/>
                    </a:lnTo>
                    <a:lnTo>
                      <a:pt x="3083" y="1050"/>
                    </a:lnTo>
                    <a:lnTo>
                      <a:pt x="3091" y="1050"/>
                    </a:lnTo>
                    <a:close/>
                    <a:moveTo>
                      <a:pt x="3280" y="1176"/>
                    </a:moveTo>
                    <a:lnTo>
                      <a:pt x="3282" y="1171"/>
                    </a:lnTo>
                    <a:lnTo>
                      <a:pt x="3282" y="1166"/>
                    </a:lnTo>
                    <a:lnTo>
                      <a:pt x="3288" y="1166"/>
                    </a:lnTo>
                    <a:lnTo>
                      <a:pt x="3293" y="1166"/>
                    </a:lnTo>
                    <a:lnTo>
                      <a:pt x="3293" y="1159"/>
                    </a:lnTo>
                    <a:lnTo>
                      <a:pt x="3293" y="1152"/>
                    </a:lnTo>
                    <a:lnTo>
                      <a:pt x="3282" y="1142"/>
                    </a:lnTo>
                    <a:lnTo>
                      <a:pt x="3272" y="1131"/>
                    </a:lnTo>
                    <a:lnTo>
                      <a:pt x="3267" y="1127"/>
                    </a:lnTo>
                    <a:lnTo>
                      <a:pt x="3260" y="1126"/>
                    </a:lnTo>
                    <a:lnTo>
                      <a:pt x="3253" y="1127"/>
                    </a:lnTo>
                    <a:lnTo>
                      <a:pt x="3245" y="1132"/>
                    </a:lnTo>
                    <a:lnTo>
                      <a:pt x="3242" y="1129"/>
                    </a:lnTo>
                    <a:lnTo>
                      <a:pt x="3238" y="1127"/>
                    </a:lnTo>
                    <a:lnTo>
                      <a:pt x="3238" y="1119"/>
                    </a:lnTo>
                    <a:lnTo>
                      <a:pt x="3238" y="1114"/>
                    </a:lnTo>
                    <a:lnTo>
                      <a:pt x="3235" y="1109"/>
                    </a:lnTo>
                    <a:lnTo>
                      <a:pt x="3230" y="1105"/>
                    </a:lnTo>
                    <a:lnTo>
                      <a:pt x="3225" y="1107"/>
                    </a:lnTo>
                    <a:lnTo>
                      <a:pt x="3220" y="1107"/>
                    </a:lnTo>
                    <a:lnTo>
                      <a:pt x="3216" y="1105"/>
                    </a:lnTo>
                    <a:lnTo>
                      <a:pt x="3213" y="1100"/>
                    </a:lnTo>
                    <a:lnTo>
                      <a:pt x="3216" y="1102"/>
                    </a:lnTo>
                    <a:lnTo>
                      <a:pt x="3221" y="1105"/>
                    </a:lnTo>
                    <a:lnTo>
                      <a:pt x="3226" y="1100"/>
                    </a:lnTo>
                    <a:lnTo>
                      <a:pt x="3233" y="1095"/>
                    </a:lnTo>
                    <a:lnTo>
                      <a:pt x="3233" y="1094"/>
                    </a:lnTo>
                    <a:lnTo>
                      <a:pt x="3225" y="1094"/>
                    </a:lnTo>
                    <a:lnTo>
                      <a:pt x="3216" y="1090"/>
                    </a:lnTo>
                    <a:lnTo>
                      <a:pt x="3210" y="1085"/>
                    </a:lnTo>
                    <a:lnTo>
                      <a:pt x="3205" y="1079"/>
                    </a:lnTo>
                    <a:lnTo>
                      <a:pt x="3215" y="1074"/>
                    </a:lnTo>
                    <a:lnTo>
                      <a:pt x="3223" y="1067"/>
                    </a:lnTo>
                    <a:lnTo>
                      <a:pt x="3230" y="1070"/>
                    </a:lnTo>
                    <a:lnTo>
                      <a:pt x="3235" y="1074"/>
                    </a:lnTo>
                    <a:lnTo>
                      <a:pt x="3238" y="1079"/>
                    </a:lnTo>
                    <a:lnTo>
                      <a:pt x="3243" y="1084"/>
                    </a:lnTo>
                    <a:lnTo>
                      <a:pt x="3240" y="1089"/>
                    </a:lnTo>
                    <a:lnTo>
                      <a:pt x="3238" y="1092"/>
                    </a:lnTo>
                    <a:lnTo>
                      <a:pt x="3237" y="1095"/>
                    </a:lnTo>
                    <a:lnTo>
                      <a:pt x="3238" y="1100"/>
                    </a:lnTo>
                    <a:lnTo>
                      <a:pt x="3240" y="1104"/>
                    </a:lnTo>
                    <a:lnTo>
                      <a:pt x="3243" y="1105"/>
                    </a:lnTo>
                    <a:lnTo>
                      <a:pt x="3252" y="1105"/>
                    </a:lnTo>
                    <a:lnTo>
                      <a:pt x="3258" y="1105"/>
                    </a:lnTo>
                    <a:lnTo>
                      <a:pt x="3263" y="1102"/>
                    </a:lnTo>
                    <a:lnTo>
                      <a:pt x="3268" y="1099"/>
                    </a:lnTo>
                    <a:lnTo>
                      <a:pt x="3272" y="1094"/>
                    </a:lnTo>
                    <a:lnTo>
                      <a:pt x="3277" y="1090"/>
                    </a:lnTo>
                    <a:lnTo>
                      <a:pt x="3282" y="1087"/>
                    </a:lnTo>
                    <a:lnTo>
                      <a:pt x="3288" y="1085"/>
                    </a:lnTo>
                    <a:lnTo>
                      <a:pt x="3305" y="1092"/>
                    </a:lnTo>
                    <a:lnTo>
                      <a:pt x="3327" y="1100"/>
                    </a:lnTo>
                    <a:lnTo>
                      <a:pt x="3349" y="1110"/>
                    </a:lnTo>
                    <a:lnTo>
                      <a:pt x="3364" y="1119"/>
                    </a:lnTo>
                    <a:lnTo>
                      <a:pt x="3370" y="1126"/>
                    </a:lnTo>
                    <a:lnTo>
                      <a:pt x="3377" y="1132"/>
                    </a:lnTo>
                    <a:lnTo>
                      <a:pt x="3382" y="1141"/>
                    </a:lnTo>
                    <a:lnTo>
                      <a:pt x="3387" y="1149"/>
                    </a:lnTo>
                    <a:lnTo>
                      <a:pt x="3396" y="1167"/>
                    </a:lnTo>
                    <a:lnTo>
                      <a:pt x="3406" y="1184"/>
                    </a:lnTo>
                    <a:lnTo>
                      <a:pt x="3419" y="1192"/>
                    </a:lnTo>
                    <a:lnTo>
                      <a:pt x="3431" y="1204"/>
                    </a:lnTo>
                    <a:lnTo>
                      <a:pt x="3416" y="1203"/>
                    </a:lnTo>
                    <a:lnTo>
                      <a:pt x="3401" y="1203"/>
                    </a:lnTo>
                    <a:lnTo>
                      <a:pt x="3384" y="1184"/>
                    </a:lnTo>
                    <a:lnTo>
                      <a:pt x="3367" y="1166"/>
                    </a:lnTo>
                    <a:lnTo>
                      <a:pt x="3359" y="1167"/>
                    </a:lnTo>
                    <a:lnTo>
                      <a:pt x="3354" y="1169"/>
                    </a:lnTo>
                    <a:lnTo>
                      <a:pt x="3350" y="1171"/>
                    </a:lnTo>
                    <a:lnTo>
                      <a:pt x="3345" y="1172"/>
                    </a:lnTo>
                    <a:lnTo>
                      <a:pt x="3344" y="1182"/>
                    </a:lnTo>
                    <a:lnTo>
                      <a:pt x="3342" y="1191"/>
                    </a:lnTo>
                    <a:lnTo>
                      <a:pt x="3324" y="1186"/>
                    </a:lnTo>
                    <a:lnTo>
                      <a:pt x="3312" y="1181"/>
                    </a:lnTo>
                    <a:lnTo>
                      <a:pt x="3305" y="1179"/>
                    </a:lnTo>
                    <a:lnTo>
                      <a:pt x="3298" y="1177"/>
                    </a:lnTo>
                    <a:lnTo>
                      <a:pt x="3290" y="1176"/>
                    </a:lnTo>
                    <a:lnTo>
                      <a:pt x="3280" y="1176"/>
                    </a:lnTo>
                    <a:close/>
                    <a:moveTo>
                      <a:pt x="1030" y="1072"/>
                    </a:moveTo>
                    <a:lnTo>
                      <a:pt x="1035" y="1072"/>
                    </a:lnTo>
                    <a:lnTo>
                      <a:pt x="1040" y="1072"/>
                    </a:lnTo>
                    <a:lnTo>
                      <a:pt x="1040" y="1075"/>
                    </a:lnTo>
                    <a:lnTo>
                      <a:pt x="1040" y="1079"/>
                    </a:lnTo>
                    <a:lnTo>
                      <a:pt x="1038" y="1080"/>
                    </a:lnTo>
                    <a:lnTo>
                      <a:pt x="1037" y="1082"/>
                    </a:lnTo>
                    <a:lnTo>
                      <a:pt x="1035" y="1082"/>
                    </a:lnTo>
                    <a:lnTo>
                      <a:pt x="1030" y="1080"/>
                    </a:lnTo>
                    <a:lnTo>
                      <a:pt x="1025" y="1079"/>
                    </a:lnTo>
                    <a:lnTo>
                      <a:pt x="1027" y="1075"/>
                    </a:lnTo>
                    <a:lnTo>
                      <a:pt x="1030" y="1072"/>
                    </a:lnTo>
                    <a:close/>
                    <a:moveTo>
                      <a:pt x="3108" y="1085"/>
                    </a:moveTo>
                    <a:lnTo>
                      <a:pt x="3101" y="1085"/>
                    </a:lnTo>
                    <a:lnTo>
                      <a:pt x="3094" y="1087"/>
                    </a:lnTo>
                    <a:lnTo>
                      <a:pt x="3094" y="1095"/>
                    </a:lnTo>
                    <a:lnTo>
                      <a:pt x="3096" y="1105"/>
                    </a:lnTo>
                    <a:lnTo>
                      <a:pt x="3099" y="1115"/>
                    </a:lnTo>
                    <a:lnTo>
                      <a:pt x="3103" y="1127"/>
                    </a:lnTo>
                    <a:lnTo>
                      <a:pt x="3099" y="1127"/>
                    </a:lnTo>
                    <a:lnTo>
                      <a:pt x="3096" y="1126"/>
                    </a:lnTo>
                    <a:lnTo>
                      <a:pt x="3086" y="1114"/>
                    </a:lnTo>
                    <a:lnTo>
                      <a:pt x="3077" y="1100"/>
                    </a:lnTo>
                    <a:lnTo>
                      <a:pt x="3074" y="1102"/>
                    </a:lnTo>
                    <a:lnTo>
                      <a:pt x="3072" y="1104"/>
                    </a:lnTo>
                    <a:lnTo>
                      <a:pt x="3071" y="1119"/>
                    </a:lnTo>
                    <a:lnTo>
                      <a:pt x="3074" y="1132"/>
                    </a:lnTo>
                    <a:lnTo>
                      <a:pt x="3071" y="1131"/>
                    </a:lnTo>
                    <a:lnTo>
                      <a:pt x="3067" y="1129"/>
                    </a:lnTo>
                    <a:lnTo>
                      <a:pt x="3066" y="1127"/>
                    </a:lnTo>
                    <a:lnTo>
                      <a:pt x="3064" y="1126"/>
                    </a:lnTo>
                    <a:lnTo>
                      <a:pt x="3061" y="1112"/>
                    </a:lnTo>
                    <a:lnTo>
                      <a:pt x="3056" y="1097"/>
                    </a:lnTo>
                    <a:lnTo>
                      <a:pt x="3062" y="1085"/>
                    </a:lnTo>
                    <a:lnTo>
                      <a:pt x="3067" y="1074"/>
                    </a:lnTo>
                    <a:lnTo>
                      <a:pt x="3074" y="1079"/>
                    </a:lnTo>
                    <a:lnTo>
                      <a:pt x="3081" y="1082"/>
                    </a:lnTo>
                    <a:lnTo>
                      <a:pt x="3088" y="1079"/>
                    </a:lnTo>
                    <a:lnTo>
                      <a:pt x="3094" y="1077"/>
                    </a:lnTo>
                    <a:lnTo>
                      <a:pt x="3101" y="1075"/>
                    </a:lnTo>
                    <a:lnTo>
                      <a:pt x="3108" y="1077"/>
                    </a:lnTo>
                    <a:lnTo>
                      <a:pt x="3108" y="1080"/>
                    </a:lnTo>
                    <a:lnTo>
                      <a:pt x="3108" y="1085"/>
                    </a:lnTo>
                    <a:close/>
                    <a:moveTo>
                      <a:pt x="2897" y="1144"/>
                    </a:moveTo>
                    <a:lnTo>
                      <a:pt x="2908" y="1144"/>
                    </a:lnTo>
                    <a:lnTo>
                      <a:pt x="2922" y="1144"/>
                    </a:lnTo>
                    <a:lnTo>
                      <a:pt x="2930" y="1152"/>
                    </a:lnTo>
                    <a:lnTo>
                      <a:pt x="2940" y="1159"/>
                    </a:lnTo>
                    <a:lnTo>
                      <a:pt x="2955" y="1156"/>
                    </a:lnTo>
                    <a:lnTo>
                      <a:pt x="2970" y="1154"/>
                    </a:lnTo>
                    <a:lnTo>
                      <a:pt x="2987" y="1166"/>
                    </a:lnTo>
                    <a:lnTo>
                      <a:pt x="3004" y="1177"/>
                    </a:lnTo>
                    <a:lnTo>
                      <a:pt x="3004" y="1179"/>
                    </a:lnTo>
                    <a:lnTo>
                      <a:pt x="3002" y="1181"/>
                    </a:lnTo>
                    <a:lnTo>
                      <a:pt x="2979" y="1177"/>
                    </a:lnTo>
                    <a:lnTo>
                      <a:pt x="2955" y="1174"/>
                    </a:lnTo>
                    <a:lnTo>
                      <a:pt x="2932" y="1171"/>
                    </a:lnTo>
                    <a:lnTo>
                      <a:pt x="2908" y="1167"/>
                    </a:lnTo>
                    <a:lnTo>
                      <a:pt x="2903" y="1162"/>
                    </a:lnTo>
                    <a:lnTo>
                      <a:pt x="2900" y="1157"/>
                    </a:lnTo>
                    <a:lnTo>
                      <a:pt x="2897" y="1152"/>
                    </a:lnTo>
                    <a:lnTo>
                      <a:pt x="2897" y="1144"/>
                    </a:lnTo>
                    <a:close/>
                    <a:moveTo>
                      <a:pt x="3098" y="1295"/>
                    </a:moveTo>
                    <a:lnTo>
                      <a:pt x="3098" y="1291"/>
                    </a:lnTo>
                    <a:lnTo>
                      <a:pt x="3098" y="1288"/>
                    </a:lnTo>
                    <a:lnTo>
                      <a:pt x="3104" y="1285"/>
                    </a:lnTo>
                    <a:lnTo>
                      <a:pt x="3109" y="1278"/>
                    </a:lnTo>
                    <a:lnTo>
                      <a:pt x="3113" y="1270"/>
                    </a:lnTo>
                    <a:lnTo>
                      <a:pt x="3114" y="1259"/>
                    </a:lnTo>
                    <a:lnTo>
                      <a:pt x="3131" y="1254"/>
                    </a:lnTo>
                    <a:lnTo>
                      <a:pt x="3148" y="1251"/>
                    </a:lnTo>
                    <a:lnTo>
                      <a:pt x="3154" y="1261"/>
                    </a:lnTo>
                    <a:lnTo>
                      <a:pt x="3163" y="1270"/>
                    </a:lnTo>
                    <a:lnTo>
                      <a:pt x="3168" y="1270"/>
                    </a:lnTo>
                    <a:lnTo>
                      <a:pt x="3175" y="1268"/>
                    </a:lnTo>
                    <a:lnTo>
                      <a:pt x="3175" y="1259"/>
                    </a:lnTo>
                    <a:lnTo>
                      <a:pt x="3175" y="1253"/>
                    </a:lnTo>
                    <a:lnTo>
                      <a:pt x="3176" y="1248"/>
                    </a:lnTo>
                    <a:lnTo>
                      <a:pt x="3180" y="1243"/>
                    </a:lnTo>
                    <a:lnTo>
                      <a:pt x="3186" y="1234"/>
                    </a:lnTo>
                    <a:lnTo>
                      <a:pt x="3195" y="1228"/>
                    </a:lnTo>
                    <a:lnTo>
                      <a:pt x="3200" y="1229"/>
                    </a:lnTo>
                    <a:lnTo>
                      <a:pt x="3205" y="1229"/>
                    </a:lnTo>
                    <a:lnTo>
                      <a:pt x="3210" y="1229"/>
                    </a:lnTo>
                    <a:lnTo>
                      <a:pt x="3213" y="1228"/>
                    </a:lnTo>
                    <a:lnTo>
                      <a:pt x="3211" y="1221"/>
                    </a:lnTo>
                    <a:lnTo>
                      <a:pt x="3211" y="1214"/>
                    </a:lnTo>
                    <a:lnTo>
                      <a:pt x="3223" y="1219"/>
                    </a:lnTo>
                    <a:lnTo>
                      <a:pt x="3235" y="1224"/>
                    </a:lnTo>
                    <a:lnTo>
                      <a:pt x="3247" y="1228"/>
                    </a:lnTo>
                    <a:lnTo>
                      <a:pt x="3262" y="1231"/>
                    </a:lnTo>
                    <a:lnTo>
                      <a:pt x="3262" y="1234"/>
                    </a:lnTo>
                    <a:lnTo>
                      <a:pt x="3262" y="1238"/>
                    </a:lnTo>
                    <a:lnTo>
                      <a:pt x="3257" y="1241"/>
                    </a:lnTo>
                    <a:lnTo>
                      <a:pt x="3253" y="1244"/>
                    </a:lnTo>
                    <a:lnTo>
                      <a:pt x="3252" y="1249"/>
                    </a:lnTo>
                    <a:lnTo>
                      <a:pt x="3250" y="1256"/>
                    </a:lnTo>
                    <a:lnTo>
                      <a:pt x="3270" y="1244"/>
                    </a:lnTo>
                    <a:lnTo>
                      <a:pt x="3292" y="1234"/>
                    </a:lnTo>
                    <a:lnTo>
                      <a:pt x="3314" y="1223"/>
                    </a:lnTo>
                    <a:lnTo>
                      <a:pt x="3334" y="1213"/>
                    </a:lnTo>
                    <a:lnTo>
                      <a:pt x="3335" y="1221"/>
                    </a:lnTo>
                    <a:lnTo>
                      <a:pt x="3337" y="1234"/>
                    </a:lnTo>
                    <a:lnTo>
                      <a:pt x="3340" y="1248"/>
                    </a:lnTo>
                    <a:lnTo>
                      <a:pt x="3345" y="1254"/>
                    </a:lnTo>
                    <a:lnTo>
                      <a:pt x="3350" y="1258"/>
                    </a:lnTo>
                    <a:lnTo>
                      <a:pt x="3355" y="1261"/>
                    </a:lnTo>
                    <a:lnTo>
                      <a:pt x="3355" y="1288"/>
                    </a:lnTo>
                    <a:lnTo>
                      <a:pt x="3359" y="1306"/>
                    </a:lnTo>
                    <a:lnTo>
                      <a:pt x="3360" y="1315"/>
                    </a:lnTo>
                    <a:lnTo>
                      <a:pt x="3365" y="1321"/>
                    </a:lnTo>
                    <a:lnTo>
                      <a:pt x="3374" y="1328"/>
                    </a:lnTo>
                    <a:lnTo>
                      <a:pt x="3382" y="1336"/>
                    </a:lnTo>
                    <a:lnTo>
                      <a:pt x="3386" y="1348"/>
                    </a:lnTo>
                    <a:lnTo>
                      <a:pt x="3391" y="1360"/>
                    </a:lnTo>
                    <a:lnTo>
                      <a:pt x="3396" y="1368"/>
                    </a:lnTo>
                    <a:lnTo>
                      <a:pt x="3401" y="1377"/>
                    </a:lnTo>
                    <a:lnTo>
                      <a:pt x="3407" y="1385"/>
                    </a:lnTo>
                    <a:lnTo>
                      <a:pt x="3412" y="1395"/>
                    </a:lnTo>
                    <a:lnTo>
                      <a:pt x="3416" y="1403"/>
                    </a:lnTo>
                    <a:lnTo>
                      <a:pt x="3419" y="1415"/>
                    </a:lnTo>
                    <a:lnTo>
                      <a:pt x="3419" y="1424"/>
                    </a:lnTo>
                    <a:lnTo>
                      <a:pt x="3419" y="1434"/>
                    </a:lnTo>
                    <a:lnTo>
                      <a:pt x="3417" y="1442"/>
                    </a:lnTo>
                    <a:lnTo>
                      <a:pt x="3414" y="1452"/>
                    </a:lnTo>
                    <a:lnTo>
                      <a:pt x="3404" y="1470"/>
                    </a:lnTo>
                    <a:lnTo>
                      <a:pt x="3391" y="1489"/>
                    </a:lnTo>
                    <a:lnTo>
                      <a:pt x="3362" y="1521"/>
                    </a:lnTo>
                    <a:lnTo>
                      <a:pt x="3337" y="1542"/>
                    </a:lnTo>
                    <a:lnTo>
                      <a:pt x="3325" y="1559"/>
                    </a:lnTo>
                    <a:lnTo>
                      <a:pt x="3312" y="1576"/>
                    </a:lnTo>
                    <a:lnTo>
                      <a:pt x="3302" y="1581"/>
                    </a:lnTo>
                    <a:lnTo>
                      <a:pt x="3287" y="1586"/>
                    </a:lnTo>
                    <a:lnTo>
                      <a:pt x="3272" y="1589"/>
                    </a:lnTo>
                    <a:lnTo>
                      <a:pt x="3262" y="1593"/>
                    </a:lnTo>
                    <a:lnTo>
                      <a:pt x="3260" y="1588"/>
                    </a:lnTo>
                    <a:lnTo>
                      <a:pt x="3257" y="1583"/>
                    </a:lnTo>
                    <a:lnTo>
                      <a:pt x="3245" y="1584"/>
                    </a:lnTo>
                    <a:lnTo>
                      <a:pt x="3232" y="1589"/>
                    </a:lnTo>
                    <a:lnTo>
                      <a:pt x="3221" y="1586"/>
                    </a:lnTo>
                    <a:lnTo>
                      <a:pt x="3206" y="1581"/>
                    </a:lnTo>
                    <a:lnTo>
                      <a:pt x="3203" y="1576"/>
                    </a:lnTo>
                    <a:lnTo>
                      <a:pt x="3201" y="1571"/>
                    </a:lnTo>
                    <a:lnTo>
                      <a:pt x="3205" y="1563"/>
                    </a:lnTo>
                    <a:lnTo>
                      <a:pt x="3206" y="1556"/>
                    </a:lnTo>
                    <a:lnTo>
                      <a:pt x="3206" y="1551"/>
                    </a:lnTo>
                    <a:lnTo>
                      <a:pt x="3205" y="1549"/>
                    </a:lnTo>
                    <a:lnTo>
                      <a:pt x="3201" y="1546"/>
                    </a:lnTo>
                    <a:lnTo>
                      <a:pt x="3200" y="1544"/>
                    </a:lnTo>
                    <a:lnTo>
                      <a:pt x="3198" y="1541"/>
                    </a:lnTo>
                    <a:lnTo>
                      <a:pt x="3196" y="1536"/>
                    </a:lnTo>
                    <a:lnTo>
                      <a:pt x="3191" y="1539"/>
                    </a:lnTo>
                    <a:lnTo>
                      <a:pt x="3190" y="1541"/>
                    </a:lnTo>
                    <a:lnTo>
                      <a:pt x="3186" y="1541"/>
                    </a:lnTo>
                    <a:lnTo>
                      <a:pt x="3183" y="1541"/>
                    </a:lnTo>
                    <a:lnTo>
                      <a:pt x="3188" y="1536"/>
                    </a:lnTo>
                    <a:lnTo>
                      <a:pt x="3191" y="1534"/>
                    </a:lnTo>
                    <a:lnTo>
                      <a:pt x="3196" y="1534"/>
                    </a:lnTo>
                    <a:lnTo>
                      <a:pt x="3203" y="1534"/>
                    </a:lnTo>
                    <a:lnTo>
                      <a:pt x="3203" y="1531"/>
                    </a:lnTo>
                    <a:lnTo>
                      <a:pt x="3205" y="1526"/>
                    </a:lnTo>
                    <a:lnTo>
                      <a:pt x="3205" y="1521"/>
                    </a:lnTo>
                    <a:lnTo>
                      <a:pt x="3203" y="1516"/>
                    </a:lnTo>
                    <a:lnTo>
                      <a:pt x="3188" y="1526"/>
                    </a:lnTo>
                    <a:lnTo>
                      <a:pt x="3171" y="1536"/>
                    </a:lnTo>
                    <a:lnTo>
                      <a:pt x="3171" y="1522"/>
                    </a:lnTo>
                    <a:lnTo>
                      <a:pt x="3170" y="1514"/>
                    </a:lnTo>
                    <a:lnTo>
                      <a:pt x="3165" y="1507"/>
                    </a:lnTo>
                    <a:lnTo>
                      <a:pt x="3160" y="1499"/>
                    </a:lnTo>
                    <a:lnTo>
                      <a:pt x="3141" y="1496"/>
                    </a:lnTo>
                    <a:lnTo>
                      <a:pt x="3124" y="1496"/>
                    </a:lnTo>
                    <a:lnTo>
                      <a:pt x="3108" y="1497"/>
                    </a:lnTo>
                    <a:lnTo>
                      <a:pt x="3093" y="1502"/>
                    </a:lnTo>
                    <a:lnTo>
                      <a:pt x="3062" y="1514"/>
                    </a:lnTo>
                    <a:lnTo>
                      <a:pt x="3036" y="1524"/>
                    </a:lnTo>
                    <a:lnTo>
                      <a:pt x="3017" y="1526"/>
                    </a:lnTo>
                    <a:lnTo>
                      <a:pt x="3000" y="1526"/>
                    </a:lnTo>
                    <a:lnTo>
                      <a:pt x="2990" y="1532"/>
                    </a:lnTo>
                    <a:lnTo>
                      <a:pt x="2982" y="1537"/>
                    </a:lnTo>
                    <a:lnTo>
                      <a:pt x="2970" y="1541"/>
                    </a:lnTo>
                    <a:lnTo>
                      <a:pt x="2957" y="1541"/>
                    </a:lnTo>
                    <a:lnTo>
                      <a:pt x="2952" y="1539"/>
                    </a:lnTo>
                    <a:lnTo>
                      <a:pt x="2947" y="1537"/>
                    </a:lnTo>
                    <a:lnTo>
                      <a:pt x="2944" y="1532"/>
                    </a:lnTo>
                    <a:lnTo>
                      <a:pt x="2942" y="1526"/>
                    </a:lnTo>
                    <a:lnTo>
                      <a:pt x="2947" y="1519"/>
                    </a:lnTo>
                    <a:lnTo>
                      <a:pt x="2952" y="1512"/>
                    </a:lnTo>
                    <a:lnTo>
                      <a:pt x="2955" y="1502"/>
                    </a:lnTo>
                    <a:lnTo>
                      <a:pt x="2957" y="1492"/>
                    </a:lnTo>
                    <a:lnTo>
                      <a:pt x="2959" y="1472"/>
                    </a:lnTo>
                    <a:lnTo>
                      <a:pt x="2959" y="1449"/>
                    </a:lnTo>
                    <a:lnTo>
                      <a:pt x="2959" y="1425"/>
                    </a:lnTo>
                    <a:lnTo>
                      <a:pt x="2959" y="1402"/>
                    </a:lnTo>
                    <a:lnTo>
                      <a:pt x="2959" y="1392"/>
                    </a:lnTo>
                    <a:lnTo>
                      <a:pt x="2960" y="1380"/>
                    </a:lnTo>
                    <a:lnTo>
                      <a:pt x="2964" y="1372"/>
                    </a:lnTo>
                    <a:lnTo>
                      <a:pt x="2967" y="1363"/>
                    </a:lnTo>
                    <a:lnTo>
                      <a:pt x="2977" y="1360"/>
                    </a:lnTo>
                    <a:lnTo>
                      <a:pt x="2985" y="1355"/>
                    </a:lnTo>
                    <a:lnTo>
                      <a:pt x="2992" y="1350"/>
                    </a:lnTo>
                    <a:lnTo>
                      <a:pt x="3000" y="1345"/>
                    </a:lnTo>
                    <a:lnTo>
                      <a:pt x="3032" y="1336"/>
                    </a:lnTo>
                    <a:lnTo>
                      <a:pt x="3051" y="1330"/>
                    </a:lnTo>
                    <a:lnTo>
                      <a:pt x="3057" y="1326"/>
                    </a:lnTo>
                    <a:lnTo>
                      <a:pt x="3064" y="1320"/>
                    </a:lnTo>
                    <a:lnTo>
                      <a:pt x="3071" y="1310"/>
                    </a:lnTo>
                    <a:lnTo>
                      <a:pt x="3081" y="1293"/>
                    </a:lnTo>
                    <a:lnTo>
                      <a:pt x="3089" y="1295"/>
                    </a:lnTo>
                    <a:lnTo>
                      <a:pt x="3098" y="1295"/>
                    </a:lnTo>
                    <a:close/>
                    <a:moveTo>
                      <a:pt x="2215" y="1218"/>
                    </a:moveTo>
                    <a:lnTo>
                      <a:pt x="2220" y="1229"/>
                    </a:lnTo>
                    <a:lnTo>
                      <a:pt x="2225" y="1243"/>
                    </a:lnTo>
                    <a:lnTo>
                      <a:pt x="2230" y="1256"/>
                    </a:lnTo>
                    <a:lnTo>
                      <a:pt x="2232" y="1270"/>
                    </a:lnTo>
                    <a:lnTo>
                      <a:pt x="2224" y="1283"/>
                    </a:lnTo>
                    <a:lnTo>
                      <a:pt x="2215" y="1296"/>
                    </a:lnTo>
                    <a:lnTo>
                      <a:pt x="2214" y="1311"/>
                    </a:lnTo>
                    <a:lnTo>
                      <a:pt x="2214" y="1326"/>
                    </a:lnTo>
                    <a:lnTo>
                      <a:pt x="2202" y="1345"/>
                    </a:lnTo>
                    <a:lnTo>
                      <a:pt x="2192" y="1363"/>
                    </a:lnTo>
                    <a:lnTo>
                      <a:pt x="2185" y="1383"/>
                    </a:lnTo>
                    <a:lnTo>
                      <a:pt x="2178" y="1403"/>
                    </a:lnTo>
                    <a:lnTo>
                      <a:pt x="2177" y="1407"/>
                    </a:lnTo>
                    <a:lnTo>
                      <a:pt x="2173" y="1410"/>
                    </a:lnTo>
                    <a:lnTo>
                      <a:pt x="2170" y="1412"/>
                    </a:lnTo>
                    <a:lnTo>
                      <a:pt x="2167" y="1414"/>
                    </a:lnTo>
                    <a:lnTo>
                      <a:pt x="2163" y="1414"/>
                    </a:lnTo>
                    <a:lnTo>
                      <a:pt x="2158" y="1412"/>
                    </a:lnTo>
                    <a:lnTo>
                      <a:pt x="2152" y="1410"/>
                    </a:lnTo>
                    <a:lnTo>
                      <a:pt x="2145" y="1407"/>
                    </a:lnTo>
                    <a:lnTo>
                      <a:pt x="2145" y="1392"/>
                    </a:lnTo>
                    <a:lnTo>
                      <a:pt x="2142" y="1380"/>
                    </a:lnTo>
                    <a:lnTo>
                      <a:pt x="2140" y="1368"/>
                    </a:lnTo>
                    <a:lnTo>
                      <a:pt x="2138" y="1353"/>
                    </a:lnTo>
                    <a:lnTo>
                      <a:pt x="2145" y="1347"/>
                    </a:lnTo>
                    <a:lnTo>
                      <a:pt x="2150" y="1338"/>
                    </a:lnTo>
                    <a:lnTo>
                      <a:pt x="2153" y="1330"/>
                    </a:lnTo>
                    <a:lnTo>
                      <a:pt x="2153" y="1320"/>
                    </a:lnTo>
                    <a:lnTo>
                      <a:pt x="2155" y="1310"/>
                    </a:lnTo>
                    <a:lnTo>
                      <a:pt x="2155" y="1300"/>
                    </a:lnTo>
                    <a:lnTo>
                      <a:pt x="2157" y="1290"/>
                    </a:lnTo>
                    <a:lnTo>
                      <a:pt x="2162" y="1281"/>
                    </a:lnTo>
                    <a:lnTo>
                      <a:pt x="2172" y="1278"/>
                    </a:lnTo>
                    <a:lnTo>
                      <a:pt x="2183" y="1273"/>
                    </a:lnTo>
                    <a:lnTo>
                      <a:pt x="2192" y="1268"/>
                    </a:lnTo>
                    <a:lnTo>
                      <a:pt x="2200" y="1259"/>
                    </a:lnTo>
                    <a:lnTo>
                      <a:pt x="2207" y="1253"/>
                    </a:lnTo>
                    <a:lnTo>
                      <a:pt x="2212" y="1243"/>
                    </a:lnTo>
                    <a:lnTo>
                      <a:pt x="2215" y="1231"/>
                    </a:lnTo>
                    <a:lnTo>
                      <a:pt x="2215" y="1218"/>
                    </a:lnTo>
                    <a:close/>
                    <a:moveTo>
                      <a:pt x="3591" y="1531"/>
                    </a:moveTo>
                    <a:lnTo>
                      <a:pt x="3600" y="1534"/>
                    </a:lnTo>
                    <a:lnTo>
                      <a:pt x="3607" y="1541"/>
                    </a:lnTo>
                    <a:lnTo>
                      <a:pt x="3607" y="1559"/>
                    </a:lnTo>
                    <a:lnTo>
                      <a:pt x="3607" y="1574"/>
                    </a:lnTo>
                    <a:lnTo>
                      <a:pt x="3608" y="1578"/>
                    </a:lnTo>
                    <a:lnTo>
                      <a:pt x="3610" y="1579"/>
                    </a:lnTo>
                    <a:lnTo>
                      <a:pt x="3622" y="1578"/>
                    </a:lnTo>
                    <a:lnTo>
                      <a:pt x="3632" y="1574"/>
                    </a:lnTo>
                    <a:lnTo>
                      <a:pt x="3632" y="1579"/>
                    </a:lnTo>
                    <a:lnTo>
                      <a:pt x="3632" y="1584"/>
                    </a:lnTo>
                    <a:lnTo>
                      <a:pt x="3618" y="1594"/>
                    </a:lnTo>
                    <a:lnTo>
                      <a:pt x="3601" y="1606"/>
                    </a:lnTo>
                    <a:lnTo>
                      <a:pt x="3586" y="1618"/>
                    </a:lnTo>
                    <a:lnTo>
                      <a:pt x="3573" y="1624"/>
                    </a:lnTo>
                    <a:lnTo>
                      <a:pt x="3561" y="1626"/>
                    </a:lnTo>
                    <a:lnTo>
                      <a:pt x="3551" y="1628"/>
                    </a:lnTo>
                    <a:lnTo>
                      <a:pt x="3548" y="1635"/>
                    </a:lnTo>
                    <a:lnTo>
                      <a:pt x="3546" y="1640"/>
                    </a:lnTo>
                    <a:lnTo>
                      <a:pt x="3536" y="1640"/>
                    </a:lnTo>
                    <a:lnTo>
                      <a:pt x="3528" y="1641"/>
                    </a:lnTo>
                    <a:lnTo>
                      <a:pt x="3508" y="1656"/>
                    </a:lnTo>
                    <a:lnTo>
                      <a:pt x="3488" y="1673"/>
                    </a:lnTo>
                    <a:lnTo>
                      <a:pt x="3476" y="1681"/>
                    </a:lnTo>
                    <a:lnTo>
                      <a:pt x="3463" y="1688"/>
                    </a:lnTo>
                    <a:lnTo>
                      <a:pt x="3451" y="1691"/>
                    </a:lnTo>
                    <a:lnTo>
                      <a:pt x="3436" y="1695"/>
                    </a:lnTo>
                    <a:lnTo>
                      <a:pt x="3432" y="1693"/>
                    </a:lnTo>
                    <a:lnTo>
                      <a:pt x="3429" y="1691"/>
                    </a:lnTo>
                    <a:lnTo>
                      <a:pt x="3427" y="1688"/>
                    </a:lnTo>
                    <a:lnTo>
                      <a:pt x="3426" y="1685"/>
                    </a:lnTo>
                    <a:lnTo>
                      <a:pt x="3456" y="1666"/>
                    </a:lnTo>
                    <a:lnTo>
                      <a:pt x="3486" y="1650"/>
                    </a:lnTo>
                    <a:lnTo>
                      <a:pt x="3516" y="1631"/>
                    </a:lnTo>
                    <a:lnTo>
                      <a:pt x="3545" y="1613"/>
                    </a:lnTo>
                    <a:lnTo>
                      <a:pt x="3546" y="1616"/>
                    </a:lnTo>
                    <a:lnTo>
                      <a:pt x="3550" y="1619"/>
                    </a:lnTo>
                    <a:lnTo>
                      <a:pt x="3553" y="1621"/>
                    </a:lnTo>
                    <a:lnTo>
                      <a:pt x="3558" y="1621"/>
                    </a:lnTo>
                    <a:lnTo>
                      <a:pt x="3566" y="1616"/>
                    </a:lnTo>
                    <a:lnTo>
                      <a:pt x="3575" y="1611"/>
                    </a:lnTo>
                    <a:lnTo>
                      <a:pt x="3570" y="1606"/>
                    </a:lnTo>
                    <a:lnTo>
                      <a:pt x="3568" y="1604"/>
                    </a:lnTo>
                    <a:lnTo>
                      <a:pt x="3568" y="1601"/>
                    </a:lnTo>
                    <a:lnTo>
                      <a:pt x="3568" y="1596"/>
                    </a:lnTo>
                    <a:lnTo>
                      <a:pt x="3576" y="1593"/>
                    </a:lnTo>
                    <a:lnTo>
                      <a:pt x="3581" y="1586"/>
                    </a:lnTo>
                    <a:lnTo>
                      <a:pt x="3586" y="1579"/>
                    </a:lnTo>
                    <a:lnTo>
                      <a:pt x="3593" y="1573"/>
                    </a:lnTo>
                    <a:lnTo>
                      <a:pt x="3593" y="1552"/>
                    </a:lnTo>
                    <a:lnTo>
                      <a:pt x="3591" y="1531"/>
                    </a:lnTo>
                    <a:close/>
                    <a:moveTo>
                      <a:pt x="3180" y="1547"/>
                    </a:moveTo>
                    <a:lnTo>
                      <a:pt x="3186" y="1549"/>
                    </a:lnTo>
                    <a:lnTo>
                      <a:pt x="3193" y="1551"/>
                    </a:lnTo>
                    <a:lnTo>
                      <a:pt x="3191" y="1552"/>
                    </a:lnTo>
                    <a:lnTo>
                      <a:pt x="3188" y="1554"/>
                    </a:lnTo>
                    <a:lnTo>
                      <a:pt x="3185" y="1556"/>
                    </a:lnTo>
                    <a:lnTo>
                      <a:pt x="3181" y="1556"/>
                    </a:lnTo>
                    <a:lnTo>
                      <a:pt x="3180" y="1554"/>
                    </a:lnTo>
                    <a:lnTo>
                      <a:pt x="3178" y="1549"/>
                    </a:lnTo>
                    <a:lnTo>
                      <a:pt x="3180" y="1547"/>
                    </a:lnTo>
                    <a:close/>
                    <a:moveTo>
                      <a:pt x="3220" y="1656"/>
                    </a:moveTo>
                    <a:lnTo>
                      <a:pt x="3223" y="1636"/>
                    </a:lnTo>
                    <a:lnTo>
                      <a:pt x="3230" y="1616"/>
                    </a:lnTo>
                    <a:lnTo>
                      <a:pt x="3232" y="1616"/>
                    </a:lnTo>
                    <a:lnTo>
                      <a:pt x="3252" y="1618"/>
                    </a:lnTo>
                    <a:lnTo>
                      <a:pt x="3268" y="1621"/>
                    </a:lnTo>
                    <a:lnTo>
                      <a:pt x="3268" y="1623"/>
                    </a:lnTo>
                    <a:lnTo>
                      <a:pt x="3267" y="1626"/>
                    </a:lnTo>
                    <a:lnTo>
                      <a:pt x="3267" y="1629"/>
                    </a:lnTo>
                    <a:lnTo>
                      <a:pt x="3260" y="1638"/>
                    </a:lnTo>
                    <a:lnTo>
                      <a:pt x="3252" y="1645"/>
                    </a:lnTo>
                    <a:lnTo>
                      <a:pt x="3243" y="1651"/>
                    </a:lnTo>
                    <a:lnTo>
                      <a:pt x="3235" y="1656"/>
                    </a:lnTo>
                    <a:lnTo>
                      <a:pt x="3228" y="1656"/>
                    </a:lnTo>
                    <a:lnTo>
                      <a:pt x="3220" y="1656"/>
                    </a:lnTo>
                    <a:close/>
                  </a:path>
                </a:pathLst>
              </a:custGeom>
              <a:solidFill>
                <a:schemeClr val="bg1">
                  <a:lumMod val="85000"/>
                </a:schemeClr>
              </a:solidFill>
              <a:ln>
                <a:noFill/>
              </a:ln>
              <a:extLst/>
            </p:spPr>
            <p:txBody>
              <a:bodyPr/>
              <a:lstStyle/>
              <a:p>
                <a:pPr>
                  <a:defRPr/>
                </a:pPr>
                <a:endParaRPr lang="zh-CN" altLang="en-US" kern="0">
                  <a:solidFill>
                    <a:sysClr val="windowText" lastClr="000000"/>
                  </a:solidFill>
                  <a:latin typeface="Arial" panose="020B0604020202020204" pitchFamily="34" charset="0"/>
                  <a:cs typeface="Arial" pitchFamily="34" charset="0"/>
                </a:endParaRPr>
              </a:p>
            </p:txBody>
          </p:sp>
          <p:grpSp>
            <p:nvGrpSpPr>
              <p:cNvPr id="8" name="组合 197"/>
              <p:cNvGrpSpPr/>
              <p:nvPr/>
            </p:nvGrpSpPr>
            <p:grpSpPr>
              <a:xfrm>
                <a:off x="2548375" y="1913651"/>
                <a:ext cx="8285163" cy="3297237"/>
                <a:chOff x="2548375" y="1913651"/>
                <a:chExt cx="8285163" cy="3297237"/>
              </a:xfrm>
            </p:grpSpPr>
            <p:sp>
              <p:nvSpPr>
                <p:cNvPr id="96" name="Oval 84"/>
                <p:cNvSpPr>
                  <a:spLocks noChangeArrowheads="1"/>
                </p:cNvSpPr>
                <p:nvPr/>
              </p:nvSpPr>
              <p:spPr bwMode="auto">
                <a:xfrm>
                  <a:off x="2561075" y="289790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7" name="Oval 84"/>
                <p:cNvSpPr>
                  <a:spLocks noChangeArrowheads="1"/>
                </p:cNvSpPr>
                <p:nvPr/>
              </p:nvSpPr>
              <p:spPr bwMode="auto">
                <a:xfrm>
                  <a:off x="2548375" y="320746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8" name="Oval 84"/>
                <p:cNvSpPr>
                  <a:spLocks noChangeArrowheads="1"/>
                </p:cNvSpPr>
                <p:nvPr/>
              </p:nvSpPr>
              <p:spPr bwMode="auto">
                <a:xfrm>
                  <a:off x="3334188" y="3239213"/>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9" name="Oval 84"/>
                <p:cNvSpPr>
                  <a:spLocks noChangeArrowheads="1"/>
                </p:cNvSpPr>
                <p:nvPr/>
              </p:nvSpPr>
              <p:spPr bwMode="auto">
                <a:xfrm>
                  <a:off x="3575488" y="3566238"/>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0" name="Oval 84"/>
                <p:cNvSpPr>
                  <a:spLocks noChangeArrowheads="1"/>
                </p:cNvSpPr>
                <p:nvPr/>
              </p:nvSpPr>
              <p:spPr bwMode="auto">
                <a:xfrm>
                  <a:off x="3427850" y="3637676"/>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1" name="Oval 84"/>
                <p:cNvSpPr>
                  <a:spLocks noChangeArrowheads="1"/>
                </p:cNvSpPr>
                <p:nvPr/>
              </p:nvSpPr>
              <p:spPr bwMode="auto">
                <a:xfrm>
                  <a:off x="3327838" y="3782138"/>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2" name="Oval 84"/>
                <p:cNvSpPr>
                  <a:spLocks noChangeArrowheads="1"/>
                </p:cNvSpPr>
                <p:nvPr/>
              </p:nvSpPr>
              <p:spPr bwMode="auto">
                <a:xfrm>
                  <a:off x="3575488" y="4191713"/>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3" name="Oval 84"/>
                <p:cNvSpPr>
                  <a:spLocks noChangeArrowheads="1"/>
                </p:cNvSpPr>
                <p:nvPr/>
              </p:nvSpPr>
              <p:spPr bwMode="auto">
                <a:xfrm>
                  <a:off x="3924738" y="436951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4" name="Oval 84"/>
                <p:cNvSpPr>
                  <a:spLocks noChangeArrowheads="1"/>
                </p:cNvSpPr>
                <p:nvPr/>
              </p:nvSpPr>
              <p:spPr bwMode="auto">
                <a:xfrm>
                  <a:off x="4181913" y="4248863"/>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5" name="Oval 84"/>
                <p:cNvSpPr>
                  <a:spLocks noChangeArrowheads="1"/>
                </p:cNvSpPr>
                <p:nvPr/>
              </p:nvSpPr>
              <p:spPr bwMode="auto">
                <a:xfrm>
                  <a:off x="3832663" y="4979113"/>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6" name="Oval 84"/>
                <p:cNvSpPr>
                  <a:spLocks noChangeArrowheads="1"/>
                </p:cNvSpPr>
                <p:nvPr/>
              </p:nvSpPr>
              <p:spPr bwMode="auto">
                <a:xfrm>
                  <a:off x="3707250" y="513786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7" name="Oval 84"/>
                <p:cNvSpPr>
                  <a:spLocks noChangeArrowheads="1"/>
                </p:cNvSpPr>
                <p:nvPr/>
              </p:nvSpPr>
              <p:spPr bwMode="auto">
                <a:xfrm>
                  <a:off x="6452038" y="483306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8" name="Oval 84"/>
                <p:cNvSpPr>
                  <a:spLocks noChangeArrowheads="1"/>
                </p:cNvSpPr>
                <p:nvPr/>
              </p:nvSpPr>
              <p:spPr bwMode="auto">
                <a:xfrm>
                  <a:off x="6767950" y="3986926"/>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09" name="Oval 84"/>
                <p:cNvSpPr>
                  <a:spLocks noChangeArrowheads="1"/>
                </p:cNvSpPr>
                <p:nvPr/>
              </p:nvSpPr>
              <p:spPr bwMode="auto">
                <a:xfrm>
                  <a:off x="5607488" y="281217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0" name="Oval 84"/>
                <p:cNvSpPr>
                  <a:spLocks noChangeArrowheads="1"/>
                </p:cNvSpPr>
                <p:nvPr/>
              </p:nvSpPr>
              <p:spPr bwMode="auto">
                <a:xfrm>
                  <a:off x="5477313" y="351861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1" name="Oval 84"/>
                <p:cNvSpPr>
                  <a:spLocks noChangeArrowheads="1"/>
                </p:cNvSpPr>
                <p:nvPr/>
              </p:nvSpPr>
              <p:spPr bwMode="auto">
                <a:xfrm>
                  <a:off x="5526525" y="2597863"/>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2" name="Oval 84"/>
                <p:cNvSpPr>
                  <a:spLocks noChangeArrowheads="1"/>
                </p:cNvSpPr>
                <p:nvPr/>
              </p:nvSpPr>
              <p:spPr bwMode="auto">
                <a:xfrm>
                  <a:off x="5659875" y="2550238"/>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3" name="Oval 84"/>
                <p:cNvSpPr>
                  <a:spLocks noChangeArrowheads="1"/>
                </p:cNvSpPr>
                <p:nvPr/>
              </p:nvSpPr>
              <p:spPr bwMode="auto">
                <a:xfrm>
                  <a:off x="5797988" y="2445463"/>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4" name="Oval 84"/>
                <p:cNvSpPr>
                  <a:spLocks noChangeArrowheads="1"/>
                </p:cNvSpPr>
                <p:nvPr/>
              </p:nvSpPr>
              <p:spPr bwMode="auto">
                <a:xfrm>
                  <a:off x="6145650" y="191365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5" name="Oval 84"/>
                <p:cNvSpPr>
                  <a:spLocks noChangeArrowheads="1"/>
                </p:cNvSpPr>
                <p:nvPr/>
              </p:nvSpPr>
              <p:spPr bwMode="auto">
                <a:xfrm>
                  <a:off x="6664763" y="2042238"/>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6" name="Oval 84"/>
                <p:cNvSpPr>
                  <a:spLocks noChangeArrowheads="1"/>
                </p:cNvSpPr>
                <p:nvPr/>
              </p:nvSpPr>
              <p:spPr bwMode="auto">
                <a:xfrm>
                  <a:off x="6598088" y="2936001"/>
                  <a:ext cx="73025"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7" name="Oval 84"/>
                <p:cNvSpPr>
                  <a:spLocks noChangeArrowheads="1"/>
                </p:cNvSpPr>
                <p:nvPr/>
              </p:nvSpPr>
              <p:spPr bwMode="auto">
                <a:xfrm>
                  <a:off x="5932925" y="2710576"/>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8" name="Oval 84"/>
                <p:cNvSpPr>
                  <a:spLocks noChangeArrowheads="1"/>
                </p:cNvSpPr>
                <p:nvPr/>
              </p:nvSpPr>
              <p:spPr bwMode="auto">
                <a:xfrm>
                  <a:off x="6237725" y="253118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19" name="Oval 84"/>
                <p:cNvSpPr>
                  <a:spLocks noChangeArrowheads="1"/>
                </p:cNvSpPr>
                <p:nvPr/>
              </p:nvSpPr>
              <p:spPr bwMode="auto">
                <a:xfrm>
                  <a:off x="6499663" y="2591513"/>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0" name="Oval 84"/>
                <p:cNvSpPr>
                  <a:spLocks noChangeArrowheads="1"/>
                </p:cNvSpPr>
                <p:nvPr/>
              </p:nvSpPr>
              <p:spPr bwMode="auto">
                <a:xfrm>
                  <a:off x="6847325" y="266771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1" name="Oval 84"/>
                <p:cNvSpPr>
                  <a:spLocks noChangeArrowheads="1"/>
                </p:cNvSpPr>
                <p:nvPr/>
              </p:nvSpPr>
              <p:spPr bwMode="auto">
                <a:xfrm>
                  <a:off x="6650475" y="265183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2" name="Oval 84"/>
                <p:cNvSpPr>
                  <a:spLocks noChangeArrowheads="1"/>
                </p:cNvSpPr>
                <p:nvPr/>
              </p:nvSpPr>
              <p:spPr bwMode="auto">
                <a:xfrm>
                  <a:off x="6452038" y="244863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3" name="Oval 84"/>
                <p:cNvSpPr>
                  <a:spLocks noChangeArrowheads="1"/>
                </p:cNvSpPr>
                <p:nvPr/>
              </p:nvSpPr>
              <p:spPr bwMode="auto">
                <a:xfrm>
                  <a:off x="6329800" y="2353388"/>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4" name="Oval 84"/>
                <p:cNvSpPr>
                  <a:spLocks noChangeArrowheads="1"/>
                </p:cNvSpPr>
                <p:nvPr/>
              </p:nvSpPr>
              <p:spPr bwMode="auto">
                <a:xfrm>
                  <a:off x="6463150" y="231846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5" name="Oval 84"/>
                <p:cNvSpPr>
                  <a:spLocks noChangeArrowheads="1"/>
                </p:cNvSpPr>
                <p:nvPr/>
              </p:nvSpPr>
              <p:spPr bwMode="auto">
                <a:xfrm>
                  <a:off x="7612500" y="2920126"/>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6" name="Oval 84"/>
                <p:cNvSpPr>
                  <a:spLocks noChangeArrowheads="1"/>
                </p:cNvSpPr>
                <p:nvPr/>
              </p:nvSpPr>
              <p:spPr bwMode="auto">
                <a:xfrm>
                  <a:off x="7956988" y="277248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7" name="Oval 84"/>
                <p:cNvSpPr>
                  <a:spLocks noChangeArrowheads="1"/>
                </p:cNvSpPr>
                <p:nvPr/>
              </p:nvSpPr>
              <p:spPr bwMode="auto">
                <a:xfrm>
                  <a:off x="7796650" y="261691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8" name="Oval 84"/>
                <p:cNvSpPr>
                  <a:spLocks noChangeArrowheads="1"/>
                </p:cNvSpPr>
                <p:nvPr/>
              </p:nvSpPr>
              <p:spPr bwMode="auto">
                <a:xfrm>
                  <a:off x="7555350" y="243435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29" name="Oval 84"/>
                <p:cNvSpPr>
                  <a:spLocks noChangeArrowheads="1"/>
                </p:cNvSpPr>
                <p:nvPr/>
              </p:nvSpPr>
              <p:spPr bwMode="auto">
                <a:xfrm>
                  <a:off x="7939525" y="3121738"/>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0" name="Oval 84"/>
                <p:cNvSpPr>
                  <a:spLocks noChangeArrowheads="1"/>
                </p:cNvSpPr>
                <p:nvPr/>
              </p:nvSpPr>
              <p:spPr bwMode="auto">
                <a:xfrm>
                  <a:off x="8031600" y="3231276"/>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1" name="Oval 84"/>
                <p:cNvSpPr>
                  <a:spLocks noChangeArrowheads="1"/>
                </p:cNvSpPr>
                <p:nvPr/>
              </p:nvSpPr>
              <p:spPr bwMode="auto">
                <a:xfrm>
                  <a:off x="8153838" y="3458288"/>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2" name="Oval 84"/>
                <p:cNvSpPr>
                  <a:spLocks noChangeArrowheads="1"/>
                </p:cNvSpPr>
                <p:nvPr/>
              </p:nvSpPr>
              <p:spPr bwMode="auto">
                <a:xfrm>
                  <a:off x="8422125" y="3067763"/>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3" name="Oval 84"/>
                <p:cNvSpPr>
                  <a:spLocks noChangeArrowheads="1"/>
                </p:cNvSpPr>
                <p:nvPr/>
              </p:nvSpPr>
              <p:spPr bwMode="auto">
                <a:xfrm>
                  <a:off x="8812650" y="3394788"/>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4" name="Oval 84"/>
                <p:cNvSpPr>
                  <a:spLocks noChangeArrowheads="1"/>
                </p:cNvSpPr>
                <p:nvPr/>
              </p:nvSpPr>
              <p:spPr bwMode="auto">
                <a:xfrm>
                  <a:off x="8960288" y="3393201"/>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5" name="Oval 84"/>
                <p:cNvSpPr>
                  <a:spLocks noChangeArrowheads="1"/>
                </p:cNvSpPr>
                <p:nvPr/>
              </p:nvSpPr>
              <p:spPr bwMode="auto">
                <a:xfrm>
                  <a:off x="8855513" y="364561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6" name="Oval 84"/>
                <p:cNvSpPr>
                  <a:spLocks noChangeArrowheads="1"/>
                </p:cNvSpPr>
                <p:nvPr/>
              </p:nvSpPr>
              <p:spPr bwMode="auto">
                <a:xfrm>
                  <a:off x="8858688" y="3745626"/>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7" name="Oval 84"/>
                <p:cNvSpPr>
                  <a:spLocks noChangeArrowheads="1"/>
                </p:cNvSpPr>
                <p:nvPr/>
              </p:nvSpPr>
              <p:spPr bwMode="auto">
                <a:xfrm>
                  <a:off x="8992038" y="397422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8" name="Oval 84"/>
                <p:cNvSpPr>
                  <a:spLocks noChangeArrowheads="1"/>
                </p:cNvSpPr>
                <p:nvPr/>
              </p:nvSpPr>
              <p:spPr bwMode="auto">
                <a:xfrm>
                  <a:off x="9450825" y="3393201"/>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39" name="Oval 84"/>
                <p:cNvSpPr>
                  <a:spLocks noChangeArrowheads="1"/>
                </p:cNvSpPr>
                <p:nvPr/>
              </p:nvSpPr>
              <p:spPr bwMode="auto">
                <a:xfrm>
                  <a:off x="10030263" y="476797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0" name="Oval 84"/>
                <p:cNvSpPr>
                  <a:spLocks noChangeArrowheads="1"/>
                </p:cNvSpPr>
                <p:nvPr/>
              </p:nvSpPr>
              <p:spPr bwMode="auto">
                <a:xfrm>
                  <a:off x="6091675" y="2959813"/>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1" name="Oval 84"/>
                <p:cNvSpPr>
                  <a:spLocks noChangeArrowheads="1"/>
                </p:cNvSpPr>
                <p:nvPr/>
              </p:nvSpPr>
              <p:spPr bwMode="auto">
                <a:xfrm>
                  <a:off x="7279125" y="3112213"/>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2" name="Oval 84"/>
                <p:cNvSpPr>
                  <a:spLocks noChangeArrowheads="1"/>
                </p:cNvSpPr>
                <p:nvPr/>
              </p:nvSpPr>
              <p:spPr bwMode="auto">
                <a:xfrm>
                  <a:off x="6604438" y="3185238"/>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3" name="Oval 84"/>
                <p:cNvSpPr>
                  <a:spLocks noChangeArrowheads="1"/>
                </p:cNvSpPr>
                <p:nvPr/>
              </p:nvSpPr>
              <p:spPr bwMode="auto">
                <a:xfrm>
                  <a:off x="5323325" y="306141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4" name="Oval 84"/>
                <p:cNvSpPr>
                  <a:spLocks noChangeArrowheads="1"/>
                </p:cNvSpPr>
                <p:nvPr/>
              </p:nvSpPr>
              <p:spPr bwMode="auto">
                <a:xfrm>
                  <a:off x="6105963" y="3934538"/>
                  <a:ext cx="71437"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5" name="Oval 84"/>
                <p:cNvSpPr>
                  <a:spLocks noChangeArrowheads="1"/>
                </p:cNvSpPr>
                <p:nvPr/>
              </p:nvSpPr>
              <p:spPr bwMode="auto">
                <a:xfrm>
                  <a:off x="5296338" y="3329701"/>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6" name="Oval 84"/>
                <p:cNvSpPr>
                  <a:spLocks noChangeArrowheads="1"/>
                </p:cNvSpPr>
                <p:nvPr/>
              </p:nvSpPr>
              <p:spPr bwMode="auto">
                <a:xfrm>
                  <a:off x="6269475" y="359005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7" name="Oval 84"/>
                <p:cNvSpPr>
                  <a:spLocks noChangeArrowheads="1"/>
                </p:cNvSpPr>
                <p:nvPr/>
              </p:nvSpPr>
              <p:spPr bwMode="auto">
                <a:xfrm>
                  <a:off x="5769413" y="3590051"/>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8" name="Oval 84"/>
                <p:cNvSpPr>
                  <a:spLocks noChangeArrowheads="1"/>
                </p:cNvSpPr>
                <p:nvPr/>
              </p:nvSpPr>
              <p:spPr bwMode="auto">
                <a:xfrm>
                  <a:off x="6774300" y="359005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49" name="Oval 84"/>
                <p:cNvSpPr>
                  <a:spLocks noChangeArrowheads="1"/>
                </p:cNvSpPr>
                <p:nvPr/>
              </p:nvSpPr>
              <p:spPr bwMode="auto">
                <a:xfrm>
                  <a:off x="5615425" y="2112088"/>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0" name="Oval 84"/>
                <p:cNvSpPr>
                  <a:spLocks noChangeArrowheads="1"/>
                </p:cNvSpPr>
                <p:nvPr/>
              </p:nvSpPr>
              <p:spPr bwMode="auto">
                <a:xfrm>
                  <a:off x="6142475" y="217241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1" name="Oval 84"/>
                <p:cNvSpPr>
                  <a:spLocks noChangeArrowheads="1"/>
                </p:cNvSpPr>
                <p:nvPr/>
              </p:nvSpPr>
              <p:spPr bwMode="auto">
                <a:xfrm>
                  <a:off x="5912288" y="220257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2" name="Oval 84"/>
                <p:cNvSpPr>
                  <a:spLocks noChangeArrowheads="1"/>
                </p:cNvSpPr>
                <p:nvPr/>
              </p:nvSpPr>
              <p:spPr bwMode="auto">
                <a:xfrm>
                  <a:off x="5697975" y="235815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3" name="Oval 84"/>
                <p:cNvSpPr>
                  <a:spLocks noChangeArrowheads="1"/>
                </p:cNvSpPr>
                <p:nvPr/>
              </p:nvSpPr>
              <p:spPr bwMode="auto">
                <a:xfrm>
                  <a:off x="6082150" y="2348626"/>
                  <a:ext cx="73025"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4" name="Oval 84"/>
                <p:cNvSpPr>
                  <a:spLocks noChangeArrowheads="1"/>
                </p:cNvSpPr>
                <p:nvPr/>
              </p:nvSpPr>
              <p:spPr bwMode="auto">
                <a:xfrm>
                  <a:off x="2927788" y="2535951"/>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5" name="Oval 84"/>
                <p:cNvSpPr>
                  <a:spLocks noChangeArrowheads="1"/>
                </p:cNvSpPr>
                <p:nvPr/>
              </p:nvSpPr>
              <p:spPr bwMode="auto">
                <a:xfrm>
                  <a:off x="3318313" y="2194638"/>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6" name="Oval 84"/>
                <p:cNvSpPr>
                  <a:spLocks noChangeArrowheads="1"/>
                </p:cNvSpPr>
                <p:nvPr/>
              </p:nvSpPr>
              <p:spPr bwMode="auto">
                <a:xfrm>
                  <a:off x="9846113" y="390596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7" name="Oval 84"/>
                <p:cNvSpPr>
                  <a:spLocks noChangeArrowheads="1"/>
                </p:cNvSpPr>
                <p:nvPr/>
              </p:nvSpPr>
              <p:spPr bwMode="auto">
                <a:xfrm>
                  <a:off x="5905938" y="238037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8" name="Oval 84"/>
                <p:cNvSpPr>
                  <a:spLocks noChangeArrowheads="1"/>
                </p:cNvSpPr>
                <p:nvPr/>
              </p:nvSpPr>
              <p:spPr bwMode="auto">
                <a:xfrm>
                  <a:off x="5596375" y="3353513"/>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59" name="Oval 84"/>
                <p:cNvSpPr>
                  <a:spLocks noChangeArrowheads="1"/>
                </p:cNvSpPr>
                <p:nvPr/>
              </p:nvSpPr>
              <p:spPr bwMode="auto">
                <a:xfrm>
                  <a:off x="5994838" y="3698001"/>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0" name="Oval 84"/>
                <p:cNvSpPr>
                  <a:spLocks noChangeArrowheads="1"/>
                </p:cNvSpPr>
                <p:nvPr/>
              </p:nvSpPr>
              <p:spPr bwMode="auto">
                <a:xfrm>
                  <a:off x="6226613" y="4279026"/>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1" name="Oval 84"/>
                <p:cNvSpPr>
                  <a:spLocks noChangeArrowheads="1"/>
                </p:cNvSpPr>
                <p:nvPr/>
              </p:nvSpPr>
              <p:spPr bwMode="auto">
                <a:xfrm>
                  <a:off x="6250425" y="4647326"/>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2" name="Oval 84"/>
                <p:cNvSpPr>
                  <a:spLocks noChangeArrowheads="1"/>
                </p:cNvSpPr>
                <p:nvPr/>
              </p:nvSpPr>
              <p:spPr bwMode="auto">
                <a:xfrm>
                  <a:off x="6415525" y="430283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3" name="Oval 84"/>
                <p:cNvSpPr>
                  <a:spLocks noChangeArrowheads="1"/>
                </p:cNvSpPr>
                <p:nvPr/>
              </p:nvSpPr>
              <p:spPr bwMode="auto">
                <a:xfrm>
                  <a:off x="6748900" y="3774201"/>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4" name="Oval 84"/>
                <p:cNvSpPr>
                  <a:spLocks noChangeArrowheads="1"/>
                </p:cNvSpPr>
                <p:nvPr/>
              </p:nvSpPr>
              <p:spPr bwMode="auto">
                <a:xfrm>
                  <a:off x="6575863" y="4558426"/>
                  <a:ext cx="73025"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5" name="Oval 84"/>
                <p:cNvSpPr>
                  <a:spLocks noChangeArrowheads="1"/>
                </p:cNvSpPr>
                <p:nvPr/>
              </p:nvSpPr>
              <p:spPr bwMode="auto">
                <a:xfrm>
                  <a:off x="6155175" y="4523501"/>
                  <a:ext cx="71438"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6" name="Oval 84"/>
                <p:cNvSpPr>
                  <a:spLocks noChangeArrowheads="1"/>
                </p:cNvSpPr>
                <p:nvPr/>
              </p:nvSpPr>
              <p:spPr bwMode="auto">
                <a:xfrm>
                  <a:off x="6663175" y="4255213"/>
                  <a:ext cx="73025"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7" name="Oval 84"/>
                <p:cNvSpPr>
                  <a:spLocks noChangeArrowheads="1"/>
                </p:cNvSpPr>
                <p:nvPr/>
              </p:nvSpPr>
              <p:spPr bwMode="auto">
                <a:xfrm>
                  <a:off x="6380600" y="4499688"/>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8" name="Oval 84"/>
                <p:cNvSpPr>
                  <a:spLocks noChangeArrowheads="1"/>
                </p:cNvSpPr>
                <p:nvPr/>
              </p:nvSpPr>
              <p:spPr bwMode="auto">
                <a:xfrm>
                  <a:off x="5959913" y="2113676"/>
                  <a:ext cx="71437" cy="71437"/>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69" name="Oval 84"/>
                <p:cNvSpPr>
                  <a:spLocks noChangeArrowheads="1"/>
                </p:cNvSpPr>
                <p:nvPr/>
              </p:nvSpPr>
              <p:spPr bwMode="auto">
                <a:xfrm>
                  <a:off x="6083738" y="2486738"/>
                  <a:ext cx="71437"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70" name="Oval 84"/>
                <p:cNvSpPr>
                  <a:spLocks noChangeArrowheads="1"/>
                </p:cNvSpPr>
                <p:nvPr/>
              </p:nvSpPr>
              <p:spPr bwMode="auto">
                <a:xfrm>
                  <a:off x="10760513" y="5093413"/>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dirty="0">
                    <a:solidFill>
                      <a:srgbClr val="FFFFFF"/>
                    </a:solidFill>
                    <a:latin typeface="Arial" panose="020B0604020202020204" pitchFamily="34" charset="0"/>
                    <a:ea typeface="MS PGothic" pitchFamily="34" charset="-128"/>
                    <a:cs typeface="Arial" pitchFamily="34" charset="0"/>
                  </a:endParaRPr>
                </a:p>
              </p:txBody>
            </p:sp>
            <p:sp>
              <p:nvSpPr>
                <p:cNvPr id="171" name="Oval 84"/>
                <p:cNvSpPr>
                  <a:spLocks noChangeArrowheads="1"/>
                </p:cNvSpPr>
                <p:nvPr/>
              </p:nvSpPr>
              <p:spPr bwMode="auto">
                <a:xfrm>
                  <a:off x="9650850" y="2716926"/>
                  <a:ext cx="71438"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72" name="Oval 84"/>
                <p:cNvSpPr>
                  <a:spLocks noChangeArrowheads="1"/>
                </p:cNvSpPr>
                <p:nvPr/>
              </p:nvSpPr>
              <p:spPr bwMode="auto">
                <a:xfrm>
                  <a:off x="6904475" y="2969338"/>
                  <a:ext cx="71438" cy="71438"/>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173" name="Oval 84"/>
                <p:cNvSpPr>
                  <a:spLocks noChangeArrowheads="1"/>
                </p:cNvSpPr>
                <p:nvPr/>
              </p:nvSpPr>
              <p:spPr bwMode="auto">
                <a:xfrm>
                  <a:off x="6296463" y="1927938"/>
                  <a:ext cx="73025" cy="73025"/>
                </a:xfrm>
                <a:prstGeom prst="ellipse">
                  <a:avLst/>
                </a:prstGeom>
                <a:solidFill>
                  <a:schemeClr val="bg1"/>
                </a:solidFill>
                <a:ln w="12700" cap="flat" cmpd="sng" algn="ctr">
                  <a:solidFill>
                    <a:srgbClr val="FD920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grpSp>
          <p:grpSp>
            <p:nvGrpSpPr>
              <p:cNvPr id="9" name="组合 198"/>
              <p:cNvGrpSpPr/>
              <p:nvPr/>
            </p:nvGrpSpPr>
            <p:grpSpPr>
              <a:xfrm>
                <a:off x="2426138" y="1972388"/>
                <a:ext cx="6886575" cy="2860675"/>
                <a:chOff x="2770188" y="2098852"/>
                <a:chExt cx="6886575" cy="2860675"/>
              </a:xfrm>
              <a:solidFill>
                <a:schemeClr val="bg1"/>
              </a:solidFill>
            </p:grpSpPr>
            <p:sp>
              <p:nvSpPr>
                <p:cNvPr id="65" name="椭圆 145"/>
                <p:cNvSpPr>
                  <a:spLocks noChangeArrowheads="1"/>
                </p:cNvSpPr>
                <p:nvPr/>
              </p:nvSpPr>
              <p:spPr bwMode="auto">
                <a:xfrm>
                  <a:off x="2800350" y="3095802"/>
                  <a:ext cx="71438"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66" name="椭圆 145"/>
                <p:cNvSpPr>
                  <a:spLocks noChangeArrowheads="1"/>
                </p:cNvSpPr>
                <p:nvPr/>
              </p:nvSpPr>
              <p:spPr bwMode="auto">
                <a:xfrm>
                  <a:off x="2770188" y="3357740"/>
                  <a:ext cx="71437"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67" name="椭圆 145"/>
                <p:cNvSpPr>
                  <a:spLocks noChangeArrowheads="1"/>
                </p:cNvSpPr>
                <p:nvPr/>
              </p:nvSpPr>
              <p:spPr bwMode="auto">
                <a:xfrm>
                  <a:off x="3770313" y="3656190"/>
                  <a:ext cx="71437"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68" name="椭圆 145"/>
                <p:cNvSpPr>
                  <a:spLocks noChangeArrowheads="1"/>
                </p:cNvSpPr>
                <p:nvPr/>
              </p:nvSpPr>
              <p:spPr bwMode="auto">
                <a:xfrm>
                  <a:off x="4618038" y="4642027"/>
                  <a:ext cx="71437"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69" name="椭圆 145"/>
                <p:cNvSpPr>
                  <a:spLocks noChangeArrowheads="1"/>
                </p:cNvSpPr>
                <p:nvPr/>
              </p:nvSpPr>
              <p:spPr bwMode="auto">
                <a:xfrm>
                  <a:off x="5976938" y="2305227"/>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0" name="椭圆 145"/>
                <p:cNvSpPr>
                  <a:spLocks noChangeArrowheads="1"/>
                </p:cNvSpPr>
                <p:nvPr/>
              </p:nvSpPr>
              <p:spPr bwMode="auto">
                <a:xfrm>
                  <a:off x="5964238" y="2581452"/>
                  <a:ext cx="73025"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1" name="椭圆 145"/>
                <p:cNvSpPr>
                  <a:spLocks noChangeArrowheads="1"/>
                </p:cNvSpPr>
                <p:nvPr/>
              </p:nvSpPr>
              <p:spPr bwMode="auto">
                <a:xfrm>
                  <a:off x="5775325" y="2684640"/>
                  <a:ext cx="71438"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2" name="椭圆 145"/>
                <p:cNvSpPr>
                  <a:spLocks noChangeArrowheads="1"/>
                </p:cNvSpPr>
                <p:nvPr/>
              </p:nvSpPr>
              <p:spPr bwMode="auto">
                <a:xfrm>
                  <a:off x="5865813" y="2870377"/>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3" name="椭圆 145"/>
                <p:cNvSpPr>
                  <a:spLocks noChangeArrowheads="1"/>
                </p:cNvSpPr>
                <p:nvPr/>
              </p:nvSpPr>
              <p:spPr bwMode="auto">
                <a:xfrm>
                  <a:off x="6370638" y="2625902"/>
                  <a:ext cx="71437"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4" name="椭圆 145"/>
                <p:cNvSpPr>
                  <a:spLocks noChangeArrowheads="1"/>
                </p:cNvSpPr>
                <p:nvPr/>
              </p:nvSpPr>
              <p:spPr bwMode="auto">
                <a:xfrm>
                  <a:off x="6446838" y="2698927"/>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5" name="椭圆 145"/>
                <p:cNvSpPr>
                  <a:spLocks noChangeArrowheads="1"/>
                </p:cNvSpPr>
                <p:nvPr/>
              </p:nvSpPr>
              <p:spPr bwMode="auto">
                <a:xfrm>
                  <a:off x="6026150" y="3692702"/>
                  <a:ext cx="71438"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6" name="椭圆 145"/>
                <p:cNvSpPr>
                  <a:spLocks noChangeArrowheads="1"/>
                </p:cNvSpPr>
                <p:nvPr/>
              </p:nvSpPr>
              <p:spPr bwMode="auto">
                <a:xfrm>
                  <a:off x="6899275" y="4888090"/>
                  <a:ext cx="73025"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7" name="椭圆 145"/>
                <p:cNvSpPr>
                  <a:spLocks noChangeArrowheads="1"/>
                </p:cNvSpPr>
                <p:nvPr/>
              </p:nvSpPr>
              <p:spPr bwMode="auto">
                <a:xfrm>
                  <a:off x="6115050" y="2417940"/>
                  <a:ext cx="73025"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8" name="椭圆 145"/>
                <p:cNvSpPr>
                  <a:spLocks noChangeArrowheads="1"/>
                </p:cNvSpPr>
                <p:nvPr/>
              </p:nvSpPr>
              <p:spPr bwMode="auto">
                <a:xfrm>
                  <a:off x="6200775" y="2381427"/>
                  <a:ext cx="71438"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79" name="椭圆 145"/>
                <p:cNvSpPr>
                  <a:spLocks noChangeArrowheads="1"/>
                </p:cNvSpPr>
                <p:nvPr/>
              </p:nvSpPr>
              <p:spPr bwMode="auto">
                <a:xfrm>
                  <a:off x="6370638" y="2419527"/>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0" name="椭圆 145"/>
                <p:cNvSpPr>
                  <a:spLocks noChangeArrowheads="1"/>
                </p:cNvSpPr>
                <p:nvPr/>
              </p:nvSpPr>
              <p:spPr bwMode="auto">
                <a:xfrm>
                  <a:off x="6416675" y="2338565"/>
                  <a:ext cx="71438"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1" name="椭圆 145"/>
                <p:cNvSpPr>
                  <a:spLocks noChangeArrowheads="1"/>
                </p:cNvSpPr>
                <p:nvPr/>
              </p:nvSpPr>
              <p:spPr bwMode="auto">
                <a:xfrm>
                  <a:off x="7145338" y="2098852"/>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2" name="椭圆 145"/>
                <p:cNvSpPr>
                  <a:spLocks noChangeArrowheads="1"/>
                </p:cNvSpPr>
                <p:nvPr/>
              </p:nvSpPr>
              <p:spPr bwMode="auto">
                <a:xfrm>
                  <a:off x="6948488" y="2987852"/>
                  <a:ext cx="73025"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3" name="椭圆 145"/>
                <p:cNvSpPr>
                  <a:spLocks noChangeArrowheads="1"/>
                </p:cNvSpPr>
                <p:nvPr/>
              </p:nvSpPr>
              <p:spPr bwMode="auto">
                <a:xfrm>
                  <a:off x="7099300" y="2743377"/>
                  <a:ext cx="71438"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4" name="椭圆 145"/>
                <p:cNvSpPr>
                  <a:spLocks noChangeArrowheads="1"/>
                </p:cNvSpPr>
                <p:nvPr/>
              </p:nvSpPr>
              <p:spPr bwMode="auto">
                <a:xfrm>
                  <a:off x="7389813" y="3394252"/>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5" name="椭圆 145"/>
                <p:cNvSpPr>
                  <a:spLocks noChangeArrowheads="1"/>
                </p:cNvSpPr>
                <p:nvPr/>
              </p:nvSpPr>
              <p:spPr bwMode="auto">
                <a:xfrm>
                  <a:off x="7481888" y="3365677"/>
                  <a:ext cx="71437"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6" name="椭圆 145"/>
                <p:cNvSpPr>
                  <a:spLocks noChangeArrowheads="1"/>
                </p:cNvSpPr>
                <p:nvPr/>
              </p:nvSpPr>
              <p:spPr bwMode="auto">
                <a:xfrm>
                  <a:off x="7185025" y="4022902"/>
                  <a:ext cx="71438"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7" name="椭圆 145"/>
                <p:cNvSpPr>
                  <a:spLocks noChangeArrowheads="1"/>
                </p:cNvSpPr>
                <p:nvPr/>
              </p:nvSpPr>
              <p:spPr bwMode="auto">
                <a:xfrm>
                  <a:off x="8293100" y="3175177"/>
                  <a:ext cx="73025"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8" name="椭圆 145"/>
                <p:cNvSpPr>
                  <a:spLocks noChangeArrowheads="1"/>
                </p:cNvSpPr>
                <p:nvPr/>
              </p:nvSpPr>
              <p:spPr bwMode="auto">
                <a:xfrm>
                  <a:off x="8442325" y="3286302"/>
                  <a:ext cx="73025"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89" name="椭圆 145"/>
                <p:cNvSpPr>
                  <a:spLocks noChangeArrowheads="1"/>
                </p:cNvSpPr>
                <p:nvPr/>
              </p:nvSpPr>
              <p:spPr bwMode="auto">
                <a:xfrm>
                  <a:off x="9248775" y="4086402"/>
                  <a:ext cx="71438"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0" name="椭圆 145"/>
                <p:cNvSpPr>
                  <a:spLocks noChangeArrowheads="1"/>
                </p:cNvSpPr>
                <p:nvPr/>
              </p:nvSpPr>
              <p:spPr bwMode="auto">
                <a:xfrm>
                  <a:off x="9559925" y="3914952"/>
                  <a:ext cx="73025"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1" name="椭圆 145"/>
                <p:cNvSpPr>
                  <a:spLocks noChangeArrowheads="1"/>
                </p:cNvSpPr>
                <p:nvPr/>
              </p:nvSpPr>
              <p:spPr bwMode="auto">
                <a:xfrm>
                  <a:off x="9345613" y="3637140"/>
                  <a:ext cx="73025"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2" name="椭圆 145"/>
                <p:cNvSpPr>
                  <a:spLocks noChangeArrowheads="1"/>
                </p:cNvSpPr>
                <p:nvPr/>
              </p:nvSpPr>
              <p:spPr bwMode="auto">
                <a:xfrm>
                  <a:off x="9585325" y="3148190"/>
                  <a:ext cx="71438" cy="73025"/>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3" name="椭圆 145"/>
                <p:cNvSpPr>
                  <a:spLocks noChangeArrowheads="1"/>
                </p:cNvSpPr>
                <p:nvPr/>
              </p:nvSpPr>
              <p:spPr bwMode="auto">
                <a:xfrm>
                  <a:off x="9263063" y="2862440"/>
                  <a:ext cx="71437"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4" name="椭圆 145"/>
                <p:cNvSpPr>
                  <a:spLocks noChangeArrowheads="1"/>
                </p:cNvSpPr>
                <p:nvPr/>
              </p:nvSpPr>
              <p:spPr bwMode="auto">
                <a:xfrm>
                  <a:off x="9391650" y="2679877"/>
                  <a:ext cx="73025" cy="71438"/>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sp>
              <p:nvSpPr>
                <p:cNvPr id="95" name="椭圆 145"/>
                <p:cNvSpPr>
                  <a:spLocks noChangeArrowheads="1"/>
                </p:cNvSpPr>
                <p:nvPr/>
              </p:nvSpPr>
              <p:spPr bwMode="auto">
                <a:xfrm>
                  <a:off x="9231313" y="2802115"/>
                  <a:ext cx="71437" cy="71437"/>
                </a:xfrm>
                <a:prstGeom prst="ellipse">
                  <a:avLst/>
                </a:prstGeom>
                <a:grpFill/>
                <a:ln w="12700" cap="flat" cmpd="sng" algn="ctr">
                  <a:solidFill>
                    <a:srgbClr val="00B0F0"/>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kern="0">
                    <a:solidFill>
                      <a:srgbClr val="FFFFFF"/>
                    </a:solidFill>
                    <a:latin typeface="Arial" panose="020B0604020202020204" pitchFamily="34" charset="0"/>
                    <a:ea typeface="MS PGothic" pitchFamily="34" charset="-128"/>
                    <a:cs typeface="Arial" pitchFamily="34" charset="0"/>
                  </a:endParaRPr>
                </a:p>
              </p:txBody>
            </p:sp>
          </p:grpSp>
          <p:grpSp>
            <p:nvGrpSpPr>
              <p:cNvPr id="10" name="组合 199"/>
              <p:cNvGrpSpPr/>
              <p:nvPr/>
            </p:nvGrpSpPr>
            <p:grpSpPr>
              <a:xfrm>
                <a:off x="2110857" y="1936103"/>
                <a:ext cx="7748896" cy="1511300"/>
                <a:chOff x="2454907" y="2062567"/>
                <a:chExt cx="7748896" cy="1511300"/>
              </a:xfrm>
              <a:solidFill>
                <a:schemeClr val="bg1"/>
              </a:solidFill>
            </p:grpSpPr>
            <p:sp>
              <p:nvSpPr>
                <p:cNvPr id="50" name="椭圆 145"/>
                <p:cNvSpPr>
                  <a:spLocks noChangeArrowheads="1"/>
                </p:cNvSpPr>
                <p:nvPr/>
              </p:nvSpPr>
              <p:spPr bwMode="auto">
                <a:xfrm>
                  <a:off x="2454907" y="2771186"/>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1" name="椭圆 145"/>
                <p:cNvSpPr>
                  <a:spLocks noChangeArrowheads="1"/>
                </p:cNvSpPr>
                <p:nvPr/>
              </p:nvSpPr>
              <p:spPr bwMode="auto">
                <a:xfrm>
                  <a:off x="6416028" y="2110192"/>
                  <a:ext cx="71438" cy="71437"/>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2" name="椭圆 145"/>
                <p:cNvSpPr>
                  <a:spLocks noChangeArrowheads="1"/>
                </p:cNvSpPr>
                <p:nvPr/>
              </p:nvSpPr>
              <p:spPr bwMode="auto">
                <a:xfrm>
                  <a:off x="6146153" y="2489604"/>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3" name="椭圆 145"/>
                <p:cNvSpPr>
                  <a:spLocks noChangeArrowheads="1"/>
                </p:cNvSpPr>
                <p:nvPr/>
              </p:nvSpPr>
              <p:spPr bwMode="auto">
                <a:xfrm>
                  <a:off x="6946253" y="2683279"/>
                  <a:ext cx="71438" cy="73025"/>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4" name="椭圆 145"/>
                <p:cNvSpPr>
                  <a:spLocks noChangeArrowheads="1"/>
                </p:cNvSpPr>
                <p:nvPr/>
              </p:nvSpPr>
              <p:spPr bwMode="auto">
                <a:xfrm>
                  <a:off x="7343128" y="2062567"/>
                  <a:ext cx="71438" cy="73025"/>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5" name="椭圆 145"/>
                <p:cNvSpPr>
                  <a:spLocks noChangeArrowheads="1"/>
                </p:cNvSpPr>
                <p:nvPr/>
              </p:nvSpPr>
              <p:spPr bwMode="auto">
                <a:xfrm>
                  <a:off x="8441678" y="3500842"/>
                  <a:ext cx="73025" cy="73025"/>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6" name="椭圆 145"/>
                <p:cNvSpPr>
                  <a:spLocks noChangeArrowheads="1"/>
                </p:cNvSpPr>
                <p:nvPr/>
              </p:nvSpPr>
              <p:spPr bwMode="auto">
                <a:xfrm>
                  <a:off x="9457678" y="3032529"/>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7" name="椭圆 145"/>
                <p:cNvSpPr>
                  <a:spLocks noChangeArrowheads="1"/>
                </p:cNvSpPr>
                <p:nvPr/>
              </p:nvSpPr>
              <p:spPr bwMode="auto">
                <a:xfrm>
                  <a:off x="9645003" y="3026179"/>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8" name="椭圆 145"/>
                <p:cNvSpPr>
                  <a:spLocks noChangeArrowheads="1"/>
                </p:cNvSpPr>
                <p:nvPr/>
              </p:nvSpPr>
              <p:spPr bwMode="auto">
                <a:xfrm>
                  <a:off x="9562453" y="2969029"/>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59" name="椭圆 145"/>
                <p:cNvSpPr>
                  <a:spLocks noChangeArrowheads="1"/>
                </p:cNvSpPr>
                <p:nvPr/>
              </p:nvSpPr>
              <p:spPr bwMode="auto">
                <a:xfrm>
                  <a:off x="9527528" y="2837267"/>
                  <a:ext cx="71438" cy="71437"/>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60" name="椭圆 145"/>
                <p:cNvSpPr>
                  <a:spLocks noChangeArrowheads="1"/>
                </p:cNvSpPr>
                <p:nvPr/>
              </p:nvSpPr>
              <p:spPr bwMode="auto">
                <a:xfrm>
                  <a:off x="9251303" y="2978554"/>
                  <a:ext cx="71438"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61" name="椭圆 145"/>
                <p:cNvSpPr>
                  <a:spLocks noChangeArrowheads="1"/>
                </p:cNvSpPr>
                <p:nvPr/>
              </p:nvSpPr>
              <p:spPr bwMode="auto">
                <a:xfrm>
                  <a:off x="9348141" y="2889654"/>
                  <a:ext cx="71437"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62" name="椭圆 145"/>
                <p:cNvSpPr>
                  <a:spLocks noChangeArrowheads="1"/>
                </p:cNvSpPr>
                <p:nvPr/>
              </p:nvSpPr>
              <p:spPr bwMode="auto">
                <a:xfrm>
                  <a:off x="9467203" y="2686454"/>
                  <a:ext cx="73025" cy="73025"/>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63" name="椭圆 145"/>
                <p:cNvSpPr>
                  <a:spLocks noChangeArrowheads="1"/>
                </p:cNvSpPr>
                <p:nvPr/>
              </p:nvSpPr>
              <p:spPr bwMode="auto">
                <a:xfrm>
                  <a:off x="10132366" y="2657879"/>
                  <a:ext cx="71437" cy="73025"/>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
              <p:nvSpPr>
                <p:cNvPr id="64" name="椭圆 145"/>
                <p:cNvSpPr>
                  <a:spLocks noChangeArrowheads="1"/>
                </p:cNvSpPr>
                <p:nvPr/>
              </p:nvSpPr>
              <p:spPr bwMode="auto">
                <a:xfrm>
                  <a:off x="3883966" y="2530879"/>
                  <a:ext cx="71437" cy="71438"/>
                </a:xfrm>
                <a:prstGeom prst="ellipse">
                  <a:avLst/>
                </a:prstGeom>
                <a:grp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grpSp>
          <p:grpSp>
            <p:nvGrpSpPr>
              <p:cNvPr id="11" name="组合 200"/>
              <p:cNvGrpSpPr/>
              <p:nvPr/>
            </p:nvGrpSpPr>
            <p:grpSpPr>
              <a:xfrm>
                <a:off x="2425491" y="2205978"/>
                <a:ext cx="6777037" cy="2695575"/>
                <a:chOff x="2425491" y="2205978"/>
                <a:chExt cx="6777037" cy="2695575"/>
              </a:xfrm>
            </p:grpSpPr>
            <p:sp>
              <p:nvSpPr>
                <p:cNvPr id="34" name="等腰三角形 132"/>
                <p:cNvSpPr>
                  <a:spLocks noChangeAspect="1"/>
                </p:cNvSpPr>
                <p:nvPr/>
              </p:nvSpPr>
              <p:spPr bwMode="auto">
                <a:xfrm>
                  <a:off x="6105963" y="2375613"/>
                  <a:ext cx="117475" cy="79375"/>
                </a:xfrm>
                <a:prstGeom prst="triangle">
                  <a:avLst>
                    <a:gd name="adj" fmla="val 50000"/>
                  </a:avLst>
                </a:prstGeom>
                <a:solidFill>
                  <a:schemeClr val="bg1"/>
                </a:solidFill>
                <a:ln w="12700">
                  <a:solidFill>
                    <a:srgbClr val="C00000"/>
                  </a:solidFill>
                </a:ln>
                <a:extLst/>
              </p:spPr>
              <p:txBody>
                <a:bodyPr lIns="91425" tIns="45712" rIns="91425" bIns="45712"/>
                <a:lstStyle/>
                <a:p>
                  <a:pPr defTabSz="877888" eaLnBrk="0" hangingPunct="0"/>
                  <a:endParaRPr lang="zh-CN" altLang="en-US" sz="1600">
                    <a:solidFill>
                      <a:srgbClr val="000000"/>
                    </a:solidFill>
                    <a:latin typeface="Arial" panose="020B0604020202020204" pitchFamily="34" charset="0"/>
                    <a:ea typeface="MS PGothic" pitchFamily="34" charset="-128"/>
                    <a:cs typeface="Arial" pitchFamily="34" charset="0"/>
                  </a:endParaRPr>
                </a:p>
              </p:txBody>
            </p:sp>
            <p:sp>
              <p:nvSpPr>
                <p:cNvPr id="35" name="矩形 34"/>
                <p:cNvSpPr>
                  <a:spLocks/>
                </p:cNvSpPr>
                <p:nvPr/>
              </p:nvSpPr>
              <p:spPr bwMode="auto">
                <a:xfrm>
                  <a:off x="4017753" y="4182415"/>
                  <a:ext cx="71438"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36" name="矩形 35"/>
                <p:cNvSpPr>
                  <a:spLocks/>
                </p:cNvSpPr>
                <p:nvPr/>
              </p:nvSpPr>
              <p:spPr bwMode="auto">
                <a:xfrm>
                  <a:off x="2425491" y="3121965"/>
                  <a:ext cx="71437" cy="71438"/>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37" name="矩形 36"/>
                <p:cNvSpPr>
                  <a:spLocks/>
                </p:cNvSpPr>
                <p:nvPr/>
              </p:nvSpPr>
              <p:spPr bwMode="auto">
                <a:xfrm>
                  <a:off x="7221328" y="3204515"/>
                  <a:ext cx="71438" cy="71438"/>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38" name="矩形 37"/>
                <p:cNvSpPr>
                  <a:spLocks/>
                </p:cNvSpPr>
                <p:nvPr/>
              </p:nvSpPr>
              <p:spPr bwMode="auto">
                <a:xfrm>
                  <a:off x="8108741" y="3279128"/>
                  <a:ext cx="71437"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39" name="矩形 38"/>
                <p:cNvSpPr>
                  <a:spLocks/>
                </p:cNvSpPr>
                <p:nvPr/>
              </p:nvSpPr>
              <p:spPr bwMode="auto">
                <a:xfrm>
                  <a:off x="9000916" y="2961628"/>
                  <a:ext cx="71437" cy="71437"/>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0" name="矩形 39"/>
                <p:cNvSpPr/>
                <p:nvPr/>
              </p:nvSpPr>
              <p:spPr bwMode="auto">
                <a:xfrm rot="2700000">
                  <a:off x="7035591" y="2891778"/>
                  <a:ext cx="71437" cy="71437"/>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1" name="矩形 40"/>
                <p:cNvSpPr/>
                <p:nvPr/>
              </p:nvSpPr>
              <p:spPr bwMode="auto">
                <a:xfrm rot="2700000">
                  <a:off x="8019841" y="3307703"/>
                  <a:ext cx="73025"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2" name="矩形 41"/>
                <p:cNvSpPr/>
                <p:nvPr/>
              </p:nvSpPr>
              <p:spPr bwMode="auto">
                <a:xfrm rot="2700000">
                  <a:off x="9131091" y="2453628"/>
                  <a:ext cx="71437" cy="71437"/>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3" name="等腰三角形 42"/>
                <p:cNvSpPr>
                  <a:spLocks noChangeAspect="1"/>
                </p:cNvSpPr>
                <p:nvPr/>
              </p:nvSpPr>
              <p:spPr bwMode="auto">
                <a:xfrm>
                  <a:off x="3806616" y="4822178"/>
                  <a:ext cx="117475" cy="79375"/>
                </a:xfrm>
                <a:prstGeom prst="triangle">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4" name="等腰三角形 43"/>
                <p:cNvSpPr>
                  <a:spLocks noChangeAspect="1"/>
                </p:cNvSpPr>
                <p:nvPr/>
              </p:nvSpPr>
              <p:spPr bwMode="auto">
                <a:xfrm>
                  <a:off x="7437228" y="4377678"/>
                  <a:ext cx="117475" cy="79375"/>
                </a:xfrm>
                <a:prstGeom prst="triangle">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5" name="等腰三角形 44"/>
                <p:cNvSpPr>
                  <a:spLocks noChangeAspect="1"/>
                </p:cNvSpPr>
                <p:nvPr/>
              </p:nvSpPr>
              <p:spPr bwMode="auto">
                <a:xfrm>
                  <a:off x="8927891" y="3801415"/>
                  <a:ext cx="117475" cy="79375"/>
                </a:xfrm>
                <a:prstGeom prst="triangle">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6" name="等腰三角形 45"/>
                <p:cNvSpPr>
                  <a:spLocks noChangeAspect="1"/>
                </p:cNvSpPr>
                <p:nvPr/>
              </p:nvSpPr>
              <p:spPr bwMode="auto">
                <a:xfrm>
                  <a:off x="9034253" y="2674290"/>
                  <a:ext cx="119063" cy="79375"/>
                </a:xfrm>
                <a:prstGeom prst="triangle">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7" name="矩形 46"/>
                <p:cNvSpPr>
                  <a:spLocks/>
                </p:cNvSpPr>
                <p:nvPr/>
              </p:nvSpPr>
              <p:spPr bwMode="auto">
                <a:xfrm>
                  <a:off x="5797341" y="2205978"/>
                  <a:ext cx="71437"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8" name="矩形 47"/>
                <p:cNvSpPr>
                  <a:spLocks/>
                </p:cNvSpPr>
                <p:nvPr/>
              </p:nvSpPr>
              <p:spPr bwMode="auto">
                <a:xfrm>
                  <a:off x="5951328" y="2331390"/>
                  <a:ext cx="71438" cy="73025"/>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sp>
              <p:nvSpPr>
                <p:cNvPr id="49" name="矩形 48"/>
                <p:cNvSpPr/>
                <p:nvPr/>
              </p:nvSpPr>
              <p:spPr bwMode="auto">
                <a:xfrm rot="2700000">
                  <a:off x="5860841" y="2294878"/>
                  <a:ext cx="71437" cy="71437"/>
                </a:xfrm>
                <a:prstGeom prst="rect">
                  <a:avLst/>
                </a:prstGeom>
                <a:solidFill>
                  <a:schemeClr val="bg1"/>
                </a:solidFill>
                <a:ln w="12700" cap="flat" cmpd="sng" algn="ctr">
                  <a:solidFill>
                    <a:srgbClr val="C00000"/>
                  </a:solid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anose="020B0604020202020204" pitchFamily="34" charset="0"/>
                    <a:ea typeface="ＭＳ Ｐゴシック" pitchFamily="34" charset="-128"/>
                    <a:cs typeface="Arial" pitchFamily="34" charset="0"/>
                  </a:endParaRPr>
                </a:p>
              </p:txBody>
            </p:sp>
          </p:grpSp>
          <p:grpSp>
            <p:nvGrpSpPr>
              <p:cNvPr id="12" name="组合 201"/>
              <p:cNvGrpSpPr/>
              <p:nvPr/>
            </p:nvGrpSpPr>
            <p:grpSpPr>
              <a:xfrm>
                <a:off x="1210825" y="1913651"/>
                <a:ext cx="8451138" cy="3022238"/>
                <a:chOff x="1210825" y="1913651"/>
                <a:chExt cx="8451138" cy="3022238"/>
              </a:xfrm>
            </p:grpSpPr>
            <p:pic>
              <p:nvPicPr>
                <p:cNvPr id="13" name="Picture 20" descr="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184125" y="3091576"/>
                  <a:ext cx="1285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203"/>
                <p:cNvGrpSpPr/>
                <p:nvPr/>
              </p:nvGrpSpPr>
              <p:grpSpPr>
                <a:xfrm>
                  <a:off x="1210825" y="1913651"/>
                  <a:ext cx="8451138" cy="3022238"/>
                  <a:chOff x="1210825" y="1913651"/>
                  <a:chExt cx="8451138" cy="3022238"/>
                </a:xfrm>
              </p:grpSpPr>
              <p:sp>
                <p:nvSpPr>
                  <p:cNvPr id="15" name="Text Box 239"/>
                  <p:cNvSpPr txBox="1">
                    <a:spLocks noChangeArrowheads="1"/>
                  </p:cNvSpPr>
                  <p:nvPr/>
                </p:nvSpPr>
                <p:spPr bwMode="auto">
                  <a:xfrm>
                    <a:off x="3983338" y="4782001"/>
                    <a:ext cx="7202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Argentina</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16" name="Text Box 240"/>
                  <p:cNvSpPr txBox="1">
                    <a:spLocks noChangeArrowheads="1"/>
                  </p:cNvSpPr>
                  <p:nvPr/>
                </p:nvSpPr>
                <p:spPr bwMode="auto">
                  <a:xfrm>
                    <a:off x="7118961" y="4458770"/>
                    <a:ext cx="76447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Mauritius</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17" name="Text Box 241"/>
                  <p:cNvSpPr txBox="1">
                    <a:spLocks noChangeArrowheads="1"/>
                  </p:cNvSpPr>
                  <p:nvPr/>
                </p:nvSpPr>
                <p:spPr bwMode="auto">
                  <a:xfrm>
                    <a:off x="9003150" y="3597988"/>
                    <a:ext cx="577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Malaysia</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18" name="Text Box 242"/>
                  <p:cNvSpPr txBox="1">
                    <a:spLocks noChangeArrowheads="1"/>
                  </p:cNvSpPr>
                  <p:nvPr/>
                </p:nvSpPr>
                <p:spPr bwMode="auto">
                  <a:xfrm>
                    <a:off x="6252012" y="2420063"/>
                    <a:ext cx="577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Romania</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19" name="Text Box 243"/>
                  <p:cNvSpPr txBox="1">
                    <a:spLocks noChangeArrowheads="1"/>
                  </p:cNvSpPr>
                  <p:nvPr/>
                </p:nvSpPr>
                <p:spPr bwMode="auto">
                  <a:xfrm>
                    <a:off x="9082525" y="2731213"/>
                    <a:ext cx="5794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China</a:t>
                    </a:r>
                    <a:endParaRPr lang="zh-CN" altLang="zh-CN">
                      <a:solidFill>
                        <a:srgbClr val="000000">
                          <a:lumMod val="75000"/>
                          <a:lumOff val="25000"/>
                        </a:srgbClr>
                      </a:solidFill>
                      <a:latin typeface="Arial" pitchFamily="34" charset="0"/>
                      <a:ea typeface="黑体" pitchFamily="49" charset="-122"/>
                      <a:cs typeface="Arial" pitchFamily="34" charset="0"/>
                    </a:endParaRPr>
                  </a:p>
                </p:txBody>
              </p:sp>
              <p:sp>
                <p:nvSpPr>
                  <p:cNvPr id="20" name="Text Box 251"/>
                  <p:cNvSpPr txBox="1">
                    <a:spLocks noChangeArrowheads="1"/>
                  </p:cNvSpPr>
                  <p:nvPr/>
                </p:nvSpPr>
                <p:spPr bwMode="auto">
                  <a:xfrm>
                    <a:off x="8205430" y="3163013"/>
                    <a:ext cx="39449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India</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1" name="Text Box 252"/>
                  <p:cNvSpPr txBox="1">
                    <a:spLocks noChangeArrowheads="1"/>
                  </p:cNvSpPr>
                  <p:nvPr/>
                </p:nvSpPr>
                <p:spPr bwMode="auto">
                  <a:xfrm>
                    <a:off x="6256950" y="2173874"/>
                    <a:ext cx="713581"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Hungary</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2" name="Text Box 253"/>
                  <p:cNvSpPr txBox="1">
                    <a:spLocks noChangeArrowheads="1"/>
                  </p:cNvSpPr>
                  <p:nvPr/>
                </p:nvSpPr>
                <p:spPr bwMode="auto">
                  <a:xfrm>
                    <a:off x="4177688" y="4070138"/>
                    <a:ext cx="577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Brazil</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3" name="Text Box 254"/>
                  <p:cNvSpPr txBox="1">
                    <a:spLocks noChangeArrowheads="1"/>
                  </p:cNvSpPr>
                  <p:nvPr/>
                </p:nvSpPr>
                <p:spPr bwMode="auto">
                  <a:xfrm>
                    <a:off x="1919200" y="3070413"/>
                    <a:ext cx="577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Mexico</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4" name="Text Box 256"/>
                  <p:cNvSpPr txBox="1">
                    <a:spLocks noChangeArrowheads="1"/>
                  </p:cNvSpPr>
                  <p:nvPr/>
                </p:nvSpPr>
                <p:spPr bwMode="auto">
                  <a:xfrm>
                    <a:off x="5089169" y="1913651"/>
                    <a:ext cx="7572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Netherlands</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5" name="Text Box 257"/>
                  <p:cNvSpPr txBox="1">
                    <a:spLocks noChangeArrowheads="1"/>
                  </p:cNvSpPr>
                  <p:nvPr/>
                </p:nvSpPr>
                <p:spPr bwMode="auto">
                  <a:xfrm>
                    <a:off x="7130699" y="3307477"/>
                    <a:ext cx="32384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UAE</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6" name="Text Box 401"/>
                  <p:cNvSpPr txBox="1">
                    <a:spLocks noChangeArrowheads="1"/>
                  </p:cNvSpPr>
                  <p:nvPr/>
                </p:nvSpPr>
                <p:spPr bwMode="auto">
                  <a:xfrm>
                    <a:off x="6998931" y="2967747"/>
                    <a:ext cx="5762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Bahrain</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27" name="Text Box 403"/>
                  <p:cNvSpPr txBox="1">
                    <a:spLocks noChangeArrowheads="1"/>
                  </p:cNvSpPr>
                  <p:nvPr/>
                </p:nvSpPr>
                <p:spPr bwMode="auto">
                  <a:xfrm>
                    <a:off x="4934392" y="2254167"/>
                    <a:ext cx="5762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Germany</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cxnSp>
                <p:nvCxnSpPr>
                  <p:cNvPr id="28" name="直接连接符 27"/>
                  <p:cNvCxnSpPr/>
                  <p:nvPr/>
                </p:nvCxnSpPr>
                <p:spPr>
                  <a:xfrm flipH="1">
                    <a:off x="5562244" y="2331390"/>
                    <a:ext cx="290512" cy="0"/>
                  </a:xfrm>
                  <a:prstGeom prst="line">
                    <a:avLst/>
                  </a:prstGeom>
                  <a:noFill/>
                  <a:ln w="12700" cap="flat" cmpd="sng" algn="ctr">
                    <a:solidFill>
                      <a:srgbClr val="FFFFFF">
                        <a:lumMod val="50000"/>
                      </a:srgbClr>
                    </a:solidFill>
                    <a:prstDash val="solid"/>
                  </a:ln>
                  <a:effectLst/>
                </p:spPr>
              </p:cxnSp>
              <p:cxnSp>
                <p:nvCxnSpPr>
                  <p:cNvPr id="29" name="直接连接符 28"/>
                  <p:cNvCxnSpPr/>
                  <p:nvPr/>
                </p:nvCxnSpPr>
                <p:spPr>
                  <a:xfrm flipH="1">
                    <a:off x="6022766" y="2254963"/>
                    <a:ext cx="210197" cy="112940"/>
                  </a:xfrm>
                  <a:prstGeom prst="line">
                    <a:avLst/>
                  </a:prstGeom>
                  <a:noFill/>
                  <a:ln w="12700" cap="flat" cmpd="sng" algn="ctr">
                    <a:solidFill>
                      <a:schemeClr val="tx1">
                        <a:lumMod val="50000"/>
                        <a:lumOff val="50000"/>
                      </a:schemeClr>
                    </a:solidFill>
                    <a:prstDash val="solid"/>
                  </a:ln>
                  <a:effectLst/>
                </p:spPr>
              </p:cxnSp>
              <p:sp>
                <p:nvSpPr>
                  <p:cNvPr id="30" name="Text Box 256"/>
                  <p:cNvSpPr txBox="1">
                    <a:spLocks noChangeArrowheads="1"/>
                  </p:cNvSpPr>
                  <p:nvPr/>
                </p:nvSpPr>
                <p:spPr bwMode="auto">
                  <a:xfrm>
                    <a:off x="3469775" y="2148326"/>
                    <a:ext cx="59307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Toronto</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31" name="Text Box 256"/>
                  <p:cNvSpPr txBox="1">
                    <a:spLocks noChangeArrowheads="1"/>
                  </p:cNvSpPr>
                  <p:nvPr/>
                </p:nvSpPr>
                <p:spPr bwMode="auto">
                  <a:xfrm>
                    <a:off x="3689900" y="2355363"/>
                    <a:ext cx="529841"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Ottawa</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sp>
                <p:nvSpPr>
                  <p:cNvPr id="32" name="Text Box 256"/>
                  <p:cNvSpPr txBox="1">
                    <a:spLocks noChangeArrowheads="1"/>
                  </p:cNvSpPr>
                  <p:nvPr/>
                </p:nvSpPr>
                <p:spPr bwMode="auto">
                  <a:xfrm>
                    <a:off x="1210825" y="2593894"/>
                    <a:ext cx="9480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None/>
                    </a:pPr>
                    <a:r>
                      <a:rPr lang="en-US" altLang="zh-CN" sz="1000" dirty="0">
                        <a:solidFill>
                          <a:srgbClr val="000000">
                            <a:lumMod val="75000"/>
                            <a:lumOff val="25000"/>
                          </a:srgbClr>
                        </a:solidFill>
                        <a:latin typeface="Arial" pitchFamily="34" charset="0"/>
                        <a:ea typeface="黑体" pitchFamily="49" charset="-122"/>
                        <a:cs typeface="Arial" pitchFamily="34" charset="0"/>
                      </a:rPr>
                      <a:t>Silicon Valley</a:t>
                    </a:r>
                    <a:endParaRPr lang="zh-CN" altLang="zh-CN" dirty="0">
                      <a:solidFill>
                        <a:srgbClr val="000000">
                          <a:lumMod val="75000"/>
                          <a:lumOff val="25000"/>
                        </a:srgbClr>
                      </a:solidFill>
                      <a:latin typeface="Arial" pitchFamily="34" charset="0"/>
                      <a:ea typeface="黑体" pitchFamily="49" charset="-122"/>
                      <a:cs typeface="Arial" pitchFamily="34" charset="0"/>
                    </a:endParaRPr>
                  </a:p>
                </p:txBody>
              </p:sp>
              <p:cxnSp>
                <p:nvCxnSpPr>
                  <p:cNvPr id="33" name="直接连接符 32"/>
                  <p:cNvCxnSpPr>
                    <a:stCxn id="47" idx="0"/>
                  </p:cNvCxnSpPr>
                  <p:nvPr/>
                </p:nvCxnSpPr>
                <p:spPr bwMode="auto">
                  <a:xfrm flipH="1" flipV="1">
                    <a:off x="5728139" y="2078752"/>
                    <a:ext cx="104921" cy="127226"/>
                  </a:xfrm>
                  <a:prstGeom prst="line">
                    <a:avLst/>
                  </a:prstGeom>
                  <a:solidFill>
                    <a:schemeClr val="bg1"/>
                  </a:solidFill>
                  <a:ln w="12700" cap="flat" cmpd="sng" algn="ctr">
                    <a:solidFill>
                      <a:schemeClr val="tx1">
                        <a:lumMod val="50000"/>
                        <a:lumOff val="50000"/>
                      </a:schemeClr>
                    </a:solidFill>
                    <a:prstDash val="solid"/>
                    <a:headEnd type="none" w="med" len="med"/>
                    <a:tailEnd type="none" w="med" len="med"/>
                  </a:ln>
                  <a:effectLst/>
                </p:spPr>
              </p:cxnSp>
            </p:grpSp>
          </p:grpSp>
        </p:grpSp>
      </p:grpSp>
      <p:sp>
        <p:nvSpPr>
          <p:cNvPr id="189" name="椭圆 145"/>
          <p:cNvSpPr>
            <a:spLocks noChangeArrowheads="1"/>
          </p:cNvSpPr>
          <p:nvPr/>
        </p:nvSpPr>
        <p:spPr bwMode="auto">
          <a:xfrm>
            <a:off x="2266644" y="2336931"/>
            <a:ext cx="71438" cy="71438"/>
          </a:xfrm>
          <a:prstGeom prst="ellipse">
            <a:avLst/>
          </a:prstGeom>
          <a:solidFill>
            <a:schemeClr val="bg1"/>
          </a:solidFill>
          <a:ln w="12700" cap="flat" cmpd="sng" algn="ctr">
            <a:solidFill>
              <a:srgbClr val="7CBF33"/>
            </a:solid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anose="020B0604020202020204"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20198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681162" y="2205772"/>
            <a:ext cx="5015445" cy="3398440"/>
            <a:chOff x="698500" y="2145557"/>
            <a:chExt cx="5220000" cy="3229098"/>
          </a:xfrm>
        </p:grpSpPr>
        <p:sp>
          <p:nvSpPr>
            <p:cNvPr id="70" name="Rectangle 7"/>
            <p:cNvSpPr>
              <a:spLocks/>
            </p:cNvSpPr>
            <p:nvPr/>
          </p:nvSpPr>
          <p:spPr bwMode="auto">
            <a:xfrm>
              <a:off x="3975574" y="2853293"/>
              <a:ext cx="360000" cy="2224506"/>
            </a:xfrm>
            <a:prstGeom prst="round2SameRect">
              <a:avLst/>
            </a:prstGeom>
            <a:solidFill>
              <a:schemeClr val="tx1">
                <a:lumMod val="50000"/>
                <a:lumOff val="50000"/>
              </a:schemeClr>
            </a:solidFill>
            <a:ln w="12700">
              <a:noFill/>
              <a:round/>
              <a:headEnd/>
              <a:tailEnd/>
            </a:ln>
          </p:spPr>
          <p:txBody>
            <a:bodyPr lIns="0" tIns="0" rIns="0" bIns="0"/>
            <a:lstStyle/>
            <a:p>
              <a:pPr defTabSz="914400" fontAlgn="base">
                <a:spcBef>
                  <a:spcPct val="0"/>
                </a:spcBef>
                <a:spcAft>
                  <a:spcPct val="0"/>
                </a:spcAft>
                <a:buClr>
                  <a:srgbClr val="CC9900"/>
                </a:buClr>
                <a:buFont typeface="Wingdings" pitchFamily="2" charset="2"/>
                <a:buChar char="n"/>
              </a:pPr>
              <a:endParaRPr lang="zh-CN" altLang="en-US" sz="1400" b="1">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73" name="Rectangle 5"/>
            <p:cNvSpPr>
              <a:spLocks/>
            </p:cNvSpPr>
            <p:nvPr/>
          </p:nvSpPr>
          <p:spPr bwMode="auto">
            <a:xfrm>
              <a:off x="1223387" y="3456767"/>
              <a:ext cx="360000" cy="1621032"/>
            </a:xfrm>
            <a:prstGeom prst="round2SameRect">
              <a:avLst/>
            </a:prstGeom>
            <a:solidFill>
              <a:schemeClr val="tx1">
                <a:lumMod val="50000"/>
                <a:lumOff val="50000"/>
              </a:schemeClr>
            </a:solidFill>
            <a:ln w="12700">
              <a:noFill/>
              <a:round/>
              <a:headEnd/>
              <a:tailEnd/>
            </a:ln>
          </p:spPr>
          <p:txBody>
            <a:bodyPr lIns="0" tIns="0" rIns="0" bIns="0"/>
            <a:lstStyle/>
            <a:p>
              <a:pPr defTabSz="914400" fontAlgn="base">
                <a:spcBef>
                  <a:spcPct val="0"/>
                </a:spcBef>
                <a:spcAft>
                  <a:spcPct val="0"/>
                </a:spcAft>
                <a:buClr>
                  <a:srgbClr val="CC9900"/>
                </a:buClr>
                <a:buFont typeface="Wingdings" pitchFamily="2" charset="2"/>
                <a:buChar char="n"/>
              </a:pPr>
              <a:endParaRPr lang="zh-CN" altLang="en-US" sz="1400" b="1">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74" name="Rectangle 6"/>
            <p:cNvSpPr>
              <a:spLocks/>
            </p:cNvSpPr>
            <p:nvPr/>
          </p:nvSpPr>
          <p:spPr bwMode="auto">
            <a:xfrm>
              <a:off x="2140783" y="3332154"/>
              <a:ext cx="360000" cy="1745645"/>
            </a:xfrm>
            <a:prstGeom prst="round2SameRect">
              <a:avLst/>
            </a:prstGeom>
            <a:solidFill>
              <a:schemeClr val="tx1">
                <a:lumMod val="50000"/>
                <a:lumOff val="50000"/>
              </a:schemeClr>
            </a:solidFill>
            <a:ln w="12700">
              <a:noFill/>
              <a:round/>
              <a:headEnd/>
              <a:tailEnd/>
            </a:ln>
          </p:spPr>
          <p:txBody>
            <a:bodyPr lIns="0" tIns="0" rIns="0" bIns="0"/>
            <a:lstStyle/>
            <a:p>
              <a:pPr defTabSz="914400" fontAlgn="base">
                <a:spcBef>
                  <a:spcPct val="0"/>
                </a:spcBef>
                <a:spcAft>
                  <a:spcPct val="0"/>
                </a:spcAft>
                <a:buClr>
                  <a:srgbClr val="CC9900"/>
                </a:buClr>
                <a:buFont typeface="Wingdings" pitchFamily="2" charset="2"/>
                <a:buChar char="n"/>
              </a:pPr>
              <a:endParaRPr lang="zh-CN" altLang="en-US" sz="1400" b="1">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76" name="Rectangle 7"/>
            <p:cNvSpPr>
              <a:spLocks/>
            </p:cNvSpPr>
            <p:nvPr/>
          </p:nvSpPr>
          <p:spPr bwMode="auto">
            <a:xfrm>
              <a:off x="3058178" y="3173166"/>
              <a:ext cx="360000" cy="1904633"/>
            </a:xfrm>
            <a:prstGeom prst="round2SameRect">
              <a:avLst/>
            </a:prstGeom>
            <a:solidFill>
              <a:schemeClr val="tx1">
                <a:lumMod val="50000"/>
                <a:lumOff val="50000"/>
              </a:schemeClr>
            </a:solidFill>
            <a:ln w="12700">
              <a:noFill/>
              <a:round/>
              <a:headEnd/>
              <a:tailEnd/>
            </a:ln>
          </p:spPr>
          <p:txBody>
            <a:bodyPr lIns="0" tIns="0" rIns="0" bIns="0"/>
            <a:lstStyle/>
            <a:p>
              <a:pPr defTabSz="914400" fontAlgn="base">
                <a:spcBef>
                  <a:spcPct val="0"/>
                </a:spcBef>
                <a:spcAft>
                  <a:spcPct val="0"/>
                </a:spcAft>
                <a:buClr>
                  <a:srgbClr val="CC9900"/>
                </a:buClr>
                <a:buFont typeface="Wingdings" pitchFamily="2" charset="2"/>
                <a:buChar char="n"/>
              </a:pPr>
              <a:endParaRPr lang="zh-CN" altLang="en-US" sz="1400" b="1">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78" name="Rectangle 19"/>
            <p:cNvSpPr>
              <a:spLocks/>
            </p:cNvSpPr>
            <p:nvPr/>
          </p:nvSpPr>
          <p:spPr bwMode="auto">
            <a:xfrm>
              <a:off x="1133387" y="5169946"/>
              <a:ext cx="540000" cy="204709"/>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sym typeface="FrutigerNext LT Regular" pitchFamily="34" charset="0"/>
                </a:rPr>
                <a:t>2011</a:t>
              </a:r>
            </a:p>
          </p:txBody>
        </p:sp>
        <p:sp>
          <p:nvSpPr>
            <p:cNvPr id="79" name="Rectangle 20"/>
            <p:cNvSpPr>
              <a:spLocks/>
            </p:cNvSpPr>
            <p:nvPr/>
          </p:nvSpPr>
          <p:spPr bwMode="auto">
            <a:xfrm>
              <a:off x="2050783" y="5169946"/>
              <a:ext cx="540000" cy="204709"/>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sym typeface="FrutigerNext LT Regular" pitchFamily="34" charset="0"/>
                </a:rPr>
                <a:t>2012</a:t>
              </a:r>
            </a:p>
          </p:txBody>
        </p:sp>
        <p:sp>
          <p:nvSpPr>
            <p:cNvPr id="81" name="Rectangle 21"/>
            <p:cNvSpPr>
              <a:spLocks/>
            </p:cNvSpPr>
            <p:nvPr/>
          </p:nvSpPr>
          <p:spPr bwMode="auto">
            <a:xfrm>
              <a:off x="2968180" y="5169946"/>
              <a:ext cx="540000" cy="204709"/>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sym typeface="FrutigerNext LT Regular" pitchFamily="34" charset="0"/>
                </a:rPr>
                <a:t>2013</a:t>
              </a:r>
            </a:p>
          </p:txBody>
        </p:sp>
        <p:sp>
          <p:nvSpPr>
            <p:cNvPr id="82" name="Line 23"/>
            <p:cNvSpPr>
              <a:spLocks noChangeShapeType="1"/>
            </p:cNvSpPr>
            <p:nvPr/>
          </p:nvSpPr>
          <p:spPr bwMode="auto">
            <a:xfrm rot="10800000" flipH="1" flipV="1">
              <a:off x="698500" y="5077798"/>
              <a:ext cx="5220000" cy="0"/>
            </a:xfrm>
            <a:prstGeom prst="line">
              <a:avLst/>
            </a:prstGeom>
            <a:noFill/>
            <a:ln w="38100">
              <a:solidFill>
                <a:schemeClr val="tx1">
                  <a:lumMod val="50000"/>
                  <a:lumOff val="50000"/>
                </a:schemeClr>
              </a:solidFill>
              <a:round/>
              <a:headEnd/>
              <a:tailEnd/>
            </a:ln>
          </p:spPr>
          <p:txBody>
            <a:bodyPr lIns="0" tIns="0" rIns="0" bIns="0"/>
            <a:lstStyle/>
            <a:p>
              <a:pPr defTabSz="914400" fontAlgn="base">
                <a:spcBef>
                  <a:spcPct val="0"/>
                </a:spcBef>
                <a:spcAft>
                  <a:spcPct val="0"/>
                </a:spcAft>
                <a:buClr>
                  <a:srgbClr val="CC9900"/>
                </a:buClr>
                <a:buFont typeface="Wingdings" pitchFamily="2" charset="2"/>
                <a:buChar char="n"/>
              </a:pPr>
              <a:endParaRPr lang="zh-CN" altLang="en-US" sz="1400" b="1">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86" name="Rectangle 21"/>
            <p:cNvSpPr>
              <a:spLocks/>
            </p:cNvSpPr>
            <p:nvPr/>
          </p:nvSpPr>
          <p:spPr bwMode="auto">
            <a:xfrm>
              <a:off x="3885574" y="5169946"/>
              <a:ext cx="540000" cy="204709"/>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sym typeface="FrutigerNext LT Regular" pitchFamily="34" charset="0"/>
                </a:rPr>
                <a:t>2014</a:t>
              </a:r>
            </a:p>
          </p:txBody>
        </p:sp>
        <p:sp>
          <p:nvSpPr>
            <p:cNvPr id="99" name="Rectangle 7"/>
            <p:cNvSpPr>
              <a:spLocks/>
            </p:cNvSpPr>
            <p:nvPr/>
          </p:nvSpPr>
          <p:spPr bwMode="auto">
            <a:xfrm>
              <a:off x="4796014" y="2487423"/>
              <a:ext cx="397690" cy="2576307"/>
            </a:xfrm>
            <a:prstGeom prst="rect">
              <a:avLst/>
            </a:prstGeom>
            <a:solidFill>
              <a:srgbClr val="FD9203"/>
            </a:solidFill>
            <a:ln w="9525">
              <a:noFill/>
              <a:miter lim="800000"/>
              <a:headEnd/>
              <a:tailEnd/>
            </a:ln>
          </p:spPr>
          <p:txBody>
            <a:bodyPr lIns="0" tIns="0" rIns="0" bIns="0"/>
            <a:lstStyle/>
            <a:p>
              <a:pPr defTabSz="914400">
                <a:defRPr/>
              </a:pPr>
              <a:endParaRPr lang="zh-CN" altLang="en-US" sz="1050" kern="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endParaRPr>
            </a:p>
          </p:txBody>
        </p:sp>
        <p:sp>
          <p:nvSpPr>
            <p:cNvPr id="100" name="Rectangle 13"/>
            <p:cNvSpPr>
              <a:spLocks/>
            </p:cNvSpPr>
            <p:nvPr/>
          </p:nvSpPr>
          <p:spPr bwMode="auto">
            <a:xfrm>
              <a:off x="4294691" y="2145557"/>
              <a:ext cx="1332366" cy="233952"/>
            </a:xfrm>
            <a:prstGeom prst="rect">
              <a:avLst/>
            </a:prstGeom>
            <a:noFill/>
            <a:ln w="12700" cap="rnd">
              <a:noFill/>
              <a:round/>
              <a:headEnd/>
              <a:tailEnd/>
            </a:ln>
          </p:spPr>
          <p:txBody>
            <a:bodyPr wrap="square" lIns="0" tIns="0" rIns="0" bIns="0">
              <a:spAutoFit/>
            </a:bodyPr>
            <a:lstStyle/>
            <a:p>
              <a:pPr algn="ctr" defTabSz="914400">
                <a:defRPr/>
              </a:pPr>
              <a:r>
                <a:rPr lang="en-US" altLang="zh-CN" sz="1600" b="1" kern="0" dirty="0" smtClean="0">
                  <a:solidFill>
                    <a:srgbClr val="000000">
                      <a:lumMod val="75000"/>
                      <a:lumOff val="25000"/>
                    </a:srgbClr>
                  </a:solidFill>
                  <a:latin typeface="微软雅黑" pitchFamily="34" charset="-122"/>
                  <a:ea typeface="微软雅黑" pitchFamily="34" charset="-122"/>
                  <a:cs typeface="Arial" pitchFamily="34" charset="0"/>
                  <a:sym typeface="Impact" pitchFamily="34" charset="0"/>
                </a:rPr>
                <a:t>60.8</a:t>
              </a:r>
              <a:endParaRPr lang="en-US" altLang="zh-CN" sz="1600" b="1" kern="0" dirty="0">
                <a:solidFill>
                  <a:srgbClr val="000000">
                    <a:lumMod val="75000"/>
                    <a:lumOff val="25000"/>
                  </a:srgbClr>
                </a:solidFill>
                <a:latin typeface="微软雅黑" pitchFamily="34" charset="-122"/>
                <a:ea typeface="微软雅黑" pitchFamily="34" charset="-122"/>
                <a:cs typeface="Arial" pitchFamily="34" charset="0"/>
                <a:sym typeface="Impact" pitchFamily="34" charset="0"/>
              </a:endParaRPr>
            </a:p>
          </p:txBody>
        </p:sp>
        <p:sp>
          <p:nvSpPr>
            <p:cNvPr id="101" name="Rectangle 21"/>
            <p:cNvSpPr>
              <a:spLocks/>
            </p:cNvSpPr>
            <p:nvPr/>
          </p:nvSpPr>
          <p:spPr bwMode="auto">
            <a:xfrm>
              <a:off x="4534346" y="5169946"/>
              <a:ext cx="992865" cy="204709"/>
            </a:xfrm>
            <a:prstGeom prst="rect">
              <a:avLst/>
            </a:prstGeom>
            <a:noFill/>
            <a:ln w="12700" cap="rnd">
              <a:noFill/>
              <a:round/>
              <a:headEnd/>
              <a:tailEnd/>
            </a:ln>
          </p:spPr>
          <p:txBody>
            <a:bodyPr wrap="square" lIns="0" tIns="0" rIns="0" bIns="0">
              <a:spAutoFit/>
            </a:bodyPr>
            <a:lstStyle/>
            <a:p>
              <a:pPr algn="ctr" defTabSz="914400">
                <a:defRPr/>
              </a:pPr>
              <a:r>
                <a:rPr lang="en-US" altLang="zh-CN" sz="1400" kern="0" dirty="0">
                  <a:solidFill>
                    <a:srgbClr val="000000">
                      <a:lumMod val="75000"/>
                      <a:lumOff val="25000"/>
                    </a:srgbClr>
                  </a:solidFill>
                  <a:latin typeface="微软雅黑" panose="020B0503020204020204" pitchFamily="34" charset="-122"/>
                  <a:ea typeface="微软雅黑" panose="020B0503020204020204" pitchFamily="34" charset="-122"/>
                  <a:cs typeface="Arial" pitchFamily="34" charset="0"/>
                  <a:sym typeface="FrutigerNext LT Regular" pitchFamily="34" charset="0"/>
                </a:rPr>
                <a:t>2015</a:t>
              </a:r>
            </a:p>
          </p:txBody>
        </p:sp>
      </p:grpSp>
      <p:grpSp>
        <p:nvGrpSpPr>
          <p:cNvPr id="131" name="组合 130"/>
          <p:cNvGrpSpPr/>
          <p:nvPr/>
        </p:nvGrpSpPr>
        <p:grpSpPr>
          <a:xfrm>
            <a:off x="698500" y="1342233"/>
            <a:ext cx="4791232" cy="826937"/>
            <a:chOff x="698500" y="1158153"/>
            <a:chExt cx="5220000" cy="826937"/>
          </a:xfrm>
        </p:grpSpPr>
        <p:sp>
          <p:nvSpPr>
            <p:cNvPr id="132" name="Rectangle 1"/>
            <p:cNvSpPr>
              <a:spLocks/>
            </p:cNvSpPr>
            <p:nvPr/>
          </p:nvSpPr>
          <p:spPr bwMode="auto">
            <a:xfrm>
              <a:off x="698500" y="1337090"/>
              <a:ext cx="5220000" cy="504000"/>
            </a:xfrm>
            <a:prstGeom prst="roundRect">
              <a:avLst/>
            </a:prstGeom>
            <a:solidFill>
              <a:srgbClr val="FD9203"/>
            </a:solidFill>
            <a:ln w="19050" cap="rnd">
              <a:noFill/>
              <a:round/>
              <a:headEnd/>
              <a:tailEnd/>
            </a:ln>
          </p:spPr>
          <p:txBody>
            <a:bodyPr wrap="square" lIns="0" tIns="0" rIns="0" bIns="0" anchor="ctr" anchorCtr="0">
              <a:noAutofit/>
            </a:bodyPr>
            <a:lstStyle/>
            <a:p>
              <a:pPr algn="ctr" defTabSz="914400" fontAlgn="base">
                <a:spcBef>
                  <a:spcPct val="0"/>
                </a:spcBef>
                <a:spcAft>
                  <a:spcPct val="0"/>
                </a:spcAft>
                <a:buClr>
                  <a:srgbClr val="CC9900"/>
                </a:buClr>
              </a:pPr>
              <a:r>
                <a:rPr lang="en-US" altLang="zh-CN" sz="2200" b="1" dirty="0">
                  <a:solidFill>
                    <a:srgbClr val="FFFFFF"/>
                  </a:solidFill>
                  <a:latin typeface="微软雅黑" pitchFamily="34" charset="-122"/>
                  <a:ea typeface="微软雅黑" pitchFamily="34" charset="-122"/>
                  <a:cs typeface="Arial" pitchFamily="34" charset="0"/>
                  <a:sym typeface="FrutigerNext LT Medium" pitchFamily="34" charset="0"/>
                </a:rPr>
                <a:t>Sales Revenue</a:t>
              </a:r>
            </a:p>
          </p:txBody>
        </p:sp>
        <p:grpSp>
          <p:nvGrpSpPr>
            <p:cNvPr id="133" name="组合 132"/>
            <p:cNvGrpSpPr/>
            <p:nvPr/>
          </p:nvGrpSpPr>
          <p:grpSpPr>
            <a:xfrm>
              <a:off x="1012857" y="1158153"/>
              <a:ext cx="792000" cy="826937"/>
              <a:chOff x="1012857" y="1162866"/>
              <a:chExt cx="792000" cy="826937"/>
            </a:xfrm>
          </p:grpSpPr>
          <p:sp>
            <p:nvSpPr>
              <p:cNvPr id="134" name="椭圆 133"/>
              <p:cNvSpPr>
                <a:spLocks noChangeAspect="1"/>
              </p:cNvSpPr>
              <p:nvPr/>
            </p:nvSpPr>
            <p:spPr bwMode="auto">
              <a:xfrm>
                <a:off x="1012857" y="1162866"/>
                <a:ext cx="792000" cy="826937"/>
              </a:xfrm>
              <a:prstGeom prst="ellipse">
                <a:avLst/>
              </a:prstGeom>
              <a:solidFill>
                <a:schemeClr val="bg1"/>
              </a:solidFill>
              <a:ln w="19050" cap="flat" cmpd="sng" algn="ctr">
                <a:solidFill>
                  <a:srgbClr val="FD92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5" name="Freeform 5"/>
              <p:cNvSpPr>
                <a:spLocks noChangeAspect="1" noEditPoints="1"/>
              </p:cNvSpPr>
              <p:nvPr/>
            </p:nvSpPr>
            <p:spPr bwMode="auto">
              <a:xfrm>
                <a:off x="1196158" y="1413803"/>
                <a:ext cx="425398" cy="360000"/>
              </a:xfrm>
              <a:custGeom>
                <a:avLst/>
                <a:gdLst>
                  <a:gd name="T0" fmla="*/ 1002 w 1340"/>
                  <a:gd name="T1" fmla="*/ 426 h 1134"/>
                  <a:gd name="T2" fmla="*/ 972 w 1340"/>
                  <a:gd name="T3" fmla="*/ 456 h 1134"/>
                  <a:gd name="T4" fmla="*/ 966 w 1340"/>
                  <a:gd name="T5" fmla="*/ 948 h 1134"/>
                  <a:gd name="T6" fmla="*/ 984 w 1340"/>
                  <a:gd name="T7" fmla="*/ 988 h 1134"/>
                  <a:gd name="T8" fmla="*/ 1024 w 1340"/>
                  <a:gd name="T9" fmla="*/ 1004 h 1134"/>
                  <a:gd name="T10" fmla="*/ 1144 w 1340"/>
                  <a:gd name="T11" fmla="*/ 1000 h 1134"/>
                  <a:gd name="T12" fmla="*/ 1174 w 1340"/>
                  <a:gd name="T13" fmla="*/ 970 h 1134"/>
                  <a:gd name="T14" fmla="*/ 1178 w 1340"/>
                  <a:gd name="T15" fmla="*/ 480 h 1134"/>
                  <a:gd name="T16" fmla="*/ 1162 w 1340"/>
                  <a:gd name="T17" fmla="*/ 438 h 1134"/>
                  <a:gd name="T18" fmla="*/ 1122 w 1340"/>
                  <a:gd name="T19" fmla="*/ 422 h 1134"/>
                  <a:gd name="T20" fmla="*/ 56 w 1340"/>
                  <a:gd name="T21" fmla="*/ 28 h 1134"/>
                  <a:gd name="T22" fmla="*/ 40 w 1340"/>
                  <a:gd name="T23" fmla="*/ 2 h 1134"/>
                  <a:gd name="T24" fmla="*/ 8 w 1340"/>
                  <a:gd name="T25" fmla="*/ 8 h 1134"/>
                  <a:gd name="T26" fmla="*/ 0 w 1340"/>
                  <a:gd name="T27" fmla="*/ 1106 h 1134"/>
                  <a:gd name="T28" fmla="*/ 8 w 1340"/>
                  <a:gd name="T29" fmla="*/ 1126 h 1134"/>
                  <a:gd name="T30" fmla="*/ 1312 w 1340"/>
                  <a:gd name="T31" fmla="*/ 1134 h 1134"/>
                  <a:gd name="T32" fmla="*/ 1340 w 1340"/>
                  <a:gd name="T33" fmla="*/ 1106 h 1134"/>
                  <a:gd name="T34" fmla="*/ 1324 w 1340"/>
                  <a:gd name="T35" fmla="*/ 1080 h 1134"/>
                  <a:gd name="T36" fmla="*/ 468 w 1340"/>
                  <a:gd name="T37" fmla="*/ 536 h 1134"/>
                  <a:gd name="T38" fmla="*/ 430 w 1340"/>
                  <a:gd name="T39" fmla="*/ 552 h 1134"/>
                  <a:gd name="T40" fmla="*/ 414 w 1340"/>
                  <a:gd name="T41" fmla="*/ 590 h 1134"/>
                  <a:gd name="T42" fmla="*/ 418 w 1340"/>
                  <a:gd name="T43" fmla="*/ 972 h 1134"/>
                  <a:gd name="T44" fmla="*/ 448 w 1340"/>
                  <a:gd name="T45" fmla="*/ 1000 h 1134"/>
                  <a:gd name="T46" fmla="*/ 572 w 1340"/>
                  <a:gd name="T47" fmla="*/ 1004 h 1134"/>
                  <a:gd name="T48" fmla="*/ 610 w 1340"/>
                  <a:gd name="T49" fmla="*/ 988 h 1134"/>
                  <a:gd name="T50" fmla="*/ 626 w 1340"/>
                  <a:gd name="T51" fmla="*/ 950 h 1134"/>
                  <a:gd name="T52" fmla="*/ 622 w 1340"/>
                  <a:gd name="T53" fmla="*/ 570 h 1134"/>
                  <a:gd name="T54" fmla="*/ 592 w 1340"/>
                  <a:gd name="T55" fmla="*/ 540 h 1134"/>
                  <a:gd name="T56" fmla="*/ 200 w 1340"/>
                  <a:gd name="T57" fmla="*/ 782 h 1134"/>
                  <a:gd name="T58" fmla="*/ 168 w 1340"/>
                  <a:gd name="T59" fmla="*/ 792 h 1134"/>
                  <a:gd name="T60" fmla="*/ 146 w 1340"/>
                  <a:gd name="T61" fmla="*/ 826 h 1134"/>
                  <a:gd name="T62" fmla="*/ 146 w 1340"/>
                  <a:gd name="T63" fmla="*/ 962 h 1134"/>
                  <a:gd name="T64" fmla="*/ 168 w 1340"/>
                  <a:gd name="T65" fmla="*/ 996 h 1134"/>
                  <a:gd name="T66" fmla="*/ 302 w 1340"/>
                  <a:gd name="T67" fmla="*/ 1004 h 1134"/>
                  <a:gd name="T68" fmla="*/ 332 w 1340"/>
                  <a:gd name="T69" fmla="*/ 996 h 1134"/>
                  <a:gd name="T70" fmla="*/ 356 w 1340"/>
                  <a:gd name="T71" fmla="*/ 962 h 1134"/>
                  <a:gd name="T72" fmla="*/ 356 w 1340"/>
                  <a:gd name="T73" fmla="*/ 826 h 1134"/>
                  <a:gd name="T74" fmla="*/ 332 w 1340"/>
                  <a:gd name="T75" fmla="*/ 792 h 1134"/>
                  <a:gd name="T76" fmla="*/ 200 w 1340"/>
                  <a:gd name="T77" fmla="*/ 782 h 1134"/>
                  <a:gd name="T78" fmla="*/ 716 w 1340"/>
                  <a:gd name="T79" fmla="*/ 652 h 1134"/>
                  <a:gd name="T80" fmla="*/ 688 w 1340"/>
                  <a:gd name="T81" fmla="*/ 682 h 1134"/>
                  <a:gd name="T82" fmla="*/ 684 w 1340"/>
                  <a:gd name="T83" fmla="*/ 950 h 1134"/>
                  <a:gd name="T84" fmla="*/ 700 w 1340"/>
                  <a:gd name="T85" fmla="*/ 988 h 1134"/>
                  <a:gd name="T86" fmla="*/ 738 w 1340"/>
                  <a:gd name="T87" fmla="*/ 1004 h 1134"/>
                  <a:gd name="T88" fmla="*/ 862 w 1340"/>
                  <a:gd name="T89" fmla="*/ 1000 h 1134"/>
                  <a:gd name="T90" fmla="*/ 892 w 1340"/>
                  <a:gd name="T91" fmla="*/ 972 h 1134"/>
                  <a:gd name="T92" fmla="*/ 896 w 1340"/>
                  <a:gd name="T93" fmla="*/ 702 h 1134"/>
                  <a:gd name="T94" fmla="*/ 880 w 1340"/>
                  <a:gd name="T95" fmla="*/ 664 h 1134"/>
                  <a:gd name="T96" fmla="*/ 842 w 1340"/>
                  <a:gd name="T97" fmla="*/ 648 h 1134"/>
                  <a:gd name="T98" fmla="*/ 180 w 1340"/>
                  <a:gd name="T99" fmla="*/ 616 h 1134"/>
                  <a:gd name="T100" fmla="*/ 200 w 1340"/>
                  <a:gd name="T101" fmla="*/ 606 h 1134"/>
                  <a:gd name="T102" fmla="*/ 756 w 1340"/>
                  <a:gd name="T103" fmla="*/ 546 h 1134"/>
                  <a:gd name="T104" fmla="*/ 780 w 1340"/>
                  <a:gd name="T105" fmla="*/ 552 h 1134"/>
                  <a:gd name="T106" fmla="*/ 810 w 1340"/>
                  <a:gd name="T107" fmla="*/ 538 h 1134"/>
                  <a:gd name="T108" fmla="*/ 930 w 1340"/>
                  <a:gd name="T109" fmla="*/ 108 h 1134"/>
                  <a:gd name="T110" fmla="*/ 542 w 1340"/>
                  <a:gd name="T111" fmla="*/ 236 h 1134"/>
                  <a:gd name="T112" fmla="*/ 514 w 1340"/>
                  <a:gd name="T113" fmla="*/ 224 h 1134"/>
                  <a:gd name="T114" fmla="*/ 484 w 1340"/>
                  <a:gd name="T115" fmla="*/ 236 h 1134"/>
                  <a:gd name="T116" fmla="*/ 134 w 1340"/>
                  <a:gd name="T117" fmla="*/ 556 h 1134"/>
                  <a:gd name="T118" fmla="*/ 132 w 1340"/>
                  <a:gd name="T119" fmla="*/ 588 h 1134"/>
                  <a:gd name="T120" fmla="*/ 148 w 1340"/>
                  <a:gd name="T121" fmla="*/ 608 h 1134"/>
                  <a:gd name="T122" fmla="*/ 172 w 1340"/>
                  <a:gd name="T123" fmla="*/ 61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0" h="1134">
                    <a:moveTo>
                      <a:pt x="1024" y="422"/>
                    </a:moveTo>
                    <a:lnTo>
                      <a:pt x="1024" y="422"/>
                    </a:lnTo>
                    <a:lnTo>
                      <a:pt x="1012" y="424"/>
                    </a:lnTo>
                    <a:lnTo>
                      <a:pt x="1002" y="426"/>
                    </a:lnTo>
                    <a:lnTo>
                      <a:pt x="992" y="432"/>
                    </a:lnTo>
                    <a:lnTo>
                      <a:pt x="984" y="438"/>
                    </a:lnTo>
                    <a:lnTo>
                      <a:pt x="976" y="448"/>
                    </a:lnTo>
                    <a:lnTo>
                      <a:pt x="972" y="456"/>
                    </a:lnTo>
                    <a:lnTo>
                      <a:pt x="968" y="468"/>
                    </a:lnTo>
                    <a:lnTo>
                      <a:pt x="966" y="480"/>
                    </a:lnTo>
                    <a:lnTo>
                      <a:pt x="966" y="948"/>
                    </a:lnTo>
                    <a:lnTo>
                      <a:pt x="966" y="948"/>
                    </a:lnTo>
                    <a:lnTo>
                      <a:pt x="968" y="960"/>
                    </a:lnTo>
                    <a:lnTo>
                      <a:pt x="972" y="970"/>
                    </a:lnTo>
                    <a:lnTo>
                      <a:pt x="976" y="980"/>
                    </a:lnTo>
                    <a:lnTo>
                      <a:pt x="984" y="988"/>
                    </a:lnTo>
                    <a:lnTo>
                      <a:pt x="992" y="996"/>
                    </a:lnTo>
                    <a:lnTo>
                      <a:pt x="1002" y="1000"/>
                    </a:lnTo>
                    <a:lnTo>
                      <a:pt x="1012" y="1004"/>
                    </a:lnTo>
                    <a:lnTo>
                      <a:pt x="1024" y="1004"/>
                    </a:lnTo>
                    <a:lnTo>
                      <a:pt x="1122" y="1004"/>
                    </a:lnTo>
                    <a:lnTo>
                      <a:pt x="1122" y="1004"/>
                    </a:lnTo>
                    <a:lnTo>
                      <a:pt x="1134" y="1004"/>
                    </a:lnTo>
                    <a:lnTo>
                      <a:pt x="1144" y="1000"/>
                    </a:lnTo>
                    <a:lnTo>
                      <a:pt x="1154" y="996"/>
                    </a:lnTo>
                    <a:lnTo>
                      <a:pt x="1162" y="988"/>
                    </a:lnTo>
                    <a:lnTo>
                      <a:pt x="1168" y="980"/>
                    </a:lnTo>
                    <a:lnTo>
                      <a:pt x="1174" y="970"/>
                    </a:lnTo>
                    <a:lnTo>
                      <a:pt x="1178" y="960"/>
                    </a:lnTo>
                    <a:lnTo>
                      <a:pt x="1178" y="948"/>
                    </a:lnTo>
                    <a:lnTo>
                      <a:pt x="1178" y="480"/>
                    </a:lnTo>
                    <a:lnTo>
                      <a:pt x="1178" y="480"/>
                    </a:lnTo>
                    <a:lnTo>
                      <a:pt x="1178" y="468"/>
                    </a:lnTo>
                    <a:lnTo>
                      <a:pt x="1174" y="456"/>
                    </a:lnTo>
                    <a:lnTo>
                      <a:pt x="1168" y="448"/>
                    </a:lnTo>
                    <a:lnTo>
                      <a:pt x="1162" y="438"/>
                    </a:lnTo>
                    <a:lnTo>
                      <a:pt x="1154" y="432"/>
                    </a:lnTo>
                    <a:lnTo>
                      <a:pt x="1144" y="426"/>
                    </a:lnTo>
                    <a:lnTo>
                      <a:pt x="1134" y="424"/>
                    </a:lnTo>
                    <a:lnTo>
                      <a:pt x="1122" y="422"/>
                    </a:lnTo>
                    <a:lnTo>
                      <a:pt x="1024" y="422"/>
                    </a:lnTo>
                    <a:close/>
                    <a:moveTo>
                      <a:pt x="1312" y="1078"/>
                    </a:moveTo>
                    <a:lnTo>
                      <a:pt x="56" y="1078"/>
                    </a:lnTo>
                    <a:lnTo>
                      <a:pt x="56" y="28"/>
                    </a:lnTo>
                    <a:lnTo>
                      <a:pt x="56" y="28"/>
                    </a:lnTo>
                    <a:lnTo>
                      <a:pt x="54" y="18"/>
                    </a:lnTo>
                    <a:lnTo>
                      <a:pt x="48" y="8"/>
                    </a:lnTo>
                    <a:lnTo>
                      <a:pt x="40" y="2"/>
                    </a:lnTo>
                    <a:lnTo>
                      <a:pt x="28" y="0"/>
                    </a:lnTo>
                    <a:lnTo>
                      <a:pt x="28" y="0"/>
                    </a:lnTo>
                    <a:lnTo>
                      <a:pt x="18" y="2"/>
                    </a:lnTo>
                    <a:lnTo>
                      <a:pt x="8" y="8"/>
                    </a:lnTo>
                    <a:lnTo>
                      <a:pt x="2" y="18"/>
                    </a:lnTo>
                    <a:lnTo>
                      <a:pt x="0" y="28"/>
                    </a:lnTo>
                    <a:lnTo>
                      <a:pt x="0" y="28"/>
                    </a:lnTo>
                    <a:lnTo>
                      <a:pt x="0" y="1106"/>
                    </a:lnTo>
                    <a:lnTo>
                      <a:pt x="0" y="1106"/>
                    </a:lnTo>
                    <a:lnTo>
                      <a:pt x="2" y="1118"/>
                    </a:lnTo>
                    <a:lnTo>
                      <a:pt x="8" y="1126"/>
                    </a:lnTo>
                    <a:lnTo>
                      <a:pt x="8" y="1126"/>
                    </a:lnTo>
                    <a:lnTo>
                      <a:pt x="18" y="1132"/>
                    </a:lnTo>
                    <a:lnTo>
                      <a:pt x="28" y="1134"/>
                    </a:lnTo>
                    <a:lnTo>
                      <a:pt x="1312" y="1134"/>
                    </a:lnTo>
                    <a:lnTo>
                      <a:pt x="1312" y="1134"/>
                    </a:lnTo>
                    <a:lnTo>
                      <a:pt x="1324" y="1132"/>
                    </a:lnTo>
                    <a:lnTo>
                      <a:pt x="1332" y="1126"/>
                    </a:lnTo>
                    <a:lnTo>
                      <a:pt x="1338" y="1118"/>
                    </a:lnTo>
                    <a:lnTo>
                      <a:pt x="1340" y="1106"/>
                    </a:lnTo>
                    <a:lnTo>
                      <a:pt x="1340" y="1106"/>
                    </a:lnTo>
                    <a:lnTo>
                      <a:pt x="1338" y="1096"/>
                    </a:lnTo>
                    <a:lnTo>
                      <a:pt x="1332" y="1086"/>
                    </a:lnTo>
                    <a:lnTo>
                      <a:pt x="1324" y="1080"/>
                    </a:lnTo>
                    <a:lnTo>
                      <a:pt x="1312" y="1078"/>
                    </a:lnTo>
                    <a:lnTo>
                      <a:pt x="1312" y="1078"/>
                    </a:lnTo>
                    <a:close/>
                    <a:moveTo>
                      <a:pt x="468" y="536"/>
                    </a:moveTo>
                    <a:lnTo>
                      <a:pt x="468" y="536"/>
                    </a:lnTo>
                    <a:lnTo>
                      <a:pt x="458" y="538"/>
                    </a:lnTo>
                    <a:lnTo>
                      <a:pt x="448" y="540"/>
                    </a:lnTo>
                    <a:lnTo>
                      <a:pt x="438" y="546"/>
                    </a:lnTo>
                    <a:lnTo>
                      <a:pt x="430" y="552"/>
                    </a:lnTo>
                    <a:lnTo>
                      <a:pt x="424" y="560"/>
                    </a:lnTo>
                    <a:lnTo>
                      <a:pt x="418" y="570"/>
                    </a:lnTo>
                    <a:lnTo>
                      <a:pt x="416" y="580"/>
                    </a:lnTo>
                    <a:lnTo>
                      <a:pt x="414" y="590"/>
                    </a:lnTo>
                    <a:lnTo>
                      <a:pt x="414" y="950"/>
                    </a:lnTo>
                    <a:lnTo>
                      <a:pt x="414" y="950"/>
                    </a:lnTo>
                    <a:lnTo>
                      <a:pt x="416" y="962"/>
                    </a:lnTo>
                    <a:lnTo>
                      <a:pt x="418" y="972"/>
                    </a:lnTo>
                    <a:lnTo>
                      <a:pt x="424" y="980"/>
                    </a:lnTo>
                    <a:lnTo>
                      <a:pt x="430" y="988"/>
                    </a:lnTo>
                    <a:lnTo>
                      <a:pt x="438" y="996"/>
                    </a:lnTo>
                    <a:lnTo>
                      <a:pt x="448" y="1000"/>
                    </a:lnTo>
                    <a:lnTo>
                      <a:pt x="458" y="1004"/>
                    </a:lnTo>
                    <a:lnTo>
                      <a:pt x="468" y="1004"/>
                    </a:lnTo>
                    <a:lnTo>
                      <a:pt x="572" y="1004"/>
                    </a:lnTo>
                    <a:lnTo>
                      <a:pt x="572" y="1004"/>
                    </a:lnTo>
                    <a:lnTo>
                      <a:pt x="582" y="1004"/>
                    </a:lnTo>
                    <a:lnTo>
                      <a:pt x="592" y="1000"/>
                    </a:lnTo>
                    <a:lnTo>
                      <a:pt x="602" y="996"/>
                    </a:lnTo>
                    <a:lnTo>
                      <a:pt x="610" y="988"/>
                    </a:lnTo>
                    <a:lnTo>
                      <a:pt x="616" y="980"/>
                    </a:lnTo>
                    <a:lnTo>
                      <a:pt x="622" y="972"/>
                    </a:lnTo>
                    <a:lnTo>
                      <a:pt x="626" y="962"/>
                    </a:lnTo>
                    <a:lnTo>
                      <a:pt x="626" y="950"/>
                    </a:lnTo>
                    <a:lnTo>
                      <a:pt x="626" y="590"/>
                    </a:lnTo>
                    <a:lnTo>
                      <a:pt x="626" y="590"/>
                    </a:lnTo>
                    <a:lnTo>
                      <a:pt x="626" y="580"/>
                    </a:lnTo>
                    <a:lnTo>
                      <a:pt x="622" y="570"/>
                    </a:lnTo>
                    <a:lnTo>
                      <a:pt x="616" y="560"/>
                    </a:lnTo>
                    <a:lnTo>
                      <a:pt x="610" y="552"/>
                    </a:lnTo>
                    <a:lnTo>
                      <a:pt x="602" y="546"/>
                    </a:lnTo>
                    <a:lnTo>
                      <a:pt x="592" y="540"/>
                    </a:lnTo>
                    <a:lnTo>
                      <a:pt x="582" y="538"/>
                    </a:lnTo>
                    <a:lnTo>
                      <a:pt x="572" y="536"/>
                    </a:lnTo>
                    <a:lnTo>
                      <a:pt x="468" y="536"/>
                    </a:lnTo>
                    <a:close/>
                    <a:moveTo>
                      <a:pt x="200" y="782"/>
                    </a:moveTo>
                    <a:lnTo>
                      <a:pt x="200" y="782"/>
                    </a:lnTo>
                    <a:lnTo>
                      <a:pt x="188" y="782"/>
                    </a:lnTo>
                    <a:lnTo>
                      <a:pt x="178" y="786"/>
                    </a:lnTo>
                    <a:lnTo>
                      <a:pt x="168" y="792"/>
                    </a:lnTo>
                    <a:lnTo>
                      <a:pt x="160" y="798"/>
                    </a:lnTo>
                    <a:lnTo>
                      <a:pt x="154" y="806"/>
                    </a:lnTo>
                    <a:lnTo>
                      <a:pt x="150" y="814"/>
                    </a:lnTo>
                    <a:lnTo>
                      <a:pt x="146" y="826"/>
                    </a:lnTo>
                    <a:lnTo>
                      <a:pt x="144" y="836"/>
                    </a:lnTo>
                    <a:lnTo>
                      <a:pt x="144" y="950"/>
                    </a:lnTo>
                    <a:lnTo>
                      <a:pt x="144" y="950"/>
                    </a:lnTo>
                    <a:lnTo>
                      <a:pt x="146" y="962"/>
                    </a:lnTo>
                    <a:lnTo>
                      <a:pt x="150" y="972"/>
                    </a:lnTo>
                    <a:lnTo>
                      <a:pt x="154" y="980"/>
                    </a:lnTo>
                    <a:lnTo>
                      <a:pt x="160" y="988"/>
                    </a:lnTo>
                    <a:lnTo>
                      <a:pt x="168" y="996"/>
                    </a:lnTo>
                    <a:lnTo>
                      <a:pt x="178" y="1000"/>
                    </a:lnTo>
                    <a:lnTo>
                      <a:pt x="188" y="1004"/>
                    </a:lnTo>
                    <a:lnTo>
                      <a:pt x="200" y="1004"/>
                    </a:lnTo>
                    <a:lnTo>
                      <a:pt x="302" y="1004"/>
                    </a:lnTo>
                    <a:lnTo>
                      <a:pt x="302" y="1004"/>
                    </a:lnTo>
                    <a:lnTo>
                      <a:pt x="314" y="1004"/>
                    </a:lnTo>
                    <a:lnTo>
                      <a:pt x="324" y="1000"/>
                    </a:lnTo>
                    <a:lnTo>
                      <a:pt x="332" y="996"/>
                    </a:lnTo>
                    <a:lnTo>
                      <a:pt x="340" y="988"/>
                    </a:lnTo>
                    <a:lnTo>
                      <a:pt x="348" y="980"/>
                    </a:lnTo>
                    <a:lnTo>
                      <a:pt x="352" y="972"/>
                    </a:lnTo>
                    <a:lnTo>
                      <a:pt x="356" y="962"/>
                    </a:lnTo>
                    <a:lnTo>
                      <a:pt x="356" y="950"/>
                    </a:lnTo>
                    <a:lnTo>
                      <a:pt x="356" y="836"/>
                    </a:lnTo>
                    <a:lnTo>
                      <a:pt x="356" y="836"/>
                    </a:lnTo>
                    <a:lnTo>
                      <a:pt x="356" y="826"/>
                    </a:lnTo>
                    <a:lnTo>
                      <a:pt x="352" y="814"/>
                    </a:lnTo>
                    <a:lnTo>
                      <a:pt x="348" y="806"/>
                    </a:lnTo>
                    <a:lnTo>
                      <a:pt x="340" y="798"/>
                    </a:lnTo>
                    <a:lnTo>
                      <a:pt x="332" y="792"/>
                    </a:lnTo>
                    <a:lnTo>
                      <a:pt x="324" y="786"/>
                    </a:lnTo>
                    <a:lnTo>
                      <a:pt x="314" y="782"/>
                    </a:lnTo>
                    <a:lnTo>
                      <a:pt x="302" y="782"/>
                    </a:lnTo>
                    <a:lnTo>
                      <a:pt x="200" y="782"/>
                    </a:lnTo>
                    <a:close/>
                    <a:moveTo>
                      <a:pt x="738" y="648"/>
                    </a:moveTo>
                    <a:lnTo>
                      <a:pt x="738" y="648"/>
                    </a:lnTo>
                    <a:lnTo>
                      <a:pt x="726" y="648"/>
                    </a:lnTo>
                    <a:lnTo>
                      <a:pt x="716" y="652"/>
                    </a:lnTo>
                    <a:lnTo>
                      <a:pt x="708" y="658"/>
                    </a:lnTo>
                    <a:lnTo>
                      <a:pt x="700" y="664"/>
                    </a:lnTo>
                    <a:lnTo>
                      <a:pt x="692" y="672"/>
                    </a:lnTo>
                    <a:lnTo>
                      <a:pt x="688" y="682"/>
                    </a:lnTo>
                    <a:lnTo>
                      <a:pt x="684" y="692"/>
                    </a:lnTo>
                    <a:lnTo>
                      <a:pt x="684" y="702"/>
                    </a:lnTo>
                    <a:lnTo>
                      <a:pt x="684" y="950"/>
                    </a:lnTo>
                    <a:lnTo>
                      <a:pt x="684" y="950"/>
                    </a:lnTo>
                    <a:lnTo>
                      <a:pt x="684" y="962"/>
                    </a:lnTo>
                    <a:lnTo>
                      <a:pt x="688" y="972"/>
                    </a:lnTo>
                    <a:lnTo>
                      <a:pt x="692" y="980"/>
                    </a:lnTo>
                    <a:lnTo>
                      <a:pt x="700" y="988"/>
                    </a:lnTo>
                    <a:lnTo>
                      <a:pt x="708" y="996"/>
                    </a:lnTo>
                    <a:lnTo>
                      <a:pt x="716" y="1000"/>
                    </a:lnTo>
                    <a:lnTo>
                      <a:pt x="726" y="1004"/>
                    </a:lnTo>
                    <a:lnTo>
                      <a:pt x="738" y="1004"/>
                    </a:lnTo>
                    <a:lnTo>
                      <a:pt x="842" y="1004"/>
                    </a:lnTo>
                    <a:lnTo>
                      <a:pt x="842" y="1004"/>
                    </a:lnTo>
                    <a:lnTo>
                      <a:pt x="852" y="1004"/>
                    </a:lnTo>
                    <a:lnTo>
                      <a:pt x="862" y="1000"/>
                    </a:lnTo>
                    <a:lnTo>
                      <a:pt x="872" y="996"/>
                    </a:lnTo>
                    <a:lnTo>
                      <a:pt x="880" y="988"/>
                    </a:lnTo>
                    <a:lnTo>
                      <a:pt x="886" y="980"/>
                    </a:lnTo>
                    <a:lnTo>
                      <a:pt x="892" y="972"/>
                    </a:lnTo>
                    <a:lnTo>
                      <a:pt x="894" y="962"/>
                    </a:lnTo>
                    <a:lnTo>
                      <a:pt x="896" y="950"/>
                    </a:lnTo>
                    <a:lnTo>
                      <a:pt x="896" y="702"/>
                    </a:lnTo>
                    <a:lnTo>
                      <a:pt x="896" y="702"/>
                    </a:lnTo>
                    <a:lnTo>
                      <a:pt x="894" y="692"/>
                    </a:lnTo>
                    <a:lnTo>
                      <a:pt x="892" y="682"/>
                    </a:lnTo>
                    <a:lnTo>
                      <a:pt x="886" y="672"/>
                    </a:lnTo>
                    <a:lnTo>
                      <a:pt x="880" y="664"/>
                    </a:lnTo>
                    <a:lnTo>
                      <a:pt x="872" y="658"/>
                    </a:lnTo>
                    <a:lnTo>
                      <a:pt x="862" y="652"/>
                    </a:lnTo>
                    <a:lnTo>
                      <a:pt x="852" y="648"/>
                    </a:lnTo>
                    <a:lnTo>
                      <a:pt x="842" y="648"/>
                    </a:lnTo>
                    <a:lnTo>
                      <a:pt x="738" y="648"/>
                    </a:lnTo>
                    <a:close/>
                    <a:moveTo>
                      <a:pt x="172" y="616"/>
                    </a:moveTo>
                    <a:lnTo>
                      <a:pt x="172" y="616"/>
                    </a:lnTo>
                    <a:lnTo>
                      <a:pt x="180" y="616"/>
                    </a:lnTo>
                    <a:lnTo>
                      <a:pt x="186" y="614"/>
                    </a:lnTo>
                    <a:lnTo>
                      <a:pt x="194" y="610"/>
                    </a:lnTo>
                    <a:lnTo>
                      <a:pt x="200" y="606"/>
                    </a:lnTo>
                    <a:lnTo>
                      <a:pt x="200" y="606"/>
                    </a:lnTo>
                    <a:lnTo>
                      <a:pt x="512" y="322"/>
                    </a:lnTo>
                    <a:lnTo>
                      <a:pt x="750" y="542"/>
                    </a:lnTo>
                    <a:lnTo>
                      <a:pt x="750" y="542"/>
                    </a:lnTo>
                    <a:lnTo>
                      <a:pt x="756" y="546"/>
                    </a:lnTo>
                    <a:lnTo>
                      <a:pt x="764" y="550"/>
                    </a:lnTo>
                    <a:lnTo>
                      <a:pt x="772" y="552"/>
                    </a:lnTo>
                    <a:lnTo>
                      <a:pt x="780" y="552"/>
                    </a:lnTo>
                    <a:lnTo>
                      <a:pt x="780" y="552"/>
                    </a:lnTo>
                    <a:lnTo>
                      <a:pt x="788" y="552"/>
                    </a:lnTo>
                    <a:lnTo>
                      <a:pt x="796" y="548"/>
                    </a:lnTo>
                    <a:lnTo>
                      <a:pt x="804" y="544"/>
                    </a:lnTo>
                    <a:lnTo>
                      <a:pt x="810" y="538"/>
                    </a:lnTo>
                    <a:lnTo>
                      <a:pt x="1056" y="236"/>
                    </a:lnTo>
                    <a:lnTo>
                      <a:pt x="1112" y="292"/>
                    </a:lnTo>
                    <a:lnTo>
                      <a:pt x="1136" y="86"/>
                    </a:lnTo>
                    <a:lnTo>
                      <a:pt x="930" y="108"/>
                    </a:lnTo>
                    <a:lnTo>
                      <a:pt x="998" y="176"/>
                    </a:lnTo>
                    <a:lnTo>
                      <a:pt x="774" y="450"/>
                    </a:lnTo>
                    <a:lnTo>
                      <a:pt x="542" y="236"/>
                    </a:lnTo>
                    <a:lnTo>
                      <a:pt x="542" y="236"/>
                    </a:lnTo>
                    <a:lnTo>
                      <a:pt x="534" y="230"/>
                    </a:lnTo>
                    <a:lnTo>
                      <a:pt x="528" y="228"/>
                    </a:lnTo>
                    <a:lnTo>
                      <a:pt x="520" y="226"/>
                    </a:lnTo>
                    <a:lnTo>
                      <a:pt x="514" y="224"/>
                    </a:lnTo>
                    <a:lnTo>
                      <a:pt x="506" y="224"/>
                    </a:lnTo>
                    <a:lnTo>
                      <a:pt x="498" y="226"/>
                    </a:lnTo>
                    <a:lnTo>
                      <a:pt x="492" y="230"/>
                    </a:lnTo>
                    <a:lnTo>
                      <a:pt x="484" y="236"/>
                    </a:lnTo>
                    <a:lnTo>
                      <a:pt x="144" y="544"/>
                    </a:lnTo>
                    <a:lnTo>
                      <a:pt x="144" y="544"/>
                    </a:lnTo>
                    <a:lnTo>
                      <a:pt x="138" y="550"/>
                    </a:lnTo>
                    <a:lnTo>
                      <a:pt x="134" y="556"/>
                    </a:lnTo>
                    <a:lnTo>
                      <a:pt x="132" y="564"/>
                    </a:lnTo>
                    <a:lnTo>
                      <a:pt x="130" y="572"/>
                    </a:lnTo>
                    <a:lnTo>
                      <a:pt x="130" y="580"/>
                    </a:lnTo>
                    <a:lnTo>
                      <a:pt x="132" y="588"/>
                    </a:lnTo>
                    <a:lnTo>
                      <a:pt x="136" y="596"/>
                    </a:lnTo>
                    <a:lnTo>
                      <a:pt x="140" y="602"/>
                    </a:lnTo>
                    <a:lnTo>
                      <a:pt x="140" y="602"/>
                    </a:lnTo>
                    <a:lnTo>
                      <a:pt x="148" y="608"/>
                    </a:lnTo>
                    <a:lnTo>
                      <a:pt x="156" y="612"/>
                    </a:lnTo>
                    <a:lnTo>
                      <a:pt x="164" y="616"/>
                    </a:lnTo>
                    <a:lnTo>
                      <a:pt x="172" y="616"/>
                    </a:lnTo>
                    <a:lnTo>
                      <a:pt x="172" y="616"/>
                    </a:lnTo>
                    <a:close/>
                  </a:path>
                </a:pathLst>
              </a:custGeom>
              <a:solidFill>
                <a:srgbClr val="FD9203"/>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solidFill>
                    <a:srgbClr val="000000"/>
                  </a:solidFill>
                  <a:latin typeface="微软雅黑" panose="020B0503020204020204" pitchFamily="34" charset="-122"/>
                  <a:ea typeface="微软雅黑" panose="020B0503020204020204" pitchFamily="34" charset="-122"/>
                </a:endParaRPr>
              </a:p>
            </p:txBody>
          </p:sp>
        </p:grpSp>
      </p:grpSp>
      <p:sp>
        <p:nvSpPr>
          <p:cNvPr id="143" name="矩形 142"/>
          <p:cNvSpPr/>
          <p:nvPr/>
        </p:nvSpPr>
        <p:spPr>
          <a:xfrm>
            <a:off x="6133110" y="1373253"/>
            <a:ext cx="5647558" cy="4031873"/>
          </a:xfrm>
          <a:prstGeom prst="rect">
            <a:avLst/>
          </a:prstGeom>
        </p:spPr>
        <p:txBody>
          <a:bodyPr wrap="square">
            <a:spAutoFit/>
          </a:bodyPr>
          <a:lstStyle/>
          <a:p>
            <a:pPr marL="285750" indent="-285750" defTabSz="914400" fontAlgn="base">
              <a:lnSpc>
                <a:spcPct val="200000"/>
              </a:lnSpc>
              <a:spcBef>
                <a:spcPct val="0"/>
              </a:spcBef>
              <a:spcAft>
                <a:spcPct val="0"/>
              </a:spcAft>
              <a:buClr>
                <a:srgbClr val="990000"/>
              </a:buClr>
              <a:buSzPct val="60000"/>
              <a:buFont typeface="Wingdings" panose="05000000000000000000" pitchFamily="2" charset="2"/>
              <a:buChar char="l"/>
            </a:pPr>
            <a:r>
              <a:rPr lang="en-US" altLang="zh-CN" sz="1600" dirty="0">
                <a:solidFill>
                  <a:srgbClr val="000000"/>
                </a:solidFill>
                <a:latin typeface="Arial" panose="020B0604020202020204" pitchFamily="34" charset="0"/>
                <a:ea typeface="微软雅黑" panose="020B0503020204020204" pitchFamily="34" charset="-122"/>
                <a:cs typeface="Arial" panose="020B0604020202020204" pitchFamily="34" charset="0"/>
              </a:rPr>
              <a:t>Achieved sustainable and effective growth in core business units through focused strategy</a:t>
            </a:r>
          </a:p>
          <a:p>
            <a:pPr marL="285750" indent="-285750" defTabSz="914400" fontAlgn="base">
              <a:lnSpc>
                <a:spcPct val="200000"/>
              </a:lnSpc>
              <a:spcBef>
                <a:spcPct val="0"/>
              </a:spcBef>
              <a:spcAft>
                <a:spcPct val="0"/>
              </a:spcAft>
              <a:buClr>
                <a:srgbClr val="990000"/>
              </a:buClr>
              <a:buSzPct val="60000"/>
              <a:buFont typeface="Wingdings" panose="05000000000000000000" pitchFamily="2" charset="2"/>
              <a:buChar char="l"/>
            </a:pPr>
            <a:r>
              <a:rPr lang="en-US" altLang="zh-CN" sz="1600" dirty="0">
                <a:solidFill>
                  <a:srgbClr val="000000"/>
                </a:solidFill>
                <a:latin typeface="Arial" panose="020B0604020202020204" pitchFamily="34" charset="0"/>
                <a:ea typeface="微软雅黑" panose="020B0503020204020204" pitchFamily="34" charset="-122"/>
                <a:cs typeface="Arial" panose="020B0604020202020204" pitchFamily="34" charset="0"/>
              </a:rPr>
              <a:t>Enterprise business made rapid growth through focused efforts in public safety, finance, transportation and energy </a:t>
            </a:r>
          </a:p>
          <a:p>
            <a:pPr marL="285750" indent="-285750" defTabSz="914400" fontAlgn="base">
              <a:lnSpc>
                <a:spcPct val="200000"/>
              </a:lnSpc>
              <a:spcBef>
                <a:spcPct val="0"/>
              </a:spcBef>
              <a:spcAft>
                <a:spcPct val="0"/>
              </a:spcAft>
              <a:buClr>
                <a:srgbClr val="990000"/>
              </a:buClr>
              <a:buSzPct val="60000"/>
              <a:buFont typeface="Wingdings" panose="05000000000000000000" pitchFamily="2" charset="2"/>
              <a:buChar char="l"/>
            </a:pPr>
            <a:r>
              <a:rPr lang="en-US" altLang="zh-CN" sz="1600" dirty="0">
                <a:solidFill>
                  <a:srgbClr val="000000"/>
                </a:solidFill>
                <a:latin typeface="Arial" panose="020B0604020202020204" pitchFamily="34" charset="0"/>
                <a:ea typeface="微软雅黑" panose="020B0503020204020204" pitchFamily="34" charset="-122"/>
                <a:cs typeface="Arial" panose="020B0604020202020204" pitchFamily="34" charset="0"/>
              </a:rPr>
              <a:t>Consumer business established premium brand image and witnessed effective growth</a:t>
            </a:r>
          </a:p>
          <a:p>
            <a:pPr marL="285750" indent="-285750" defTabSz="914400" fontAlgn="base">
              <a:lnSpc>
                <a:spcPct val="200000"/>
              </a:lnSpc>
              <a:spcBef>
                <a:spcPct val="0"/>
              </a:spcBef>
              <a:spcAft>
                <a:spcPct val="0"/>
              </a:spcAft>
              <a:buClr>
                <a:srgbClr val="990000"/>
              </a:buClr>
              <a:buSzPct val="60000"/>
              <a:buFont typeface="Wingdings" panose="05000000000000000000" pitchFamily="2" charset="2"/>
              <a:buChar char="l"/>
            </a:pPr>
            <a:r>
              <a:rPr lang="en-US" altLang="zh-CN" sz="1600" dirty="0">
                <a:solidFill>
                  <a:srgbClr val="000000"/>
                </a:solidFill>
                <a:latin typeface="Arial" panose="020B0604020202020204" pitchFamily="34" charset="0"/>
                <a:ea typeface="微软雅黑" panose="020B0503020204020204" pitchFamily="34" charset="-122"/>
                <a:cs typeface="Arial" panose="020B0604020202020204" pitchFamily="34" charset="0"/>
              </a:rPr>
              <a:t>Carrier business achieved steady growth and consolidated technology leadership and competitiveness</a:t>
            </a:r>
          </a:p>
        </p:txBody>
      </p:sp>
      <p:sp>
        <p:nvSpPr>
          <p:cNvPr id="28" name="标题 1"/>
          <p:cNvSpPr txBox="1">
            <a:spLocks/>
          </p:cNvSpPr>
          <p:nvPr/>
        </p:nvSpPr>
        <p:spPr>
          <a:xfrm>
            <a:off x="697166" y="488936"/>
            <a:ext cx="10801098" cy="492443"/>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defTabSz="914400">
              <a:buClr>
                <a:srgbClr val="CC9900"/>
              </a:buClr>
            </a:pPr>
            <a:r>
              <a:rPr lang="en-US" altLang="zh-CN" b="0" dirty="0">
                <a:solidFill>
                  <a:srgbClr val="000000">
                    <a:lumMod val="85000"/>
                    <a:lumOff val="15000"/>
                  </a:srgbClr>
                </a:solidFill>
                <a:latin typeface="Arial" pitchFamily="34" charset="0"/>
                <a:cs typeface="Arial" pitchFamily="34" charset="0"/>
              </a:rPr>
              <a:t>Continuous Effective Growth</a:t>
            </a:r>
            <a:endParaRPr lang="en-US" altLang="zh-CN" b="0" dirty="0">
              <a:solidFill>
                <a:srgbClr val="000000">
                  <a:lumMod val="85000"/>
                  <a:lumOff val="15000"/>
                </a:srgbClr>
              </a:solidFill>
              <a:latin typeface="Arial" panose="020B0604020202020204" pitchFamily="34" charset="0"/>
              <a:ea typeface="微软雅黑" pitchFamily="34" charset="-122"/>
              <a:cs typeface="Arial" panose="020B0604020202020204" pitchFamily="34" charset="0"/>
            </a:endParaRPr>
          </a:p>
        </p:txBody>
      </p:sp>
      <p:sp>
        <p:nvSpPr>
          <p:cNvPr id="29" name="Rectangle 16"/>
          <p:cNvSpPr>
            <a:spLocks/>
          </p:cNvSpPr>
          <p:nvPr/>
        </p:nvSpPr>
        <p:spPr bwMode="auto">
          <a:xfrm>
            <a:off x="697166" y="2601928"/>
            <a:ext cx="1004344" cy="215444"/>
          </a:xfrm>
          <a:prstGeom prst="rect">
            <a:avLst/>
          </a:prstGeom>
          <a:noFill/>
          <a:ln w="12700" cap="rnd">
            <a:noFill/>
            <a:round/>
            <a:headEnd/>
            <a:tailEnd/>
          </a:ln>
        </p:spPr>
        <p:txBody>
          <a:bodyPr lIns="0" tIns="0" rIns="0" bIns="0">
            <a:spAutoFit/>
          </a:bodyPr>
          <a:lstStyle/>
          <a:p>
            <a:pPr defTabSz="914400">
              <a:defRPr/>
            </a:pPr>
            <a:r>
              <a:rPr lang="en-US" altLang="zh-CN" sz="1400" kern="0" dirty="0">
                <a:solidFill>
                  <a:srgbClr val="000000">
                    <a:lumMod val="75000"/>
                    <a:lumOff val="25000"/>
                  </a:srgbClr>
                </a:solidFill>
                <a:latin typeface="Arial" panose="020B0604020202020204" pitchFamily="34" charset="0"/>
                <a:ea typeface="宋体" pitchFamily="2" charset="-122"/>
                <a:cs typeface="Arial" pitchFamily="34" charset="0"/>
                <a:sym typeface="FrutigerNext LT Regular" pitchFamily="34" charset="0"/>
              </a:rPr>
              <a:t>USD Billion</a:t>
            </a:r>
          </a:p>
        </p:txBody>
      </p:sp>
      <p:sp>
        <p:nvSpPr>
          <p:cNvPr id="30" name="Rectangle 13"/>
          <p:cNvSpPr>
            <a:spLocks/>
          </p:cNvSpPr>
          <p:nvPr/>
        </p:nvSpPr>
        <p:spPr bwMode="auto">
          <a:xfrm>
            <a:off x="3474856" y="2655913"/>
            <a:ext cx="1080000" cy="246221"/>
          </a:xfrm>
          <a:prstGeom prst="rect">
            <a:avLst/>
          </a:prstGeom>
          <a:noFill/>
          <a:ln w="12700" cap="rnd">
            <a:noFill/>
            <a:round/>
            <a:headEnd/>
            <a:tailEnd/>
          </a:ln>
        </p:spPr>
        <p:txBody>
          <a:bodyPr lIns="0" tIns="0" rIns="0" bIns="0">
            <a:spAutoFit/>
          </a:bodyPr>
          <a:lstStyle/>
          <a:p>
            <a:pPr algn="ctr" defTabSz="914400">
              <a:defRPr/>
            </a:pPr>
            <a:r>
              <a:rPr lang="en-US" altLang="zh-CN" sz="1600" kern="0" dirty="0">
                <a:solidFill>
                  <a:srgbClr val="000000">
                    <a:lumMod val="75000"/>
                    <a:lumOff val="25000"/>
                  </a:srgbClr>
                </a:solidFill>
                <a:latin typeface="Arial" panose="020B0604020202020204" pitchFamily="34" charset="0"/>
                <a:ea typeface="宋体" pitchFamily="2" charset="-122"/>
                <a:cs typeface="Arial" pitchFamily="34" charset="0"/>
                <a:sym typeface="Impact" pitchFamily="34" charset="0"/>
              </a:rPr>
              <a:t>46.5</a:t>
            </a:r>
          </a:p>
        </p:txBody>
      </p:sp>
      <p:sp>
        <p:nvSpPr>
          <p:cNvPr id="31" name="Rectangle 11"/>
          <p:cNvSpPr>
            <a:spLocks/>
          </p:cNvSpPr>
          <p:nvPr/>
        </p:nvSpPr>
        <p:spPr bwMode="auto">
          <a:xfrm>
            <a:off x="1090422" y="3333494"/>
            <a:ext cx="540000" cy="215444"/>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Arial" panose="020B0604020202020204" pitchFamily="34" charset="0"/>
                <a:ea typeface="宋体" pitchFamily="2" charset="-122"/>
                <a:cs typeface="Arial" pitchFamily="34" charset="0"/>
                <a:sym typeface="FrutigerNext LT Regular" pitchFamily="34" charset="0"/>
              </a:rPr>
              <a:t>32.4</a:t>
            </a:r>
          </a:p>
        </p:txBody>
      </p:sp>
      <p:sp>
        <p:nvSpPr>
          <p:cNvPr id="32" name="Rectangle 12"/>
          <p:cNvSpPr>
            <a:spLocks/>
          </p:cNvSpPr>
          <p:nvPr/>
        </p:nvSpPr>
        <p:spPr bwMode="auto">
          <a:xfrm>
            <a:off x="2010774" y="3185197"/>
            <a:ext cx="540000" cy="215444"/>
          </a:xfrm>
          <a:prstGeom prst="rect">
            <a:avLst/>
          </a:prstGeom>
          <a:noFill/>
          <a:ln w="12700" cap="rnd">
            <a:noFill/>
            <a:round/>
            <a:headEnd/>
            <a:tailEnd/>
          </a:ln>
        </p:spPr>
        <p:txBody>
          <a:bodyPr lIns="0" tIns="0" rIns="0" bIns="0">
            <a:spAutoFit/>
          </a:bodyPr>
          <a:lstStyle/>
          <a:p>
            <a:pPr algn="ctr" defTabSz="914400">
              <a:defRPr/>
            </a:pPr>
            <a:r>
              <a:rPr lang="en-US" altLang="zh-CN" sz="1400" kern="0" dirty="0">
                <a:solidFill>
                  <a:srgbClr val="000000">
                    <a:lumMod val="75000"/>
                    <a:lumOff val="25000"/>
                  </a:srgbClr>
                </a:solidFill>
                <a:latin typeface="Arial" panose="020B0604020202020204" pitchFamily="34" charset="0"/>
                <a:ea typeface="宋体" pitchFamily="2" charset="-122"/>
                <a:cs typeface="Arial" pitchFamily="34" charset="0"/>
                <a:sym typeface="FrutigerNext LT Regular" pitchFamily="34" charset="0"/>
              </a:rPr>
              <a:t>35.4</a:t>
            </a:r>
          </a:p>
        </p:txBody>
      </p:sp>
      <p:sp>
        <p:nvSpPr>
          <p:cNvPr id="33" name="Rectangle 13"/>
          <p:cNvSpPr>
            <a:spLocks/>
          </p:cNvSpPr>
          <p:nvPr/>
        </p:nvSpPr>
        <p:spPr bwMode="auto">
          <a:xfrm>
            <a:off x="2840739" y="3023338"/>
            <a:ext cx="540000" cy="215444"/>
          </a:xfrm>
          <a:prstGeom prst="rect">
            <a:avLst/>
          </a:prstGeom>
          <a:noFill/>
          <a:ln w="12700" cap="rnd">
            <a:noFill/>
            <a:round/>
            <a:headEnd/>
            <a:tailEnd/>
          </a:ln>
        </p:spPr>
        <p:txBody>
          <a:bodyPr lIns="0" tIns="0" rIns="0" bIns="0">
            <a:spAutoFit/>
          </a:bodyPr>
          <a:lstStyle/>
          <a:p>
            <a:pPr algn="ctr" defTabSz="914400"/>
            <a:r>
              <a:rPr lang="en-US" altLang="zh-CN" sz="1400" kern="0" dirty="0">
                <a:solidFill>
                  <a:srgbClr val="000000">
                    <a:lumMod val="75000"/>
                    <a:lumOff val="25000"/>
                  </a:srgbClr>
                </a:solidFill>
                <a:latin typeface="Arial" panose="020B0604020202020204" pitchFamily="34" charset="0"/>
                <a:ea typeface="宋体" pitchFamily="2" charset="-122"/>
                <a:cs typeface="Arial" pitchFamily="34" charset="0"/>
                <a:sym typeface="Impact" pitchFamily="34" charset="0"/>
              </a:rPr>
              <a:t>39.5</a:t>
            </a:r>
          </a:p>
        </p:txBody>
      </p:sp>
    </p:spTree>
    <p:extLst>
      <p:ext uri="{BB962C8B-B14F-4D97-AF65-F5344CB8AC3E}">
        <p14:creationId xmlns:p14="http://schemas.microsoft.com/office/powerpoint/2010/main" val="2059298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606886" y="262589"/>
            <a:ext cx="11438577" cy="1077206"/>
          </a:xfrm>
          <a:prstGeom prst="rect">
            <a:avLst/>
          </a:prstGeom>
          <a:noFill/>
        </p:spPr>
        <p:txBody>
          <a:bodyPr wrap="square" lIns="91430" tIns="45714" rIns="91430" bIns="45714">
            <a:spAutoFit/>
          </a:bodyPr>
          <a:lstStyle/>
          <a:p>
            <a:pPr>
              <a:buNone/>
              <a:defRPr/>
            </a:pPr>
            <a:r>
              <a:rPr lang="en-US" altLang="zh-CN" sz="32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rPr>
              <a:t>Focusing on One-stop New ICT Infrastructure Featuring </a:t>
            </a:r>
            <a:endParaRPr lang="en-US" altLang="zh-CN" sz="3200" dirty="0" smtClean="0">
              <a:solidFill>
                <a:schemeClr val="tx1">
                  <a:lumMod val="85000"/>
                  <a:lumOff val="15000"/>
                </a:schemeClr>
              </a:solidFill>
              <a:latin typeface="Arial" panose="020B0604020202020204" pitchFamily="34" charset="0"/>
              <a:ea typeface="微软雅黑" pitchFamily="34" charset="-122"/>
              <a:cs typeface="Arial" panose="020B0604020202020204" pitchFamily="34" charset="0"/>
            </a:endParaRPr>
          </a:p>
          <a:p>
            <a:pPr>
              <a:buNone/>
              <a:defRPr/>
            </a:pPr>
            <a:r>
              <a:rPr lang="en-US" altLang="zh-CN" sz="3200" dirty="0" smtClean="0">
                <a:solidFill>
                  <a:schemeClr val="tx1">
                    <a:lumMod val="85000"/>
                    <a:lumOff val="15000"/>
                  </a:schemeClr>
                </a:solidFill>
                <a:latin typeface="Arial" panose="020B0604020202020204" pitchFamily="34" charset="0"/>
                <a:ea typeface="微软雅黑" pitchFamily="34" charset="-122"/>
                <a:cs typeface="Arial" panose="020B0604020202020204" pitchFamily="34" charset="0"/>
              </a:rPr>
              <a:t>Cloud </a:t>
            </a:r>
            <a:r>
              <a:rPr lang="en-US" altLang="zh-CN" sz="32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rPr>
              <a:t>Computing Centricity and Cloud-Pipe-Device Synergy</a:t>
            </a:r>
          </a:p>
        </p:txBody>
      </p:sp>
      <p:sp>
        <p:nvSpPr>
          <p:cNvPr id="3" name="Freeform 6"/>
          <p:cNvSpPr>
            <a:spLocks/>
          </p:cNvSpPr>
          <p:nvPr/>
        </p:nvSpPr>
        <p:spPr bwMode="auto">
          <a:xfrm>
            <a:off x="3698965" y="1371673"/>
            <a:ext cx="4236154" cy="1085819"/>
          </a:xfrm>
          <a:custGeom>
            <a:avLst/>
            <a:gdLst>
              <a:gd name="T0" fmla="*/ 863 w 924"/>
              <a:gd name="T1" fmla="*/ 107 h 227"/>
              <a:gd name="T2" fmla="*/ 863 w 924"/>
              <a:gd name="T3" fmla="*/ 107 h 227"/>
              <a:gd name="T4" fmla="*/ 863 w 924"/>
              <a:gd name="T5" fmla="*/ 100 h 227"/>
              <a:gd name="T6" fmla="*/ 760 w 924"/>
              <a:gd name="T7" fmla="*/ 0 h 227"/>
              <a:gd name="T8" fmla="*/ 676 w 924"/>
              <a:gd name="T9" fmla="*/ 42 h 227"/>
              <a:gd name="T10" fmla="*/ 638 w 924"/>
              <a:gd name="T11" fmla="*/ 27 h 227"/>
              <a:gd name="T12" fmla="*/ 589 w 924"/>
              <a:gd name="T13" fmla="*/ 58 h 227"/>
              <a:gd name="T14" fmla="*/ 496 w 924"/>
              <a:gd name="T15" fmla="*/ 0 h 227"/>
              <a:gd name="T16" fmla="*/ 412 w 924"/>
              <a:gd name="T17" fmla="*/ 42 h 227"/>
              <a:gd name="T18" fmla="*/ 374 w 924"/>
              <a:gd name="T19" fmla="*/ 27 h 227"/>
              <a:gd name="T20" fmla="*/ 330 w 924"/>
              <a:gd name="T21" fmla="*/ 50 h 227"/>
              <a:gd name="T22" fmla="*/ 285 w 924"/>
              <a:gd name="T23" fmla="*/ 27 h 227"/>
              <a:gd name="T24" fmla="*/ 247 w 924"/>
              <a:gd name="T25" fmla="*/ 42 h 227"/>
              <a:gd name="T26" fmla="*/ 163 w 924"/>
              <a:gd name="T27" fmla="*/ 0 h 227"/>
              <a:gd name="T28" fmla="*/ 60 w 924"/>
              <a:gd name="T29" fmla="*/ 100 h 227"/>
              <a:gd name="T30" fmla="*/ 60 w 924"/>
              <a:gd name="T31" fmla="*/ 107 h 227"/>
              <a:gd name="T32" fmla="*/ 60 w 924"/>
              <a:gd name="T33" fmla="*/ 107 h 227"/>
              <a:gd name="T34" fmla="*/ 0 w 924"/>
              <a:gd name="T35" fmla="*/ 167 h 227"/>
              <a:gd name="T36" fmla="*/ 48 w 924"/>
              <a:gd name="T37" fmla="*/ 226 h 227"/>
              <a:gd name="T38" fmla="*/ 330 w 924"/>
              <a:gd name="T39" fmla="*/ 226 h 227"/>
              <a:gd name="T40" fmla="*/ 583 w 924"/>
              <a:gd name="T41" fmla="*/ 226 h 227"/>
              <a:gd name="T42" fmla="*/ 584 w 924"/>
              <a:gd name="T43" fmla="*/ 226 h 227"/>
              <a:gd name="T44" fmla="*/ 875 w 924"/>
              <a:gd name="T45" fmla="*/ 226 h 227"/>
              <a:gd name="T46" fmla="*/ 924 w 924"/>
              <a:gd name="T47" fmla="*/ 167 h 227"/>
              <a:gd name="T48" fmla="*/ 863 w 924"/>
              <a:gd name="T49" fmla="*/ 10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4" h="227">
                <a:moveTo>
                  <a:pt x="863" y="107"/>
                </a:moveTo>
                <a:cubicBezTo>
                  <a:pt x="863" y="107"/>
                  <a:pt x="863" y="107"/>
                  <a:pt x="863" y="107"/>
                </a:cubicBezTo>
                <a:cubicBezTo>
                  <a:pt x="863" y="105"/>
                  <a:pt x="863" y="102"/>
                  <a:pt x="863" y="100"/>
                </a:cubicBezTo>
                <a:cubicBezTo>
                  <a:pt x="863" y="45"/>
                  <a:pt x="817" y="0"/>
                  <a:pt x="760" y="0"/>
                </a:cubicBezTo>
                <a:cubicBezTo>
                  <a:pt x="726" y="0"/>
                  <a:pt x="695" y="17"/>
                  <a:pt x="676" y="42"/>
                </a:cubicBezTo>
                <a:cubicBezTo>
                  <a:pt x="666" y="33"/>
                  <a:pt x="653" y="27"/>
                  <a:pt x="638" y="27"/>
                </a:cubicBezTo>
                <a:cubicBezTo>
                  <a:pt x="617" y="27"/>
                  <a:pt x="598" y="39"/>
                  <a:pt x="589" y="58"/>
                </a:cubicBezTo>
                <a:cubicBezTo>
                  <a:pt x="573" y="24"/>
                  <a:pt x="537" y="0"/>
                  <a:pt x="496" y="0"/>
                </a:cubicBezTo>
                <a:cubicBezTo>
                  <a:pt x="462" y="0"/>
                  <a:pt x="431" y="17"/>
                  <a:pt x="412" y="42"/>
                </a:cubicBezTo>
                <a:cubicBezTo>
                  <a:pt x="402" y="33"/>
                  <a:pt x="389" y="27"/>
                  <a:pt x="374" y="27"/>
                </a:cubicBezTo>
                <a:cubicBezTo>
                  <a:pt x="356" y="27"/>
                  <a:pt x="339" y="36"/>
                  <a:pt x="330" y="50"/>
                </a:cubicBezTo>
                <a:cubicBezTo>
                  <a:pt x="320" y="36"/>
                  <a:pt x="304" y="27"/>
                  <a:pt x="285" y="27"/>
                </a:cubicBezTo>
                <a:cubicBezTo>
                  <a:pt x="270" y="27"/>
                  <a:pt x="257" y="33"/>
                  <a:pt x="247" y="42"/>
                </a:cubicBezTo>
                <a:cubicBezTo>
                  <a:pt x="228" y="17"/>
                  <a:pt x="198" y="0"/>
                  <a:pt x="163" y="0"/>
                </a:cubicBezTo>
                <a:cubicBezTo>
                  <a:pt x="106" y="0"/>
                  <a:pt x="60" y="45"/>
                  <a:pt x="60" y="100"/>
                </a:cubicBezTo>
                <a:cubicBezTo>
                  <a:pt x="60" y="102"/>
                  <a:pt x="60" y="105"/>
                  <a:pt x="60" y="107"/>
                </a:cubicBezTo>
                <a:cubicBezTo>
                  <a:pt x="60" y="107"/>
                  <a:pt x="60" y="107"/>
                  <a:pt x="60" y="107"/>
                </a:cubicBezTo>
                <a:cubicBezTo>
                  <a:pt x="27" y="107"/>
                  <a:pt x="0" y="134"/>
                  <a:pt x="0" y="167"/>
                </a:cubicBezTo>
                <a:cubicBezTo>
                  <a:pt x="0" y="196"/>
                  <a:pt x="19" y="226"/>
                  <a:pt x="48" y="226"/>
                </a:cubicBezTo>
                <a:cubicBezTo>
                  <a:pt x="118" y="226"/>
                  <a:pt x="252" y="227"/>
                  <a:pt x="330" y="226"/>
                </a:cubicBezTo>
                <a:cubicBezTo>
                  <a:pt x="398" y="227"/>
                  <a:pt x="510" y="226"/>
                  <a:pt x="583" y="226"/>
                </a:cubicBezTo>
                <a:cubicBezTo>
                  <a:pt x="584" y="226"/>
                  <a:pt x="584" y="226"/>
                  <a:pt x="584" y="226"/>
                </a:cubicBezTo>
                <a:cubicBezTo>
                  <a:pt x="661" y="227"/>
                  <a:pt x="803" y="226"/>
                  <a:pt x="875" y="226"/>
                </a:cubicBezTo>
                <a:cubicBezTo>
                  <a:pt x="905" y="226"/>
                  <a:pt x="924" y="196"/>
                  <a:pt x="924" y="167"/>
                </a:cubicBezTo>
                <a:cubicBezTo>
                  <a:pt x="924" y="134"/>
                  <a:pt x="897" y="107"/>
                  <a:pt x="863" y="107"/>
                </a:cubicBezTo>
                <a:close/>
              </a:path>
            </a:pathLst>
          </a:custGeom>
          <a:solidFill>
            <a:srgbClr val="0070C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sz="2000">
              <a:solidFill>
                <a:schemeClr val="tx1"/>
              </a:solidFill>
              <a:latin typeface="Arial" panose="020B0604020202020204" pitchFamily="34" charset="0"/>
              <a:ea typeface="微软雅黑" pitchFamily="34" charset="-122"/>
              <a:cs typeface="Arial" panose="020B0604020202020204" pitchFamily="34" charset="0"/>
            </a:endParaRPr>
          </a:p>
        </p:txBody>
      </p:sp>
      <p:grpSp>
        <p:nvGrpSpPr>
          <p:cNvPr id="4" name="组合 3"/>
          <p:cNvGrpSpPr/>
          <p:nvPr/>
        </p:nvGrpSpPr>
        <p:grpSpPr>
          <a:xfrm>
            <a:off x="4071176" y="1615277"/>
            <a:ext cx="3476047" cy="790782"/>
            <a:chOff x="4851223" y="1954961"/>
            <a:chExt cx="3404322" cy="790782"/>
          </a:xfrm>
        </p:grpSpPr>
        <p:grpSp>
          <p:nvGrpSpPr>
            <p:cNvPr id="5" name="组合 231"/>
            <p:cNvGrpSpPr/>
            <p:nvPr/>
          </p:nvGrpSpPr>
          <p:grpSpPr>
            <a:xfrm>
              <a:off x="4851223" y="1954961"/>
              <a:ext cx="576000" cy="790782"/>
              <a:chOff x="4750717" y="1954961"/>
              <a:chExt cx="576000" cy="790782"/>
            </a:xfrm>
          </p:grpSpPr>
          <p:sp>
            <p:nvSpPr>
              <p:cNvPr id="33" name="矩形 32"/>
              <p:cNvSpPr/>
              <p:nvPr/>
            </p:nvSpPr>
            <p:spPr>
              <a:xfrm>
                <a:off x="4872306" y="2561077"/>
                <a:ext cx="332826" cy="184666"/>
              </a:xfrm>
              <a:prstGeom prst="rect">
                <a:avLst/>
              </a:prstGeom>
            </p:spPr>
            <p:txBody>
              <a:bodyPr wrap="none" lIns="0" tIns="0" rIns="0" bIns="0">
                <a:spAutoFit/>
              </a:bodyPr>
              <a:lstStyle/>
              <a:p>
                <a:pPr algn="ctr" defTabSz="575807">
                  <a:defRPr/>
                </a:pPr>
                <a:r>
                  <a:rPr kumimoji="1" lang="en-US" altLang="zh-CN"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rPr>
                  <a:t>MES</a:t>
                </a:r>
                <a:endParaRPr kumimoji="1" lang="zh-CN" altLang="en-US"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endParaRPr>
              </a:p>
            </p:txBody>
          </p:sp>
          <p:grpSp>
            <p:nvGrpSpPr>
              <p:cNvPr id="34" name="组合 225"/>
              <p:cNvGrpSpPr/>
              <p:nvPr/>
            </p:nvGrpSpPr>
            <p:grpSpPr>
              <a:xfrm>
                <a:off x="4750717" y="1954961"/>
                <a:ext cx="576000" cy="576000"/>
                <a:chOff x="4750717" y="1954961"/>
                <a:chExt cx="576000" cy="576000"/>
              </a:xfrm>
            </p:grpSpPr>
            <p:grpSp>
              <p:nvGrpSpPr>
                <p:cNvPr id="35" name="组合 345"/>
                <p:cNvGrpSpPr/>
                <p:nvPr/>
              </p:nvGrpSpPr>
              <p:grpSpPr>
                <a:xfrm rot="20056993">
                  <a:off x="4846654" y="2122002"/>
                  <a:ext cx="384127" cy="241918"/>
                  <a:chOff x="10140950" y="2263775"/>
                  <a:chExt cx="387350" cy="238125"/>
                </a:xfrm>
                <a:noFill/>
              </p:grpSpPr>
              <p:sp>
                <p:nvSpPr>
                  <p:cNvPr id="37" name="Freeform 111"/>
                  <p:cNvSpPr>
                    <a:spLocks noEditPoints="1"/>
                  </p:cNvSpPr>
                  <p:nvPr/>
                </p:nvSpPr>
                <p:spPr bwMode="auto">
                  <a:xfrm>
                    <a:off x="10375900" y="2276475"/>
                    <a:ext cx="152400" cy="152400"/>
                  </a:xfrm>
                  <a:custGeom>
                    <a:avLst/>
                    <a:gdLst/>
                    <a:ahLst/>
                    <a:cxnLst>
                      <a:cxn ang="0">
                        <a:pos x="84" y="68"/>
                      </a:cxn>
                      <a:cxn ang="0">
                        <a:pos x="86" y="64"/>
                      </a:cxn>
                      <a:cxn ang="0">
                        <a:pos x="94" y="62"/>
                      </a:cxn>
                      <a:cxn ang="0">
                        <a:pos x="96" y="54"/>
                      </a:cxn>
                      <a:cxn ang="0">
                        <a:pos x="90" y="48"/>
                      </a:cxn>
                      <a:cxn ang="0">
                        <a:pos x="90" y="42"/>
                      </a:cxn>
                      <a:cxn ang="0">
                        <a:pos x="96" y="38"/>
                      </a:cxn>
                      <a:cxn ang="0">
                        <a:pos x="92" y="28"/>
                      </a:cxn>
                      <a:cxn ang="0">
                        <a:pos x="84" y="28"/>
                      </a:cxn>
                      <a:cxn ang="0">
                        <a:pos x="82" y="22"/>
                      </a:cxn>
                      <a:cxn ang="0">
                        <a:pos x="84" y="16"/>
                      </a:cxn>
                      <a:cxn ang="0">
                        <a:pos x="78" y="10"/>
                      </a:cxn>
                      <a:cxn ang="0">
                        <a:pos x="70" y="12"/>
                      </a:cxn>
                      <a:cxn ang="0">
                        <a:pos x="66" y="10"/>
                      </a:cxn>
                      <a:cxn ang="0">
                        <a:pos x="64" y="2"/>
                      </a:cxn>
                      <a:cxn ang="0">
                        <a:pos x="54" y="0"/>
                      </a:cxn>
                      <a:cxn ang="0">
                        <a:pos x="48" y="6"/>
                      </a:cxn>
                      <a:cxn ang="0">
                        <a:pos x="42" y="6"/>
                      </a:cxn>
                      <a:cxn ang="0">
                        <a:pos x="38" y="0"/>
                      </a:cxn>
                      <a:cxn ang="0">
                        <a:pos x="30" y="2"/>
                      </a:cxn>
                      <a:cxn ang="0">
                        <a:pos x="28" y="10"/>
                      </a:cxn>
                      <a:cxn ang="0">
                        <a:pos x="22" y="14"/>
                      </a:cxn>
                      <a:cxn ang="0">
                        <a:pos x="16" y="12"/>
                      </a:cxn>
                      <a:cxn ang="0">
                        <a:pos x="10" y="18"/>
                      </a:cxn>
                      <a:cxn ang="0">
                        <a:pos x="12" y="26"/>
                      </a:cxn>
                      <a:cxn ang="0">
                        <a:pos x="10" y="32"/>
                      </a:cxn>
                      <a:cxn ang="0">
                        <a:pos x="2" y="32"/>
                      </a:cxn>
                      <a:cxn ang="0">
                        <a:pos x="0" y="42"/>
                      </a:cxn>
                      <a:cxn ang="0">
                        <a:pos x="6" y="46"/>
                      </a:cxn>
                      <a:cxn ang="0">
                        <a:pos x="6" y="52"/>
                      </a:cxn>
                      <a:cxn ang="0">
                        <a:pos x="0" y="58"/>
                      </a:cxn>
                      <a:cxn ang="0">
                        <a:pos x="4" y="66"/>
                      </a:cxn>
                      <a:cxn ang="0">
                        <a:pos x="12" y="68"/>
                      </a:cxn>
                      <a:cxn ang="0">
                        <a:pos x="14" y="72"/>
                      </a:cxn>
                      <a:cxn ang="0">
                        <a:pos x="12" y="80"/>
                      </a:cxn>
                      <a:cxn ang="0">
                        <a:pos x="18" y="86"/>
                      </a:cxn>
                      <a:cxn ang="0">
                        <a:pos x="26" y="84"/>
                      </a:cxn>
                      <a:cxn ang="0">
                        <a:pos x="32" y="86"/>
                      </a:cxn>
                      <a:cxn ang="0">
                        <a:pos x="32" y="94"/>
                      </a:cxn>
                      <a:cxn ang="0">
                        <a:pos x="42" y="96"/>
                      </a:cxn>
                      <a:cxn ang="0">
                        <a:pos x="48" y="90"/>
                      </a:cxn>
                      <a:cxn ang="0">
                        <a:pos x="54" y="88"/>
                      </a:cxn>
                      <a:cxn ang="0">
                        <a:pos x="58" y="94"/>
                      </a:cxn>
                      <a:cxn ang="0">
                        <a:pos x="66" y="92"/>
                      </a:cxn>
                      <a:cxn ang="0">
                        <a:pos x="68" y="84"/>
                      </a:cxn>
                      <a:cxn ang="0">
                        <a:pos x="74" y="80"/>
                      </a:cxn>
                      <a:cxn ang="0">
                        <a:pos x="80" y="84"/>
                      </a:cxn>
                      <a:cxn ang="0">
                        <a:pos x="86" y="76"/>
                      </a:cxn>
                      <a:cxn ang="0">
                        <a:pos x="28" y="68"/>
                      </a:cxn>
                      <a:cxn ang="0">
                        <a:pos x="20" y="48"/>
                      </a:cxn>
                      <a:cxn ang="0">
                        <a:pos x="28" y="28"/>
                      </a:cxn>
                      <a:cxn ang="0">
                        <a:pos x="58" y="20"/>
                      </a:cxn>
                      <a:cxn ang="0">
                        <a:pos x="74" y="36"/>
                      </a:cxn>
                      <a:cxn ang="0">
                        <a:pos x="68" y="66"/>
                      </a:cxn>
                      <a:cxn ang="0">
                        <a:pos x="50" y="76"/>
                      </a:cxn>
                      <a:cxn ang="0">
                        <a:pos x="28" y="68"/>
                      </a:cxn>
                    </a:cxnLst>
                    <a:rect l="0" t="0" r="r" b="b"/>
                    <a:pathLst>
                      <a:path w="96" h="96">
                        <a:moveTo>
                          <a:pt x="86" y="74"/>
                        </a:moveTo>
                        <a:lnTo>
                          <a:pt x="86" y="74"/>
                        </a:lnTo>
                        <a:lnTo>
                          <a:pt x="84" y="68"/>
                        </a:lnTo>
                        <a:lnTo>
                          <a:pt x="84" y="66"/>
                        </a:lnTo>
                        <a:lnTo>
                          <a:pt x="84" y="66"/>
                        </a:lnTo>
                        <a:lnTo>
                          <a:pt x="86" y="64"/>
                        </a:lnTo>
                        <a:lnTo>
                          <a:pt x="90" y="64"/>
                        </a:lnTo>
                        <a:lnTo>
                          <a:pt x="90" y="64"/>
                        </a:lnTo>
                        <a:lnTo>
                          <a:pt x="94" y="62"/>
                        </a:lnTo>
                        <a:lnTo>
                          <a:pt x="96" y="58"/>
                        </a:lnTo>
                        <a:lnTo>
                          <a:pt x="96" y="58"/>
                        </a:lnTo>
                        <a:lnTo>
                          <a:pt x="96" y="54"/>
                        </a:lnTo>
                        <a:lnTo>
                          <a:pt x="92" y="52"/>
                        </a:lnTo>
                        <a:lnTo>
                          <a:pt x="92" y="52"/>
                        </a:lnTo>
                        <a:lnTo>
                          <a:pt x="90" y="48"/>
                        </a:lnTo>
                        <a:lnTo>
                          <a:pt x="88" y="44"/>
                        </a:lnTo>
                        <a:lnTo>
                          <a:pt x="88" y="44"/>
                        </a:lnTo>
                        <a:lnTo>
                          <a:pt x="90" y="42"/>
                        </a:lnTo>
                        <a:lnTo>
                          <a:pt x="92" y="40"/>
                        </a:lnTo>
                        <a:lnTo>
                          <a:pt x="92" y="40"/>
                        </a:lnTo>
                        <a:lnTo>
                          <a:pt x="96" y="38"/>
                        </a:lnTo>
                        <a:lnTo>
                          <a:pt x="96" y="32"/>
                        </a:lnTo>
                        <a:lnTo>
                          <a:pt x="96" y="32"/>
                        </a:lnTo>
                        <a:lnTo>
                          <a:pt x="92" y="28"/>
                        </a:lnTo>
                        <a:lnTo>
                          <a:pt x="88" y="28"/>
                        </a:lnTo>
                        <a:lnTo>
                          <a:pt x="88" y="28"/>
                        </a:lnTo>
                        <a:lnTo>
                          <a:pt x="84" y="28"/>
                        </a:lnTo>
                        <a:lnTo>
                          <a:pt x="82" y="24"/>
                        </a:lnTo>
                        <a:lnTo>
                          <a:pt x="82" y="24"/>
                        </a:lnTo>
                        <a:lnTo>
                          <a:pt x="82" y="22"/>
                        </a:lnTo>
                        <a:lnTo>
                          <a:pt x="84" y="20"/>
                        </a:lnTo>
                        <a:lnTo>
                          <a:pt x="84" y="20"/>
                        </a:lnTo>
                        <a:lnTo>
                          <a:pt x="84" y="16"/>
                        </a:lnTo>
                        <a:lnTo>
                          <a:pt x="82" y="12"/>
                        </a:lnTo>
                        <a:lnTo>
                          <a:pt x="82" y="12"/>
                        </a:lnTo>
                        <a:lnTo>
                          <a:pt x="78" y="10"/>
                        </a:lnTo>
                        <a:lnTo>
                          <a:pt x="74" y="10"/>
                        </a:lnTo>
                        <a:lnTo>
                          <a:pt x="74" y="10"/>
                        </a:lnTo>
                        <a:lnTo>
                          <a:pt x="70" y="12"/>
                        </a:lnTo>
                        <a:lnTo>
                          <a:pt x="68" y="12"/>
                        </a:lnTo>
                        <a:lnTo>
                          <a:pt x="68" y="12"/>
                        </a:lnTo>
                        <a:lnTo>
                          <a:pt x="66" y="10"/>
                        </a:lnTo>
                        <a:lnTo>
                          <a:pt x="64" y="6"/>
                        </a:lnTo>
                        <a:lnTo>
                          <a:pt x="64" y="6"/>
                        </a:lnTo>
                        <a:lnTo>
                          <a:pt x="64" y="2"/>
                        </a:lnTo>
                        <a:lnTo>
                          <a:pt x="60" y="0"/>
                        </a:lnTo>
                        <a:lnTo>
                          <a:pt x="60" y="0"/>
                        </a:lnTo>
                        <a:lnTo>
                          <a:pt x="54" y="0"/>
                        </a:lnTo>
                        <a:lnTo>
                          <a:pt x="52" y="2"/>
                        </a:lnTo>
                        <a:lnTo>
                          <a:pt x="52" y="2"/>
                        </a:lnTo>
                        <a:lnTo>
                          <a:pt x="48" y="6"/>
                        </a:lnTo>
                        <a:lnTo>
                          <a:pt x="46" y="8"/>
                        </a:lnTo>
                        <a:lnTo>
                          <a:pt x="46" y="8"/>
                        </a:lnTo>
                        <a:lnTo>
                          <a:pt x="42" y="6"/>
                        </a:lnTo>
                        <a:lnTo>
                          <a:pt x="42" y="2"/>
                        </a:lnTo>
                        <a:lnTo>
                          <a:pt x="42" y="2"/>
                        </a:lnTo>
                        <a:lnTo>
                          <a:pt x="38" y="0"/>
                        </a:lnTo>
                        <a:lnTo>
                          <a:pt x="34" y="0"/>
                        </a:lnTo>
                        <a:lnTo>
                          <a:pt x="34" y="0"/>
                        </a:lnTo>
                        <a:lnTo>
                          <a:pt x="30" y="2"/>
                        </a:lnTo>
                        <a:lnTo>
                          <a:pt x="28" y="6"/>
                        </a:lnTo>
                        <a:lnTo>
                          <a:pt x="28" y="6"/>
                        </a:lnTo>
                        <a:lnTo>
                          <a:pt x="28" y="10"/>
                        </a:lnTo>
                        <a:lnTo>
                          <a:pt x="26" y="14"/>
                        </a:lnTo>
                        <a:lnTo>
                          <a:pt x="26" y="14"/>
                        </a:lnTo>
                        <a:lnTo>
                          <a:pt x="22" y="14"/>
                        </a:lnTo>
                        <a:lnTo>
                          <a:pt x="20" y="12"/>
                        </a:lnTo>
                        <a:lnTo>
                          <a:pt x="20" y="12"/>
                        </a:lnTo>
                        <a:lnTo>
                          <a:pt x="16" y="12"/>
                        </a:lnTo>
                        <a:lnTo>
                          <a:pt x="12" y="14"/>
                        </a:lnTo>
                        <a:lnTo>
                          <a:pt x="12" y="14"/>
                        </a:lnTo>
                        <a:lnTo>
                          <a:pt x="10" y="18"/>
                        </a:lnTo>
                        <a:lnTo>
                          <a:pt x="10" y="22"/>
                        </a:lnTo>
                        <a:lnTo>
                          <a:pt x="10" y="22"/>
                        </a:lnTo>
                        <a:lnTo>
                          <a:pt x="12" y="26"/>
                        </a:lnTo>
                        <a:lnTo>
                          <a:pt x="12" y="30"/>
                        </a:lnTo>
                        <a:lnTo>
                          <a:pt x="12" y="30"/>
                        </a:lnTo>
                        <a:lnTo>
                          <a:pt x="10" y="32"/>
                        </a:lnTo>
                        <a:lnTo>
                          <a:pt x="6" y="32"/>
                        </a:lnTo>
                        <a:lnTo>
                          <a:pt x="6" y="32"/>
                        </a:lnTo>
                        <a:lnTo>
                          <a:pt x="2" y="32"/>
                        </a:lnTo>
                        <a:lnTo>
                          <a:pt x="0" y="36"/>
                        </a:lnTo>
                        <a:lnTo>
                          <a:pt x="0" y="36"/>
                        </a:lnTo>
                        <a:lnTo>
                          <a:pt x="0" y="42"/>
                        </a:lnTo>
                        <a:lnTo>
                          <a:pt x="4" y="44"/>
                        </a:lnTo>
                        <a:lnTo>
                          <a:pt x="4" y="44"/>
                        </a:lnTo>
                        <a:lnTo>
                          <a:pt x="6" y="46"/>
                        </a:lnTo>
                        <a:lnTo>
                          <a:pt x="8" y="50"/>
                        </a:lnTo>
                        <a:lnTo>
                          <a:pt x="8" y="50"/>
                        </a:lnTo>
                        <a:lnTo>
                          <a:pt x="6" y="52"/>
                        </a:lnTo>
                        <a:lnTo>
                          <a:pt x="4" y="54"/>
                        </a:lnTo>
                        <a:lnTo>
                          <a:pt x="4" y="54"/>
                        </a:lnTo>
                        <a:lnTo>
                          <a:pt x="0" y="58"/>
                        </a:lnTo>
                        <a:lnTo>
                          <a:pt x="0" y="62"/>
                        </a:lnTo>
                        <a:lnTo>
                          <a:pt x="0" y="62"/>
                        </a:lnTo>
                        <a:lnTo>
                          <a:pt x="4" y="66"/>
                        </a:lnTo>
                        <a:lnTo>
                          <a:pt x="8" y="66"/>
                        </a:lnTo>
                        <a:lnTo>
                          <a:pt x="8" y="66"/>
                        </a:lnTo>
                        <a:lnTo>
                          <a:pt x="12" y="68"/>
                        </a:lnTo>
                        <a:lnTo>
                          <a:pt x="14" y="70"/>
                        </a:lnTo>
                        <a:lnTo>
                          <a:pt x="14" y="70"/>
                        </a:lnTo>
                        <a:lnTo>
                          <a:pt x="14" y="72"/>
                        </a:lnTo>
                        <a:lnTo>
                          <a:pt x="12" y="76"/>
                        </a:lnTo>
                        <a:lnTo>
                          <a:pt x="12" y="76"/>
                        </a:lnTo>
                        <a:lnTo>
                          <a:pt x="12" y="80"/>
                        </a:lnTo>
                        <a:lnTo>
                          <a:pt x="14" y="84"/>
                        </a:lnTo>
                        <a:lnTo>
                          <a:pt x="14" y="84"/>
                        </a:lnTo>
                        <a:lnTo>
                          <a:pt x="18" y="86"/>
                        </a:lnTo>
                        <a:lnTo>
                          <a:pt x="22" y="84"/>
                        </a:lnTo>
                        <a:lnTo>
                          <a:pt x="22" y="84"/>
                        </a:lnTo>
                        <a:lnTo>
                          <a:pt x="26" y="84"/>
                        </a:lnTo>
                        <a:lnTo>
                          <a:pt x="30" y="84"/>
                        </a:lnTo>
                        <a:lnTo>
                          <a:pt x="30" y="84"/>
                        </a:lnTo>
                        <a:lnTo>
                          <a:pt x="32" y="86"/>
                        </a:lnTo>
                        <a:lnTo>
                          <a:pt x="32" y="90"/>
                        </a:lnTo>
                        <a:lnTo>
                          <a:pt x="32" y="90"/>
                        </a:lnTo>
                        <a:lnTo>
                          <a:pt x="32" y="94"/>
                        </a:lnTo>
                        <a:lnTo>
                          <a:pt x="36" y="96"/>
                        </a:lnTo>
                        <a:lnTo>
                          <a:pt x="36" y="96"/>
                        </a:lnTo>
                        <a:lnTo>
                          <a:pt x="42" y="96"/>
                        </a:lnTo>
                        <a:lnTo>
                          <a:pt x="44" y="92"/>
                        </a:lnTo>
                        <a:lnTo>
                          <a:pt x="44" y="92"/>
                        </a:lnTo>
                        <a:lnTo>
                          <a:pt x="48" y="90"/>
                        </a:lnTo>
                        <a:lnTo>
                          <a:pt x="50" y="88"/>
                        </a:lnTo>
                        <a:lnTo>
                          <a:pt x="50" y="88"/>
                        </a:lnTo>
                        <a:lnTo>
                          <a:pt x="54" y="88"/>
                        </a:lnTo>
                        <a:lnTo>
                          <a:pt x="54" y="92"/>
                        </a:lnTo>
                        <a:lnTo>
                          <a:pt x="54" y="92"/>
                        </a:lnTo>
                        <a:lnTo>
                          <a:pt x="58" y="94"/>
                        </a:lnTo>
                        <a:lnTo>
                          <a:pt x="62" y="94"/>
                        </a:lnTo>
                        <a:lnTo>
                          <a:pt x="62" y="94"/>
                        </a:lnTo>
                        <a:lnTo>
                          <a:pt x="66" y="92"/>
                        </a:lnTo>
                        <a:lnTo>
                          <a:pt x="68" y="88"/>
                        </a:lnTo>
                        <a:lnTo>
                          <a:pt x="68" y="88"/>
                        </a:lnTo>
                        <a:lnTo>
                          <a:pt x="68" y="84"/>
                        </a:lnTo>
                        <a:lnTo>
                          <a:pt x="70" y="80"/>
                        </a:lnTo>
                        <a:lnTo>
                          <a:pt x="70" y="80"/>
                        </a:lnTo>
                        <a:lnTo>
                          <a:pt x="74" y="80"/>
                        </a:lnTo>
                        <a:lnTo>
                          <a:pt x="76" y="82"/>
                        </a:lnTo>
                        <a:lnTo>
                          <a:pt x="76" y="82"/>
                        </a:lnTo>
                        <a:lnTo>
                          <a:pt x="80" y="84"/>
                        </a:lnTo>
                        <a:lnTo>
                          <a:pt x="84" y="80"/>
                        </a:lnTo>
                        <a:lnTo>
                          <a:pt x="84" y="80"/>
                        </a:lnTo>
                        <a:lnTo>
                          <a:pt x="86" y="76"/>
                        </a:lnTo>
                        <a:lnTo>
                          <a:pt x="86" y="74"/>
                        </a:lnTo>
                        <a:lnTo>
                          <a:pt x="86" y="74"/>
                        </a:lnTo>
                        <a:close/>
                        <a:moveTo>
                          <a:pt x="28" y="68"/>
                        </a:moveTo>
                        <a:lnTo>
                          <a:pt x="28" y="68"/>
                        </a:lnTo>
                        <a:lnTo>
                          <a:pt x="22" y="58"/>
                        </a:lnTo>
                        <a:lnTo>
                          <a:pt x="20" y="48"/>
                        </a:lnTo>
                        <a:lnTo>
                          <a:pt x="22" y="38"/>
                        </a:lnTo>
                        <a:lnTo>
                          <a:pt x="28" y="28"/>
                        </a:lnTo>
                        <a:lnTo>
                          <a:pt x="28" y="28"/>
                        </a:lnTo>
                        <a:lnTo>
                          <a:pt x="36" y="22"/>
                        </a:lnTo>
                        <a:lnTo>
                          <a:pt x="46" y="20"/>
                        </a:lnTo>
                        <a:lnTo>
                          <a:pt x="58" y="20"/>
                        </a:lnTo>
                        <a:lnTo>
                          <a:pt x="68" y="26"/>
                        </a:lnTo>
                        <a:lnTo>
                          <a:pt x="68" y="26"/>
                        </a:lnTo>
                        <a:lnTo>
                          <a:pt x="74" y="36"/>
                        </a:lnTo>
                        <a:lnTo>
                          <a:pt x="76" y="46"/>
                        </a:lnTo>
                        <a:lnTo>
                          <a:pt x="74" y="58"/>
                        </a:lnTo>
                        <a:lnTo>
                          <a:pt x="68" y="66"/>
                        </a:lnTo>
                        <a:lnTo>
                          <a:pt x="68" y="66"/>
                        </a:lnTo>
                        <a:lnTo>
                          <a:pt x="60" y="74"/>
                        </a:lnTo>
                        <a:lnTo>
                          <a:pt x="50" y="76"/>
                        </a:lnTo>
                        <a:lnTo>
                          <a:pt x="38" y="74"/>
                        </a:lnTo>
                        <a:lnTo>
                          <a:pt x="28" y="68"/>
                        </a:lnTo>
                        <a:lnTo>
                          <a:pt x="28" y="68"/>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38" name="Freeform 112"/>
                  <p:cNvSpPr>
                    <a:spLocks noEditPoints="1"/>
                  </p:cNvSpPr>
                  <p:nvPr/>
                </p:nvSpPr>
                <p:spPr bwMode="auto">
                  <a:xfrm>
                    <a:off x="10140950" y="2263775"/>
                    <a:ext cx="238125" cy="238125"/>
                  </a:xfrm>
                  <a:custGeom>
                    <a:avLst/>
                    <a:gdLst/>
                    <a:ahLst/>
                    <a:cxnLst>
                      <a:cxn ang="0">
                        <a:pos x="130" y="108"/>
                      </a:cxn>
                      <a:cxn ang="0">
                        <a:pos x="140" y="100"/>
                      </a:cxn>
                      <a:cxn ang="0">
                        <a:pos x="148" y="96"/>
                      </a:cxn>
                      <a:cxn ang="0">
                        <a:pos x="148" y="84"/>
                      </a:cxn>
                      <a:cxn ang="0">
                        <a:pos x="142" y="78"/>
                      </a:cxn>
                      <a:cxn ang="0">
                        <a:pos x="140" y="66"/>
                      </a:cxn>
                      <a:cxn ang="0">
                        <a:pos x="148" y="60"/>
                      </a:cxn>
                      <a:cxn ang="0">
                        <a:pos x="146" y="48"/>
                      </a:cxn>
                      <a:cxn ang="0">
                        <a:pos x="138" y="44"/>
                      </a:cxn>
                      <a:cxn ang="0">
                        <a:pos x="126" y="40"/>
                      </a:cxn>
                      <a:cxn ang="0">
                        <a:pos x="130" y="28"/>
                      </a:cxn>
                      <a:cxn ang="0">
                        <a:pos x="126" y="18"/>
                      </a:cxn>
                      <a:cxn ang="0">
                        <a:pos x="114" y="18"/>
                      </a:cxn>
                      <a:cxn ang="0">
                        <a:pos x="106" y="20"/>
                      </a:cxn>
                      <a:cxn ang="0">
                        <a:pos x="100" y="10"/>
                      </a:cxn>
                      <a:cxn ang="0">
                        <a:pos x="92" y="0"/>
                      </a:cxn>
                      <a:cxn ang="0">
                        <a:pos x="82" y="2"/>
                      </a:cxn>
                      <a:cxn ang="0">
                        <a:pos x="76" y="10"/>
                      </a:cxn>
                      <a:cxn ang="0">
                        <a:pos x="64" y="6"/>
                      </a:cxn>
                      <a:cxn ang="0">
                        <a:pos x="56" y="0"/>
                      </a:cxn>
                      <a:cxn ang="0">
                        <a:pos x="46" y="6"/>
                      </a:cxn>
                      <a:cxn ang="0">
                        <a:pos x="44" y="14"/>
                      </a:cxn>
                      <a:cxn ang="0">
                        <a:pos x="36" y="22"/>
                      </a:cxn>
                      <a:cxn ang="0">
                        <a:pos x="24" y="18"/>
                      </a:cxn>
                      <a:cxn ang="0">
                        <a:pos x="16" y="26"/>
                      </a:cxn>
                      <a:cxn ang="0">
                        <a:pos x="16" y="34"/>
                      </a:cxn>
                      <a:cxn ang="0">
                        <a:pos x="18" y="48"/>
                      </a:cxn>
                      <a:cxn ang="0">
                        <a:pos x="6" y="50"/>
                      </a:cxn>
                      <a:cxn ang="0">
                        <a:pos x="0" y="58"/>
                      </a:cxn>
                      <a:cxn ang="0">
                        <a:pos x="4" y="70"/>
                      </a:cxn>
                      <a:cxn ang="0">
                        <a:pos x="12" y="80"/>
                      </a:cxn>
                      <a:cxn ang="0">
                        <a:pos x="6" y="86"/>
                      </a:cxn>
                      <a:cxn ang="0">
                        <a:pos x="2" y="98"/>
                      </a:cxn>
                      <a:cxn ang="0">
                        <a:pos x="8" y="104"/>
                      </a:cxn>
                      <a:cxn ang="0">
                        <a:pos x="18" y="106"/>
                      </a:cxn>
                      <a:cxn ang="0">
                        <a:pos x="20" y="118"/>
                      </a:cxn>
                      <a:cxn ang="0">
                        <a:pos x="20" y="128"/>
                      </a:cxn>
                      <a:cxn ang="0">
                        <a:pos x="30" y="134"/>
                      </a:cxn>
                      <a:cxn ang="0">
                        <a:pos x="38" y="130"/>
                      </a:cxn>
                      <a:cxn ang="0">
                        <a:pos x="50" y="134"/>
                      </a:cxn>
                      <a:cxn ang="0">
                        <a:pos x="52" y="146"/>
                      </a:cxn>
                      <a:cxn ang="0">
                        <a:pos x="62" y="150"/>
                      </a:cxn>
                      <a:cxn ang="0">
                        <a:pos x="68" y="144"/>
                      </a:cxn>
                      <a:cxn ang="0">
                        <a:pos x="80" y="138"/>
                      </a:cxn>
                      <a:cxn ang="0">
                        <a:pos x="86" y="146"/>
                      </a:cxn>
                      <a:cxn ang="0">
                        <a:pos x="98" y="148"/>
                      </a:cxn>
                      <a:cxn ang="0">
                        <a:pos x="104" y="138"/>
                      </a:cxn>
                      <a:cxn ang="0">
                        <a:pos x="110" y="126"/>
                      </a:cxn>
                      <a:cxn ang="0">
                        <a:pos x="118" y="130"/>
                      </a:cxn>
                      <a:cxn ang="0">
                        <a:pos x="130" y="128"/>
                      </a:cxn>
                      <a:cxn ang="0">
                        <a:pos x="134" y="118"/>
                      </a:cxn>
                      <a:cxn ang="0">
                        <a:pos x="44" y="108"/>
                      </a:cxn>
                      <a:cxn ang="0">
                        <a:pos x="30" y="76"/>
                      </a:cxn>
                      <a:cxn ang="0">
                        <a:pos x="42" y="44"/>
                      </a:cxn>
                      <a:cxn ang="0">
                        <a:pos x="64" y="32"/>
                      </a:cxn>
                      <a:cxn ang="0">
                        <a:pos x="98" y="38"/>
                      </a:cxn>
                      <a:cxn ang="0">
                        <a:pos x="114" y="56"/>
                      </a:cxn>
                      <a:cxn ang="0">
                        <a:pos x="116" y="90"/>
                      </a:cxn>
                      <a:cxn ang="0">
                        <a:pos x="100" y="110"/>
                      </a:cxn>
                      <a:cxn ang="0">
                        <a:pos x="68" y="118"/>
                      </a:cxn>
                      <a:cxn ang="0">
                        <a:pos x="44" y="108"/>
                      </a:cxn>
                    </a:cxnLst>
                    <a:rect l="0" t="0" r="r" b="b"/>
                    <a:pathLst>
                      <a:path w="150" h="150">
                        <a:moveTo>
                          <a:pt x="132" y="114"/>
                        </a:moveTo>
                        <a:lnTo>
                          <a:pt x="132" y="114"/>
                        </a:lnTo>
                        <a:lnTo>
                          <a:pt x="130" y="112"/>
                        </a:lnTo>
                        <a:lnTo>
                          <a:pt x="130" y="108"/>
                        </a:lnTo>
                        <a:lnTo>
                          <a:pt x="132" y="102"/>
                        </a:lnTo>
                        <a:lnTo>
                          <a:pt x="132" y="102"/>
                        </a:lnTo>
                        <a:lnTo>
                          <a:pt x="134" y="100"/>
                        </a:lnTo>
                        <a:lnTo>
                          <a:pt x="140" y="100"/>
                        </a:lnTo>
                        <a:lnTo>
                          <a:pt x="140" y="100"/>
                        </a:lnTo>
                        <a:lnTo>
                          <a:pt x="142" y="100"/>
                        </a:lnTo>
                        <a:lnTo>
                          <a:pt x="146" y="98"/>
                        </a:lnTo>
                        <a:lnTo>
                          <a:pt x="148" y="96"/>
                        </a:lnTo>
                        <a:lnTo>
                          <a:pt x="150" y="92"/>
                        </a:lnTo>
                        <a:lnTo>
                          <a:pt x="150" y="92"/>
                        </a:lnTo>
                        <a:lnTo>
                          <a:pt x="150" y="88"/>
                        </a:lnTo>
                        <a:lnTo>
                          <a:pt x="148" y="84"/>
                        </a:lnTo>
                        <a:lnTo>
                          <a:pt x="148" y="82"/>
                        </a:lnTo>
                        <a:lnTo>
                          <a:pt x="144" y="80"/>
                        </a:lnTo>
                        <a:lnTo>
                          <a:pt x="144" y="80"/>
                        </a:lnTo>
                        <a:lnTo>
                          <a:pt x="142" y="78"/>
                        </a:lnTo>
                        <a:lnTo>
                          <a:pt x="140" y="76"/>
                        </a:lnTo>
                        <a:lnTo>
                          <a:pt x="138" y="70"/>
                        </a:lnTo>
                        <a:lnTo>
                          <a:pt x="138" y="70"/>
                        </a:lnTo>
                        <a:lnTo>
                          <a:pt x="140" y="66"/>
                        </a:lnTo>
                        <a:lnTo>
                          <a:pt x="144" y="64"/>
                        </a:lnTo>
                        <a:lnTo>
                          <a:pt x="144" y="64"/>
                        </a:lnTo>
                        <a:lnTo>
                          <a:pt x="146" y="62"/>
                        </a:lnTo>
                        <a:lnTo>
                          <a:pt x="148" y="60"/>
                        </a:lnTo>
                        <a:lnTo>
                          <a:pt x="148" y="56"/>
                        </a:lnTo>
                        <a:lnTo>
                          <a:pt x="148" y="52"/>
                        </a:lnTo>
                        <a:lnTo>
                          <a:pt x="148" y="52"/>
                        </a:lnTo>
                        <a:lnTo>
                          <a:pt x="146" y="48"/>
                        </a:lnTo>
                        <a:lnTo>
                          <a:pt x="144" y="46"/>
                        </a:lnTo>
                        <a:lnTo>
                          <a:pt x="140" y="44"/>
                        </a:lnTo>
                        <a:lnTo>
                          <a:pt x="138" y="44"/>
                        </a:lnTo>
                        <a:lnTo>
                          <a:pt x="138" y="44"/>
                        </a:lnTo>
                        <a:lnTo>
                          <a:pt x="134" y="44"/>
                        </a:lnTo>
                        <a:lnTo>
                          <a:pt x="132" y="44"/>
                        </a:lnTo>
                        <a:lnTo>
                          <a:pt x="126" y="40"/>
                        </a:lnTo>
                        <a:lnTo>
                          <a:pt x="126" y="40"/>
                        </a:lnTo>
                        <a:lnTo>
                          <a:pt x="126" y="36"/>
                        </a:lnTo>
                        <a:lnTo>
                          <a:pt x="130" y="30"/>
                        </a:lnTo>
                        <a:lnTo>
                          <a:pt x="130" y="30"/>
                        </a:lnTo>
                        <a:lnTo>
                          <a:pt x="130" y="28"/>
                        </a:lnTo>
                        <a:lnTo>
                          <a:pt x="130" y="24"/>
                        </a:lnTo>
                        <a:lnTo>
                          <a:pt x="130" y="22"/>
                        </a:lnTo>
                        <a:lnTo>
                          <a:pt x="126" y="18"/>
                        </a:lnTo>
                        <a:lnTo>
                          <a:pt x="126" y="18"/>
                        </a:lnTo>
                        <a:lnTo>
                          <a:pt x="124" y="16"/>
                        </a:lnTo>
                        <a:lnTo>
                          <a:pt x="120" y="16"/>
                        </a:lnTo>
                        <a:lnTo>
                          <a:pt x="118" y="16"/>
                        </a:lnTo>
                        <a:lnTo>
                          <a:pt x="114" y="18"/>
                        </a:lnTo>
                        <a:lnTo>
                          <a:pt x="114" y="18"/>
                        </a:lnTo>
                        <a:lnTo>
                          <a:pt x="110" y="20"/>
                        </a:lnTo>
                        <a:lnTo>
                          <a:pt x="106" y="20"/>
                        </a:lnTo>
                        <a:lnTo>
                          <a:pt x="106" y="20"/>
                        </a:lnTo>
                        <a:lnTo>
                          <a:pt x="102" y="16"/>
                        </a:lnTo>
                        <a:lnTo>
                          <a:pt x="100" y="12"/>
                        </a:lnTo>
                        <a:lnTo>
                          <a:pt x="100" y="10"/>
                        </a:lnTo>
                        <a:lnTo>
                          <a:pt x="100" y="10"/>
                        </a:lnTo>
                        <a:lnTo>
                          <a:pt x="100" y="6"/>
                        </a:lnTo>
                        <a:lnTo>
                          <a:pt x="98" y="4"/>
                        </a:lnTo>
                        <a:lnTo>
                          <a:pt x="96" y="2"/>
                        </a:lnTo>
                        <a:lnTo>
                          <a:pt x="92" y="0"/>
                        </a:lnTo>
                        <a:lnTo>
                          <a:pt x="92" y="0"/>
                        </a:lnTo>
                        <a:lnTo>
                          <a:pt x="88" y="0"/>
                        </a:lnTo>
                        <a:lnTo>
                          <a:pt x="84" y="0"/>
                        </a:lnTo>
                        <a:lnTo>
                          <a:pt x="82" y="2"/>
                        </a:lnTo>
                        <a:lnTo>
                          <a:pt x="80" y="4"/>
                        </a:lnTo>
                        <a:lnTo>
                          <a:pt x="80" y="4"/>
                        </a:lnTo>
                        <a:lnTo>
                          <a:pt x="78" y="8"/>
                        </a:lnTo>
                        <a:lnTo>
                          <a:pt x="76" y="10"/>
                        </a:lnTo>
                        <a:lnTo>
                          <a:pt x="70" y="12"/>
                        </a:lnTo>
                        <a:lnTo>
                          <a:pt x="70" y="12"/>
                        </a:lnTo>
                        <a:lnTo>
                          <a:pt x="66" y="10"/>
                        </a:lnTo>
                        <a:lnTo>
                          <a:pt x="64" y="6"/>
                        </a:lnTo>
                        <a:lnTo>
                          <a:pt x="64" y="6"/>
                        </a:lnTo>
                        <a:lnTo>
                          <a:pt x="62" y="2"/>
                        </a:lnTo>
                        <a:lnTo>
                          <a:pt x="60" y="2"/>
                        </a:lnTo>
                        <a:lnTo>
                          <a:pt x="56" y="0"/>
                        </a:lnTo>
                        <a:lnTo>
                          <a:pt x="52" y="2"/>
                        </a:lnTo>
                        <a:lnTo>
                          <a:pt x="52" y="2"/>
                        </a:lnTo>
                        <a:lnTo>
                          <a:pt x="48" y="4"/>
                        </a:lnTo>
                        <a:lnTo>
                          <a:pt x="46" y="6"/>
                        </a:lnTo>
                        <a:lnTo>
                          <a:pt x="44" y="8"/>
                        </a:lnTo>
                        <a:lnTo>
                          <a:pt x="44" y="12"/>
                        </a:lnTo>
                        <a:lnTo>
                          <a:pt x="44" y="12"/>
                        </a:lnTo>
                        <a:lnTo>
                          <a:pt x="44" y="14"/>
                        </a:lnTo>
                        <a:lnTo>
                          <a:pt x="44" y="18"/>
                        </a:lnTo>
                        <a:lnTo>
                          <a:pt x="40" y="22"/>
                        </a:lnTo>
                        <a:lnTo>
                          <a:pt x="40" y="22"/>
                        </a:lnTo>
                        <a:lnTo>
                          <a:pt x="36" y="22"/>
                        </a:lnTo>
                        <a:lnTo>
                          <a:pt x="30" y="20"/>
                        </a:lnTo>
                        <a:lnTo>
                          <a:pt x="30" y="20"/>
                        </a:lnTo>
                        <a:lnTo>
                          <a:pt x="28" y="18"/>
                        </a:lnTo>
                        <a:lnTo>
                          <a:pt x="24" y="18"/>
                        </a:lnTo>
                        <a:lnTo>
                          <a:pt x="22" y="20"/>
                        </a:lnTo>
                        <a:lnTo>
                          <a:pt x="18" y="22"/>
                        </a:lnTo>
                        <a:lnTo>
                          <a:pt x="18" y="22"/>
                        </a:lnTo>
                        <a:lnTo>
                          <a:pt x="16" y="26"/>
                        </a:lnTo>
                        <a:lnTo>
                          <a:pt x="16" y="30"/>
                        </a:lnTo>
                        <a:lnTo>
                          <a:pt x="16" y="32"/>
                        </a:lnTo>
                        <a:lnTo>
                          <a:pt x="16" y="34"/>
                        </a:lnTo>
                        <a:lnTo>
                          <a:pt x="16" y="34"/>
                        </a:lnTo>
                        <a:lnTo>
                          <a:pt x="18" y="38"/>
                        </a:lnTo>
                        <a:lnTo>
                          <a:pt x="20" y="42"/>
                        </a:lnTo>
                        <a:lnTo>
                          <a:pt x="18" y="48"/>
                        </a:lnTo>
                        <a:lnTo>
                          <a:pt x="18" y="48"/>
                        </a:lnTo>
                        <a:lnTo>
                          <a:pt x="14" y="50"/>
                        </a:lnTo>
                        <a:lnTo>
                          <a:pt x="10" y="50"/>
                        </a:lnTo>
                        <a:lnTo>
                          <a:pt x="10" y="50"/>
                        </a:lnTo>
                        <a:lnTo>
                          <a:pt x="6" y="50"/>
                        </a:lnTo>
                        <a:lnTo>
                          <a:pt x="4" y="52"/>
                        </a:lnTo>
                        <a:lnTo>
                          <a:pt x="2" y="54"/>
                        </a:lnTo>
                        <a:lnTo>
                          <a:pt x="0" y="58"/>
                        </a:lnTo>
                        <a:lnTo>
                          <a:pt x="0" y="58"/>
                        </a:lnTo>
                        <a:lnTo>
                          <a:pt x="0" y="62"/>
                        </a:lnTo>
                        <a:lnTo>
                          <a:pt x="0" y="66"/>
                        </a:lnTo>
                        <a:lnTo>
                          <a:pt x="2" y="68"/>
                        </a:lnTo>
                        <a:lnTo>
                          <a:pt x="4" y="70"/>
                        </a:lnTo>
                        <a:lnTo>
                          <a:pt x="4" y="70"/>
                        </a:lnTo>
                        <a:lnTo>
                          <a:pt x="8" y="70"/>
                        </a:lnTo>
                        <a:lnTo>
                          <a:pt x="10" y="74"/>
                        </a:lnTo>
                        <a:lnTo>
                          <a:pt x="12" y="80"/>
                        </a:lnTo>
                        <a:lnTo>
                          <a:pt x="12" y="80"/>
                        </a:lnTo>
                        <a:lnTo>
                          <a:pt x="10" y="82"/>
                        </a:lnTo>
                        <a:lnTo>
                          <a:pt x="6" y="86"/>
                        </a:lnTo>
                        <a:lnTo>
                          <a:pt x="6" y="86"/>
                        </a:lnTo>
                        <a:lnTo>
                          <a:pt x="2" y="88"/>
                        </a:lnTo>
                        <a:lnTo>
                          <a:pt x="2" y="90"/>
                        </a:lnTo>
                        <a:lnTo>
                          <a:pt x="0" y="94"/>
                        </a:lnTo>
                        <a:lnTo>
                          <a:pt x="2" y="98"/>
                        </a:lnTo>
                        <a:lnTo>
                          <a:pt x="2" y="98"/>
                        </a:lnTo>
                        <a:lnTo>
                          <a:pt x="2" y="100"/>
                        </a:lnTo>
                        <a:lnTo>
                          <a:pt x="6" y="104"/>
                        </a:lnTo>
                        <a:lnTo>
                          <a:pt x="8" y="104"/>
                        </a:lnTo>
                        <a:lnTo>
                          <a:pt x="12" y="104"/>
                        </a:lnTo>
                        <a:lnTo>
                          <a:pt x="12" y="104"/>
                        </a:lnTo>
                        <a:lnTo>
                          <a:pt x="14" y="104"/>
                        </a:lnTo>
                        <a:lnTo>
                          <a:pt x="18" y="106"/>
                        </a:lnTo>
                        <a:lnTo>
                          <a:pt x="22" y="110"/>
                        </a:lnTo>
                        <a:lnTo>
                          <a:pt x="22" y="110"/>
                        </a:lnTo>
                        <a:lnTo>
                          <a:pt x="22" y="114"/>
                        </a:lnTo>
                        <a:lnTo>
                          <a:pt x="20" y="118"/>
                        </a:lnTo>
                        <a:lnTo>
                          <a:pt x="20" y="118"/>
                        </a:lnTo>
                        <a:lnTo>
                          <a:pt x="18" y="122"/>
                        </a:lnTo>
                        <a:lnTo>
                          <a:pt x="18" y="124"/>
                        </a:lnTo>
                        <a:lnTo>
                          <a:pt x="20" y="128"/>
                        </a:lnTo>
                        <a:lnTo>
                          <a:pt x="22" y="130"/>
                        </a:lnTo>
                        <a:lnTo>
                          <a:pt x="22" y="130"/>
                        </a:lnTo>
                        <a:lnTo>
                          <a:pt x="26" y="134"/>
                        </a:lnTo>
                        <a:lnTo>
                          <a:pt x="30" y="134"/>
                        </a:lnTo>
                        <a:lnTo>
                          <a:pt x="32" y="134"/>
                        </a:lnTo>
                        <a:lnTo>
                          <a:pt x="34" y="132"/>
                        </a:lnTo>
                        <a:lnTo>
                          <a:pt x="34" y="132"/>
                        </a:lnTo>
                        <a:lnTo>
                          <a:pt x="38" y="130"/>
                        </a:lnTo>
                        <a:lnTo>
                          <a:pt x="42" y="130"/>
                        </a:lnTo>
                        <a:lnTo>
                          <a:pt x="48" y="132"/>
                        </a:lnTo>
                        <a:lnTo>
                          <a:pt x="48" y="132"/>
                        </a:lnTo>
                        <a:lnTo>
                          <a:pt x="50" y="134"/>
                        </a:lnTo>
                        <a:lnTo>
                          <a:pt x="50" y="140"/>
                        </a:lnTo>
                        <a:lnTo>
                          <a:pt x="50" y="140"/>
                        </a:lnTo>
                        <a:lnTo>
                          <a:pt x="50" y="144"/>
                        </a:lnTo>
                        <a:lnTo>
                          <a:pt x="52" y="146"/>
                        </a:lnTo>
                        <a:lnTo>
                          <a:pt x="54" y="148"/>
                        </a:lnTo>
                        <a:lnTo>
                          <a:pt x="58" y="150"/>
                        </a:lnTo>
                        <a:lnTo>
                          <a:pt x="58" y="150"/>
                        </a:lnTo>
                        <a:lnTo>
                          <a:pt x="62" y="150"/>
                        </a:lnTo>
                        <a:lnTo>
                          <a:pt x="64" y="150"/>
                        </a:lnTo>
                        <a:lnTo>
                          <a:pt x="68" y="148"/>
                        </a:lnTo>
                        <a:lnTo>
                          <a:pt x="68" y="144"/>
                        </a:lnTo>
                        <a:lnTo>
                          <a:pt x="68" y="144"/>
                        </a:lnTo>
                        <a:lnTo>
                          <a:pt x="70" y="142"/>
                        </a:lnTo>
                        <a:lnTo>
                          <a:pt x="74" y="140"/>
                        </a:lnTo>
                        <a:lnTo>
                          <a:pt x="80" y="138"/>
                        </a:lnTo>
                        <a:lnTo>
                          <a:pt x="80" y="138"/>
                        </a:lnTo>
                        <a:lnTo>
                          <a:pt x="82" y="140"/>
                        </a:lnTo>
                        <a:lnTo>
                          <a:pt x="86" y="144"/>
                        </a:lnTo>
                        <a:lnTo>
                          <a:pt x="86" y="144"/>
                        </a:lnTo>
                        <a:lnTo>
                          <a:pt x="86" y="146"/>
                        </a:lnTo>
                        <a:lnTo>
                          <a:pt x="90" y="148"/>
                        </a:lnTo>
                        <a:lnTo>
                          <a:pt x="94" y="148"/>
                        </a:lnTo>
                        <a:lnTo>
                          <a:pt x="98" y="148"/>
                        </a:lnTo>
                        <a:lnTo>
                          <a:pt x="98" y="148"/>
                        </a:lnTo>
                        <a:lnTo>
                          <a:pt x="100" y="146"/>
                        </a:lnTo>
                        <a:lnTo>
                          <a:pt x="104" y="144"/>
                        </a:lnTo>
                        <a:lnTo>
                          <a:pt x="104" y="142"/>
                        </a:lnTo>
                        <a:lnTo>
                          <a:pt x="104" y="138"/>
                        </a:lnTo>
                        <a:lnTo>
                          <a:pt x="104" y="138"/>
                        </a:lnTo>
                        <a:lnTo>
                          <a:pt x="104" y="134"/>
                        </a:lnTo>
                        <a:lnTo>
                          <a:pt x="106" y="132"/>
                        </a:lnTo>
                        <a:lnTo>
                          <a:pt x="110" y="126"/>
                        </a:lnTo>
                        <a:lnTo>
                          <a:pt x="110" y="126"/>
                        </a:lnTo>
                        <a:lnTo>
                          <a:pt x="114" y="126"/>
                        </a:lnTo>
                        <a:lnTo>
                          <a:pt x="118" y="130"/>
                        </a:lnTo>
                        <a:lnTo>
                          <a:pt x="118" y="130"/>
                        </a:lnTo>
                        <a:lnTo>
                          <a:pt x="122" y="130"/>
                        </a:lnTo>
                        <a:lnTo>
                          <a:pt x="124" y="130"/>
                        </a:lnTo>
                        <a:lnTo>
                          <a:pt x="128" y="130"/>
                        </a:lnTo>
                        <a:lnTo>
                          <a:pt x="130" y="128"/>
                        </a:lnTo>
                        <a:lnTo>
                          <a:pt x="130" y="128"/>
                        </a:lnTo>
                        <a:lnTo>
                          <a:pt x="134" y="124"/>
                        </a:lnTo>
                        <a:lnTo>
                          <a:pt x="134" y="120"/>
                        </a:lnTo>
                        <a:lnTo>
                          <a:pt x="134" y="118"/>
                        </a:lnTo>
                        <a:lnTo>
                          <a:pt x="132" y="114"/>
                        </a:lnTo>
                        <a:lnTo>
                          <a:pt x="132" y="114"/>
                        </a:lnTo>
                        <a:close/>
                        <a:moveTo>
                          <a:pt x="44" y="108"/>
                        </a:moveTo>
                        <a:lnTo>
                          <a:pt x="44" y="108"/>
                        </a:lnTo>
                        <a:lnTo>
                          <a:pt x="38" y="100"/>
                        </a:lnTo>
                        <a:lnTo>
                          <a:pt x="34" y="92"/>
                        </a:lnTo>
                        <a:lnTo>
                          <a:pt x="32" y="84"/>
                        </a:lnTo>
                        <a:lnTo>
                          <a:pt x="30" y="76"/>
                        </a:lnTo>
                        <a:lnTo>
                          <a:pt x="32" y="68"/>
                        </a:lnTo>
                        <a:lnTo>
                          <a:pt x="34" y="60"/>
                        </a:lnTo>
                        <a:lnTo>
                          <a:pt x="36" y="52"/>
                        </a:lnTo>
                        <a:lnTo>
                          <a:pt x="42" y="44"/>
                        </a:lnTo>
                        <a:lnTo>
                          <a:pt x="42" y="44"/>
                        </a:lnTo>
                        <a:lnTo>
                          <a:pt x="50" y="38"/>
                        </a:lnTo>
                        <a:lnTo>
                          <a:pt x="56" y="34"/>
                        </a:lnTo>
                        <a:lnTo>
                          <a:pt x="64" y="32"/>
                        </a:lnTo>
                        <a:lnTo>
                          <a:pt x="74" y="30"/>
                        </a:lnTo>
                        <a:lnTo>
                          <a:pt x="82" y="32"/>
                        </a:lnTo>
                        <a:lnTo>
                          <a:pt x="90" y="34"/>
                        </a:lnTo>
                        <a:lnTo>
                          <a:pt x="98" y="38"/>
                        </a:lnTo>
                        <a:lnTo>
                          <a:pt x="104" y="42"/>
                        </a:lnTo>
                        <a:lnTo>
                          <a:pt x="104" y="42"/>
                        </a:lnTo>
                        <a:lnTo>
                          <a:pt x="110" y="50"/>
                        </a:lnTo>
                        <a:lnTo>
                          <a:pt x="114" y="56"/>
                        </a:lnTo>
                        <a:lnTo>
                          <a:pt x="118" y="64"/>
                        </a:lnTo>
                        <a:lnTo>
                          <a:pt x="118" y="74"/>
                        </a:lnTo>
                        <a:lnTo>
                          <a:pt x="118" y="82"/>
                        </a:lnTo>
                        <a:lnTo>
                          <a:pt x="116" y="90"/>
                        </a:lnTo>
                        <a:lnTo>
                          <a:pt x="112" y="98"/>
                        </a:lnTo>
                        <a:lnTo>
                          <a:pt x="106" y="104"/>
                        </a:lnTo>
                        <a:lnTo>
                          <a:pt x="106" y="104"/>
                        </a:lnTo>
                        <a:lnTo>
                          <a:pt x="100" y="110"/>
                        </a:lnTo>
                        <a:lnTo>
                          <a:pt x="92" y="114"/>
                        </a:lnTo>
                        <a:lnTo>
                          <a:pt x="84" y="118"/>
                        </a:lnTo>
                        <a:lnTo>
                          <a:pt x="76" y="118"/>
                        </a:lnTo>
                        <a:lnTo>
                          <a:pt x="68" y="118"/>
                        </a:lnTo>
                        <a:lnTo>
                          <a:pt x="60" y="116"/>
                        </a:lnTo>
                        <a:lnTo>
                          <a:pt x="52" y="112"/>
                        </a:lnTo>
                        <a:lnTo>
                          <a:pt x="44" y="108"/>
                        </a:lnTo>
                        <a:lnTo>
                          <a:pt x="44" y="108"/>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39" name="Freeform 113"/>
                  <p:cNvSpPr>
                    <a:spLocks/>
                  </p:cNvSpPr>
                  <p:nvPr/>
                </p:nvSpPr>
                <p:spPr bwMode="auto">
                  <a:xfrm>
                    <a:off x="10210800" y="2333625"/>
                    <a:ext cx="98425" cy="98425"/>
                  </a:xfrm>
                  <a:custGeom>
                    <a:avLst/>
                    <a:gdLst/>
                    <a:ahLst/>
                    <a:cxnLst>
                      <a:cxn ang="0">
                        <a:pos x="52" y="52"/>
                      </a:cxn>
                      <a:cxn ang="0">
                        <a:pos x="52" y="52"/>
                      </a:cxn>
                      <a:cxn ang="0">
                        <a:pos x="48" y="56"/>
                      </a:cxn>
                      <a:cxn ang="0">
                        <a:pos x="42" y="60"/>
                      </a:cxn>
                      <a:cxn ang="0">
                        <a:pos x="30" y="62"/>
                      </a:cxn>
                      <a:cxn ang="0">
                        <a:pos x="18" y="60"/>
                      </a:cxn>
                      <a:cxn ang="0">
                        <a:pos x="14" y="56"/>
                      </a:cxn>
                      <a:cxn ang="0">
                        <a:pos x="8" y="52"/>
                      </a:cxn>
                      <a:cxn ang="0">
                        <a:pos x="8" y="52"/>
                      </a:cxn>
                      <a:cxn ang="0">
                        <a:pos x="4" y="48"/>
                      </a:cxn>
                      <a:cxn ang="0">
                        <a:pos x="2" y="42"/>
                      </a:cxn>
                      <a:cxn ang="0">
                        <a:pos x="0" y="30"/>
                      </a:cxn>
                      <a:cxn ang="0">
                        <a:pos x="2" y="20"/>
                      </a:cxn>
                      <a:cxn ang="0">
                        <a:pos x="4" y="14"/>
                      </a:cxn>
                      <a:cxn ang="0">
                        <a:pos x="8" y="8"/>
                      </a:cxn>
                      <a:cxn ang="0">
                        <a:pos x="8" y="8"/>
                      </a:cxn>
                      <a:cxn ang="0">
                        <a:pos x="14" y="4"/>
                      </a:cxn>
                      <a:cxn ang="0">
                        <a:pos x="18" y="2"/>
                      </a:cxn>
                      <a:cxn ang="0">
                        <a:pos x="30" y="0"/>
                      </a:cxn>
                      <a:cxn ang="0">
                        <a:pos x="42" y="2"/>
                      </a:cxn>
                      <a:cxn ang="0">
                        <a:pos x="48" y="4"/>
                      </a:cxn>
                      <a:cxn ang="0">
                        <a:pos x="52" y="8"/>
                      </a:cxn>
                      <a:cxn ang="0">
                        <a:pos x="52" y="8"/>
                      </a:cxn>
                      <a:cxn ang="0">
                        <a:pos x="56" y="14"/>
                      </a:cxn>
                      <a:cxn ang="0">
                        <a:pos x="60" y="20"/>
                      </a:cxn>
                      <a:cxn ang="0">
                        <a:pos x="62" y="30"/>
                      </a:cxn>
                      <a:cxn ang="0">
                        <a:pos x="60" y="42"/>
                      </a:cxn>
                      <a:cxn ang="0">
                        <a:pos x="56" y="48"/>
                      </a:cxn>
                      <a:cxn ang="0">
                        <a:pos x="52" y="52"/>
                      </a:cxn>
                      <a:cxn ang="0">
                        <a:pos x="52" y="52"/>
                      </a:cxn>
                    </a:cxnLst>
                    <a:rect l="0" t="0" r="r" b="b"/>
                    <a:pathLst>
                      <a:path w="62" h="62">
                        <a:moveTo>
                          <a:pt x="52" y="52"/>
                        </a:moveTo>
                        <a:lnTo>
                          <a:pt x="52" y="52"/>
                        </a:lnTo>
                        <a:lnTo>
                          <a:pt x="48" y="56"/>
                        </a:lnTo>
                        <a:lnTo>
                          <a:pt x="42" y="60"/>
                        </a:lnTo>
                        <a:lnTo>
                          <a:pt x="30" y="62"/>
                        </a:lnTo>
                        <a:lnTo>
                          <a:pt x="18" y="60"/>
                        </a:lnTo>
                        <a:lnTo>
                          <a:pt x="14" y="56"/>
                        </a:lnTo>
                        <a:lnTo>
                          <a:pt x="8" y="52"/>
                        </a:lnTo>
                        <a:lnTo>
                          <a:pt x="8" y="52"/>
                        </a:lnTo>
                        <a:lnTo>
                          <a:pt x="4" y="48"/>
                        </a:lnTo>
                        <a:lnTo>
                          <a:pt x="2" y="42"/>
                        </a:lnTo>
                        <a:lnTo>
                          <a:pt x="0" y="30"/>
                        </a:lnTo>
                        <a:lnTo>
                          <a:pt x="2" y="20"/>
                        </a:lnTo>
                        <a:lnTo>
                          <a:pt x="4" y="14"/>
                        </a:lnTo>
                        <a:lnTo>
                          <a:pt x="8" y="8"/>
                        </a:lnTo>
                        <a:lnTo>
                          <a:pt x="8" y="8"/>
                        </a:lnTo>
                        <a:lnTo>
                          <a:pt x="14" y="4"/>
                        </a:lnTo>
                        <a:lnTo>
                          <a:pt x="18" y="2"/>
                        </a:lnTo>
                        <a:lnTo>
                          <a:pt x="30" y="0"/>
                        </a:lnTo>
                        <a:lnTo>
                          <a:pt x="42" y="2"/>
                        </a:lnTo>
                        <a:lnTo>
                          <a:pt x="48" y="4"/>
                        </a:lnTo>
                        <a:lnTo>
                          <a:pt x="52" y="8"/>
                        </a:lnTo>
                        <a:lnTo>
                          <a:pt x="52" y="8"/>
                        </a:lnTo>
                        <a:lnTo>
                          <a:pt x="56" y="14"/>
                        </a:lnTo>
                        <a:lnTo>
                          <a:pt x="60" y="20"/>
                        </a:lnTo>
                        <a:lnTo>
                          <a:pt x="62" y="30"/>
                        </a:lnTo>
                        <a:lnTo>
                          <a:pt x="60" y="42"/>
                        </a:lnTo>
                        <a:lnTo>
                          <a:pt x="56" y="48"/>
                        </a:lnTo>
                        <a:lnTo>
                          <a:pt x="52" y="52"/>
                        </a:lnTo>
                        <a:lnTo>
                          <a:pt x="52" y="52"/>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grpSp>
            <p:sp>
              <p:nvSpPr>
                <p:cNvPr id="36" name="椭圆 35"/>
                <p:cNvSpPr/>
                <p:nvPr/>
              </p:nvSpPr>
              <p:spPr>
                <a:xfrm>
                  <a:off x="4750717" y="1954961"/>
                  <a:ext cx="576000" cy="576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a:solidFill>
                      <a:schemeClr val="tx1"/>
                    </a:solidFill>
                    <a:latin typeface="Arial" panose="020B0604020202020204" pitchFamily="34" charset="0"/>
                    <a:ea typeface="微软雅黑" pitchFamily="34" charset="-122"/>
                    <a:cs typeface="Arial" panose="020B0604020202020204" pitchFamily="34" charset="0"/>
                  </a:endParaRPr>
                </a:p>
              </p:txBody>
            </p:sp>
          </p:grpSp>
        </p:grpSp>
        <p:grpSp>
          <p:nvGrpSpPr>
            <p:cNvPr id="6" name="组合 230"/>
            <p:cNvGrpSpPr/>
            <p:nvPr/>
          </p:nvGrpSpPr>
          <p:grpSpPr>
            <a:xfrm>
              <a:off x="5793997" y="1954961"/>
              <a:ext cx="576000" cy="790782"/>
              <a:chOff x="5510248" y="1954961"/>
              <a:chExt cx="576000" cy="790782"/>
            </a:xfrm>
          </p:grpSpPr>
          <p:sp>
            <p:nvSpPr>
              <p:cNvPr id="28" name="矩形 27"/>
              <p:cNvSpPr/>
              <p:nvPr/>
            </p:nvSpPr>
            <p:spPr>
              <a:xfrm>
                <a:off x="5627127" y="2561077"/>
                <a:ext cx="342244" cy="184666"/>
              </a:xfrm>
              <a:prstGeom prst="rect">
                <a:avLst/>
              </a:prstGeom>
            </p:spPr>
            <p:txBody>
              <a:bodyPr wrap="none" lIns="0" tIns="0" rIns="0" bIns="0">
                <a:spAutoFit/>
              </a:bodyPr>
              <a:lstStyle/>
              <a:p>
                <a:pPr algn="ctr" defTabSz="575807">
                  <a:defRPr/>
                </a:pPr>
                <a:r>
                  <a:rPr kumimoji="1" lang="en-US" altLang="zh-CN"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rPr>
                  <a:t>CRM</a:t>
                </a:r>
                <a:endParaRPr kumimoji="1" lang="zh-CN" altLang="en-US"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endParaRPr>
              </a:p>
            </p:txBody>
          </p:sp>
          <p:grpSp>
            <p:nvGrpSpPr>
              <p:cNvPr id="29" name="组合 224"/>
              <p:cNvGrpSpPr/>
              <p:nvPr/>
            </p:nvGrpSpPr>
            <p:grpSpPr>
              <a:xfrm>
                <a:off x="5639249" y="2074790"/>
                <a:ext cx="317998" cy="336342"/>
                <a:chOff x="6061075" y="2489201"/>
                <a:chExt cx="247650" cy="261937"/>
              </a:xfrm>
            </p:grpSpPr>
            <p:sp>
              <p:nvSpPr>
                <p:cNvPr id="31" name="Freeform 11"/>
                <p:cNvSpPr>
                  <a:spLocks/>
                </p:cNvSpPr>
                <p:nvPr/>
              </p:nvSpPr>
              <p:spPr bwMode="auto">
                <a:xfrm>
                  <a:off x="6061075" y="2489201"/>
                  <a:ext cx="247650" cy="123825"/>
                </a:xfrm>
                <a:custGeom>
                  <a:avLst/>
                  <a:gdLst>
                    <a:gd name="T0" fmla="*/ 36 w 66"/>
                    <a:gd name="T1" fmla="*/ 0 h 33"/>
                    <a:gd name="T2" fmla="*/ 12 w 66"/>
                    <a:gd name="T3" fmla="*/ 11 h 33"/>
                    <a:gd name="T4" fmla="*/ 5 w 66"/>
                    <a:gd name="T5" fmla="*/ 4 h 33"/>
                    <a:gd name="T6" fmla="*/ 2 w 66"/>
                    <a:gd name="T7" fmla="*/ 3 h 33"/>
                    <a:gd name="T8" fmla="*/ 0 w 66"/>
                    <a:gd name="T9" fmla="*/ 5 h 33"/>
                    <a:gd name="T10" fmla="*/ 0 w 66"/>
                    <a:gd name="T11" fmla="*/ 30 h 33"/>
                    <a:gd name="T12" fmla="*/ 1 w 66"/>
                    <a:gd name="T13" fmla="*/ 32 h 33"/>
                    <a:gd name="T14" fmla="*/ 3 w 66"/>
                    <a:gd name="T15" fmla="*/ 33 h 33"/>
                    <a:gd name="T16" fmla="*/ 28 w 66"/>
                    <a:gd name="T17" fmla="*/ 33 h 33"/>
                    <a:gd name="T18" fmla="*/ 30 w 66"/>
                    <a:gd name="T19" fmla="*/ 31 h 33"/>
                    <a:gd name="T20" fmla="*/ 29 w 66"/>
                    <a:gd name="T21" fmla="*/ 28 h 33"/>
                    <a:gd name="T22" fmla="*/ 22 w 66"/>
                    <a:gd name="T23" fmla="*/ 21 h 33"/>
                    <a:gd name="T24" fmla="*/ 36 w 66"/>
                    <a:gd name="T25" fmla="*/ 14 h 33"/>
                    <a:gd name="T26" fmla="*/ 55 w 66"/>
                    <a:gd name="T27" fmla="*/ 33 h 33"/>
                    <a:gd name="T28" fmla="*/ 66 w 66"/>
                    <a:gd name="T29" fmla="*/ 33 h 33"/>
                    <a:gd name="T30" fmla="*/ 36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36" y="0"/>
                      </a:moveTo>
                      <a:cubicBezTo>
                        <a:pt x="26" y="0"/>
                        <a:pt x="18" y="4"/>
                        <a:pt x="12" y="11"/>
                      </a:cubicBezTo>
                      <a:cubicBezTo>
                        <a:pt x="5" y="4"/>
                        <a:pt x="5" y="4"/>
                        <a:pt x="5" y="4"/>
                      </a:cubicBezTo>
                      <a:cubicBezTo>
                        <a:pt x="4" y="3"/>
                        <a:pt x="3" y="3"/>
                        <a:pt x="2" y="3"/>
                      </a:cubicBezTo>
                      <a:cubicBezTo>
                        <a:pt x="1" y="4"/>
                        <a:pt x="0" y="4"/>
                        <a:pt x="0" y="5"/>
                      </a:cubicBezTo>
                      <a:cubicBezTo>
                        <a:pt x="0" y="30"/>
                        <a:pt x="0" y="30"/>
                        <a:pt x="0" y="30"/>
                      </a:cubicBezTo>
                      <a:cubicBezTo>
                        <a:pt x="0" y="31"/>
                        <a:pt x="1" y="31"/>
                        <a:pt x="1" y="32"/>
                      </a:cubicBezTo>
                      <a:cubicBezTo>
                        <a:pt x="2" y="32"/>
                        <a:pt x="2" y="33"/>
                        <a:pt x="3" y="33"/>
                      </a:cubicBezTo>
                      <a:cubicBezTo>
                        <a:pt x="28" y="33"/>
                        <a:pt x="28" y="33"/>
                        <a:pt x="28" y="33"/>
                      </a:cubicBezTo>
                      <a:cubicBezTo>
                        <a:pt x="29" y="33"/>
                        <a:pt x="29" y="32"/>
                        <a:pt x="30" y="31"/>
                      </a:cubicBezTo>
                      <a:cubicBezTo>
                        <a:pt x="30" y="30"/>
                        <a:pt x="30" y="29"/>
                        <a:pt x="29" y="28"/>
                      </a:cubicBezTo>
                      <a:cubicBezTo>
                        <a:pt x="22" y="21"/>
                        <a:pt x="22" y="21"/>
                        <a:pt x="22" y="21"/>
                      </a:cubicBezTo>
                      <a:cubicBezTo>
                        <a:pt x="26" y="17"/>
                        <a:pt x="30" y="14"/>
                        <a:pt x="36" y="14"/>
                      </a:cubicBezTo>
                      <a:cubicBezTo>
                        <a:pt x="45" y="14"/>
                        <a:pt x="54" y="23"/>
                        <a:pt x="55" y="33"/>
                      </a:cubicBezTo>
                      <a:cubicBezTo>
                        <a:pt x="66" y="33"/>
                        <a:pt x="66" y="33"/>
                        <a:pt x="66" y="33"/>
                      </a:cubicBezTo>
                      <a:cubicBezTo>
                        <a:pt x="66" y="14"/>
                        <a:pt x="54" y="0"/>
                        <a:pt x="36" y="0"/>
                      </a:cubicBezTo>
                      <a:close/>
                    </a:path>
                  </a:pathLst>
                </a:custGeom>
                <a:noFill/>
                <a:ln w="6350" cap="flat">
                  <a:solidFill>
                    <a:srgbClr val="D9D9D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None/>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32" name="Freeform 12"/>
                <p:cNvSpPr>
                  <a:spLocks/>
                </p:cNvSpPr>
                <p:nvPr/>
              </p:nvSpPr>
              <p:spPr bwMode="auto">
                <a:xfrm>
                  <a:off x="6061075" y="2627313"/>
                  <a:ext cx="247650" cy="123825"/>
                </a:xfrm>
                <a:custGeom>
                  <a:avLst/>
                  <a:gdLst>
                    <a:gd name="T0" fmla="*/ 0 w 66"/>
                    <a:gd name="T1" fmla="*/ 0 h 33"/>
                    <a:gd name="T2" fmla="*/ 12 w 66"/>
                    <a:gd name="T3" fmla="*/ 0 h 33"/>
                    <a:gd name="T4" fmla="*/ 31 w 66"/>
                    <a:gd name="T5" fmla="*/ 18 h 33"/>
                    <a:gd name="T6" fmla="*/ 44 w 66"/>
                    <a:gd name="T7" fmla="*/ 11 h 33"/>
                    <a:gd name="T8" fmla="*/ 37 w 66"/>
                    <a:gd name="T9" fmla="*/ 4 h 33"/>
                    <a:gd name="T10" fmla="*/ 37 w 66"/>
                    <a:gd name="T11" fmla="*/ 2 h 33"/>
                    <a:gd name="T12" fmla="*/ 39 w 66"/>
                    <a:gd name="T13" fmla="*/ 0 h 33"/>
                    <a:gd name="T14" fmla="*/ 64 w 66"/>
                    <a:gd name="T15" fmla="*/ 0 h 33"/>
                    <a:gd name="T16" fmla="*/ 65 w 66"/>
                    <a:gd name="T17" fmla="*/ 1 h 33"/>
                    <a:gd name="T18" fmla="*/ 66 w 66"/>
                    <a:gd name="T19" fmla="*/ 3 h 33"/>
                    <a:gd name="T20" fmla="*/ 66 w 66"/>
                    <a:gd name="T21" fmla="*/ 27 h 33"/>
                    <a:gd name="T22" fmla="*/ 65 w 66"/>
                    <a:gd name="T23" fmla="*/ 29 h 33"/>
                    <a:gd name="T24" fmla="*/ 62 w 66"/>
                    <a:gd name="T25" fmla="*/ 29 h 33"/>
                    <a:gd name="T26" fmla="*/ 55 w 66"/>
                    <a:gd name="T27" fmla="*/ 22 h 33"/>
                    <a:gd name="T28" fmla="*/ 31 w 66"/>
                    <a:gd name="T29" fmla="*/ 33 h 33"/>
                    <a:gd name="T30" fmla="*/ 0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0" y="0"/>
                      </a:moveTo>
                      <a:cubicBezTo>
                        <a:pt x="12" y="0"/>
                        <a:pt x="12" y="0"/>
                        <a:pt x="12" y="0"/>
                      </a:cubicBezTo>
                      <a:cubicBezTo>
                        <a:pt x="12" y="10"/>
                        <a:pt x="22" y="18"/>
                        <a:pt x="31" y="18"/>
                      </a:cubicBezTo>
                      <a:cubicBezTo>
                        <a:pt x="36" y="18"/>
                        <a:pt x="41" y="15"/>
                        <a:pt x="44" y="11"/>
                      </a:cubicBezTo>
                      <a:cubicBezTo>
                        <a:pt x="37" y="4"/>
                        <a:pt x="37" y="4"/>
                        <a:pt x="37" y="4"/>
                      </a:cubicBezTo>
                      <a:cubicBezTo>
                        <a:pt x="37" y="4"/>
                        <a:pt x="36" y="3"/>
                        <a:pt x="37" y="2"/>
                      </a:cubicBezTo>
                      <a:cubicBezTo>
                        <a:pt x="37" y="1"/>
                        <a:pt x="38" y="0"/>
                        <a:pt x="39" y="0"/>
                      </a:cubicBezTo>
                      <a:cubicBezTo>
                        <a:pt x="64" y="0"/>
                        <a:pt x="64" y="0"/>
                        <a:pt x="64" y="0"/>
                      </a:cubicBezTo>
                      <a:cubicBezTo>
                        <a:pt x="64" y="0"/>
                        <a:pt x="65" y="0"/>
                        <a:pt x="65" y="1"/>
                      </a:cubicBezTo>
                      <a:cubicBezTo>
                        <a:pt x="66" y="1"/>
                        <a:pt x="66" y="2"/>
                        <a:pt x="66" y="3"/>
                      </a:cubicBezTo>
                      <a:cubicBezTo>
                        <a:pt x="66" y="27"/>
                        <a:pt x="66" y="27"/>
                        <a:pt x="66" y="27"/>
                      </a:cubicBezTo>
                      <a:cubicBezTo>
                        <a:pt x="66" y="28"/>
                        <a:pt x="66" y="29"/>
                        <a:pt x="65" y="29"/>
                      </a:cubicBezTo>
                      <a:cubicBezTo>
                        <a:pt x="64" y="30"/>
                        <a:pt x="63" y="30"/>
                        <a:pt x="62" y="29"/>
                      </a:cubicBezTo>
                      <a:cubicBezTo>
                        <a:pt x="55" y="22"/>
                        <a:pt x="55" y="22"/>
                        <a:pt x="55" y="22"/>
                      </a:cubicBezTo>
                      <a:cubicBezTo>
                        <a:pt x="49" y="29"/>
                        <a:pt x="40" y="33"/>
                        <a:pt x="31" y="33"/>
                      </a:cubicBezTo>
                      <a:cubicBezTo>
                        <a:pt x="13" y="33"/>
                        <a:pt x="0" y="18"/>
                        <a:pt x="0" y="0"/>
                      </a:cubicBezTo>
                      <a:close/>
                    </a:path>
                  </a:pathLst>
                </a:custGeom>
                <a:noFill/>
                <a:ln w="6350" cap="flat">
                  <a:solidFill>
                    <a:srgbClr val="D9D9D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None/>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30" name="椭圆 29"/>
              <p:cNvSpPr/>
              <p:nvPr/>
            </p:nvSpPr>
            <p:spPr>
              <a:xfrm>
                <a:off x="5510248" y="1954961"/>
                <a:ext cx="576000" cy="576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a:solidFill>
                    <a:schemeClr val="tx1"/>
                  </a:solidFill>
                  <a:latin typeface="Arial" panose="020B0604020202020204" pitchFamily="34" charset="0"/>
                  <a:ea typeface="微软雅黑" pitchFamily="34" charset="-122"/>
                  <a:cs typeface="Arial" panose="020B0604020202020204" pitchFamily="34" charset="0"/>
                </a:endParaRPr>
              </a:p>
            </p:txBody>
          </p:sp>
        </p:grpSp>
        <p:grpSp>
          <p:nvGrpSpPr>
            <p:cNvPr id="7" name="组合 229"/>
            <p:cNvGrpSpPr/>
            <p:nvPr/>
          </p:nvGrpSpPr>
          <p:grpSpPr>
            <a:xfrm>
              <a:off x="6736771" y="1954961"/>
              <a:ext cx="576000" cy="790782"/>
              <a:chOff x="6294772" y="1954961"/>
              <a:chExt cx="576000" cy="790782"/>
            </a:xfrm>
          </p:grpSpPr>
          <p:sp>
            <p:nvSpPr>
              <p:cNvPr id="12" name="矩形 11"/>
              <p:cNvSpPr/>
              <p:nvPr/>
            </p:nvSpPr>
            <p:spPr>
              <a:xfrm>
                <a:off x="6428135" y="2561077"/>
                <a:ext cx="309276" cy="184666"/>
              </a:xfrm>
              <a:prstGeom prst="rect">
                <a:avLst/>
              </a:prstGeom>
            </p:spPr>
            <p:txBody>
              <a:bodyPr wrap="none" lIns="0" tIns="0" rIns="0" bIns="0">
                <a:spAutoFit/>
              </a:bodyPr>
              <a:lstStyle/>
              <a:p>
                <a:pPr algn="ctr" defTabSz="575807">
                  <a:defRPr/>
                </a:pPr>
                <a:r>
                  <a:rPr kumimoji="1" lang="en-US" altLang="zh-CN"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rPr>
                  <a:t>ERP</a:t>
                </a:r>
                <a:endParaRPr kumimoji="1" lang="zh-CN" altLang="en-US"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endParaRPr>
              </a:p>
            </p:txBody>
          </p:sp>
          <p:grpSp>
            <p:nvGrpSpPr>
              <p:cNvPr id="13" name="组合 227"/>
              <p:cNvGrpSpPr/>
              <p:nvPr/>
            </p:nvGrpSpPr>
            <p:grpSpPr>
              <a:xfrm>
                <a:off x="6294772" y="1954961"/>
                <a:ext cx="576000" cy="576000"/>
                <a:chOff x="6294772" y="1954961"/>
                <a:chExt cx="576000" cy="576000"/>
              </a:xfrm>
            </p:grpSpPr>
            <p:grpSp>
              <p:nvGrpSpPr>
                <p:cNvPr id="14" name="组合 266"/>
                <p:cNvGrpSpPr/>
                <p:nvPr/>
              </p:nvGrpSpPr>
              <p:grpSpPr>
                <a:xfrm>
                  <a:off x="6377140" y="2099859"/>
                  <a:ext cx="411264" cy="286204"/>
                  <a:chOff x="6072018" y="3617649"/>
                  <a:chExt cx="1136109" cy="865719"/>
                </a:xfrm>
                <a:noFill/>
              </p:grpSpPr>
              <p:sp>
                <p:nvSpPr>
                  <p:cNvPr id="16" name="Freeform 14"/>
                  <p:cNvSpPr>
                    <a:spLocks noEditPoints="1"/>
                  </p:cNvSpPr>
                  <p:nvPr/>
                </p:nvSpPr>
                <p:spPr bwMode="auto">
                  <a:xfrm>
                    <a:off x="6072018" y="3617649"/>
                    <a:ext cx="1136109" cy="865719"/>
                  </a:xfrm>
                  <a:custGeom>
                    <a:avLst/>
                    <a:gdLst/>
                    <a:ahLst/>
                    <a:cxnLst>
                      <a:cxn ang="0">
                        <a:pos x="3845" y="13163"/>
                      </a:cxn>
                      <a:cxn ang="0">
                        <a:pos x="7457" y="13163"/>
                      </a:cxn>
                      <a:cxn ang="0">
                        <a:pos x="7457" y="11165"/>
                      </a:cxn>
                      <a:cxn ang="0">
                        <a:pos x="0" y="11165"/>
                      </a:cxn>
                      <a:cxn ang="0">
                        <a:pos x="0" y="0"/>
                      </a:cxn>
                      <a:cxn ang="0">
                        <a:pos x="16812" y="0"/>
                      </a:cxn>
                      <a:cxn ang="0">
                        <a:pos x="16812" y="11165"/>
                      </a:cxn>
                      <a:cxn ang="0">
                        <a:pos x="10277" y="11165"/>
                      </a:cxn>
                      <a:cxn ang="0">
                        <a:pos x="10277" y="13163"/>
                      </a:cxn>
                      <a:cxn ang="0">
                        <a:pos x="13890" y="13163"/>
                      </a:cxn>
                      <a:cxn ang="0">
                        <a:pos x="13890" y="13572"/>
                      </a:cxn>
                      <a:cxn ang="0">
                        <a:pos x="3845" y="13572"/>
                      </a:cxn>
                      <a:cxn ang="0">
                        <a:pos x="3845" y="13163"/>
                      </a:cxn>
                      <a:cxn ang="0">
                        <a:pos x="829" y="863"/>
                      </a:cxn>
                      <a:cxn ang="0">
                        <a:pos x="15983" y="863"/>
                      </a:cxn>
                      <a:cxn ang="0">
                        <a:pos x="15983" y="10067"/>
                      </a:cxn>
                      <a:cxn ang="0">
                        <a:pos x="829" y="10067"/>
                      </a:cxn>
                      <a:cxn ang="0">
                        <a:pos x="829" y="863"/>
                      </a:cxn>
                    </a:cxnLst>
                    <a:rect l="0" t="0" r="r" b="b"/>
                    <a:pathLst>
                      <a:path w="16812" h="13572">
                        <a:moveTo>
                          <a:pt x="3845" y="13163"/>
                        </a:moveTo>
                        <a:lnTo>
                          <a:pt x="7457" y="13163"/>
                        </a:lnTo>
                        <a:lnTo>
                          <a:pt x="7457" y="11165"/>
                        </a:lnTo>
                        <a:lnTo>
                          <a:pt x="0" y="11165"/>
                        </a:lnTo>
                        <a:lnTo>
                          <a:pt x="0" y="0"/>
                        </a:lnTo>
                        <a:lnTo>
                          <a:pt x="16812" y="0"/>
                        </a:lnTo>
                        <a:lnTo>
                          <a:pt x="16812" y="11165"/>
                        </a:lnTo>
                        <a:lnTo>
                          <a:pt x="10277" y="11165"/>
                        </a:lnTo>
                        <a:lnTo>
                          <a:pt x="10277" y="13163"/>
                        </a:lnTo>
                        <a:lnTo>
                          <a:pt x="13890" y="13163"/>
                        </a:lnTo>
                        <a:lnTo>
                          <a:pt x="13890" y="13572"/>
                        </a:lnTo>
                        <a:lnTo>
                          <a:pt x="3845" y="13572"/>
                        </a:lnTo>
                        <a:lnTo>
                          <a:pt x="3845" y="13163"/>
                        </a:lnTo>
                        <a:close/>
                        <a:moveTo>
                          <a:pt x="829" y="863"/>
                        </a:moveTo>
                        <a:lnTo>
                          <a:pt x="15983" y="863"/>
                        </a:lnTo>
                        <a:lnTo>
                          <a:pt x="15983" y="10067"/>
                        </a:lnTo>
                        <a:lnTo>
                          <a:pt x="829" y="10067"/>
                        </a:lnTo>
                        <a:lnTo>
                          <a:pt x="829" y="863"/>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grpSp>
                <p:nvGrpSpPr>
                  <p:cNvPr id="17" name="组合 386"/>
                  <p:cNvGrpSpPr/>
                  <p:nvPr/>
                </p:nvGrpSpPr>
                <p:grpSpPr>
                  <a:xfrm>
                    <a:off x="6656490" y="3718560"/>
                    <a:ext cx="439435" cy="505545"/>
                    <a:chOff x="3356610" y="2839692"/>
                    <a:chExt cx="781050" cy="898553"/>
                  </a:xfrm>
                  <a:grpFill/>
                </p:grpSpPr>
                <p:sp>
                  <p:nvSpPr>
                    <p:cNvPr id="22" name="Freeform 103"/>
                    <p:cNvSpPr>
                      <a:spLocks/>
                    </p:cNvSpPr>
                    <p:nvPr/>
                  </p:nvSpPr>
                  <p:spPr bwMode="auto">
                    <a:xfrm>
                      <a:off x="3356610" y="3689861"/>
                      <a:ext cx="781050" cy="48384"/>
                    </a:xfrm>
                    <a:custGeom>
                      <a:avLst/>
                      <a:gdLst/>
                      <a:ahLst/>
                      <a:cxnLst>
                        <a:cxn ang="0">
                          <a:pos x="226" y="8"/>
                        </a:cxn>
                        <a:cxn ang="0">
                          <a:pos x="226" y="8"/>
                        </a:cxn>
                        <a:cxn ang="0">
                          <a:pos x="224" y="12"/>
                        </a:cxn>
                        <a:cxn ang="0">
                          <a:pos x="222" y="14"/>
                        </a:cxn>
                        <a:cxn ang="0">
                          <a:pos x="4" y="14"/>
                        </a:cxn>
                        <a:cxn ang="0">
                          <a:pos x="4" y="14"/>
                        </a:cxn>
                        <a:cxn ang="0">
                          <a:pos x="2" y="12"/>
                        </a:cxn>
                        <a:cxn ang="0">
                          <a:pos x="0" y="8"/>
                        </a:cxn>
                        <a:cxn ang="0">
                          <a:pos x="0" y="8"/>
                        </a:cxn>
                        <a:cxn ang="0">
                          <a:pos x="0" y="8"/>
                        </a:cxn>
                        <a:cxn ang="0">
                          <a:pos x="2" y="2"/>
                        </a:cxn>
                        <a:cxn ang="0">
                          <a:pos x="4" y="0"/>
                        </a:cxn>
                        <a:cxn ang="0">
                          <a:pos x="222" y="0"/>
                        </a:cxn>
                        <a:cxn ang="0">
                          <a:pos x="222" y="0"/>
                        </a:cxn>
                        <a:cxn ang="0">
                          <a:pos x="224" y="2"/>
                        </a:cxn>
                        <a:cxn ang="0">
                          <a:pos x="226" y="8"/>
                        </a:cxn>
                        <a:cxn ang="0">
                          <a:pos x="226" y="8"/>
                        </a:cxn>
                      </a:cxnLst>
                      <a:rect l="0" t="0" r="r" b="b"/>
                      <a:pathLst>
                        <a:path w="226" h="14">
                          <a:moveTo>
                            <a:pt x="226" y="8"/>
                          </a:moveTo>
                          <a:lnTo>
                            <a:pt x="226" y="8"/>
                          </a:lnTo>
                          <a:lnTo>
                            <a:pt x="224" y="12"/>
                          </a:lnTo>
                          <a:lnTo>
                            <a:pt x="222" y="14"/>
                          </a:lnTo>
                          <a:lnTo>
                            <a:pt x="4" y="14"/>
                          </a:lnTo>
                          <a:lnTo>
                            <a:pt x="4" y="14"/>
                          </a:lnTo>
                          <a:lnTo>
                            <a:pt x="2" y="12"/>
                          </a:lnTo>
                          <a:lnTo>
                            <a:pt x="0" y="8"/>
                          </a:lnTo>
                          <a:lnTo>
                            <a:pt x="0" y="8"/>
                          </a:lnTo>
                          <a:lnTo>
                            <a:pt x="0" y="8"/>
                          </a:lnTo>
                          <a:lnTo>
                            <a:pt x="2" y="2"/>
                          </a:lnTo>
                          <a:lnTo>
                            <a:pt x="4" y="0"/>
                          </a:lnTo>
                          <a:lnTo>
                            <a:pt x="222" y="0"/>
                          </a:lnTo>
                          <a:lnTo>
                            <a:pt x="222" y="0"/>
                          </a:lnTo>
                          <a:lnTo>
                            <a:pt x="224" y="2"/>
                          </a:lnTo>
                          <a:lnTo>
                            <a:pt x="226" y="8"/>
                          </a:lnTo>
                          <a:lnTo>
                            <a:pt x="226" y="8"/>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3" name="Freeform 104"/>
                    <p:cNvSpPr>
                      <a:spLocks/>
                    </p:cNvSpPr>
                    <p:nvPr/>
                  </p:nvSpPr>
                  <p:spPr bwMode="auto">
                    <a:xfrm>
                      <a:off x="3577792" y="283969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4" name="Freeform 106"/>
                    <p:cNvSpPr>
                      <a:spLocks/>
                    </p:cNvSpPr>
                    <p:nvPr/>
                  </p:nvSpPr>
                  <p:spPr bwMode="auto">
                    <a:xfrm>
                      <a:off x="3446465" y="321293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5" name="Freeform 107"/>
                    <p:cNvSpPr>
                      <a:spLocks/>
                    </p:cNvSpPr>
                    <p:nvPr/>
                  </p:nvSpPr>
                  <p:spPr bwMode="auto">
                    <a:xfrm>
                      <a:off x="3716031" y="321984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6" name="Freeform 108"/>
                    <p:cNvSpPr>
                      <a:spLocks/>
                    </p:cNvSpPr>
                    <p:nvPr/>
                  </p:nvSpPr>
                  <p:spPr bwMode="auto">
                    <a:xfrm>
                      <a:off x="3716031" y="335117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7" name="Freeform 109"/>
                    <p:cNvSpPr>
                      <a:spLocks/>
                    </p:cNvSpPr>
                    <p:nvPr/>
                  </p:nvSpPr>
                  <p:spPr bwMode="auto">
                    <a:xfrm>
                      <a:off x="3736767" y="321293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grpSp>
              <p:grpSp>
                <p:nvGrpSpPr>
                  <p:cNvPr id="18" name="组合 387"/>
                  <p:cNvGrpSpPr/>
                  <p:nvPr/>
                </p:nvGrpSpPr>
                <p:grpSpPr>
                  <a:xfrm>
                    <a:off x="6208139" y="3749040"/>
                    <a:ext cx="425252" cy="430438"/>
                    <a:chOff x="10766425" y="2717800"/>
                    <a:chExt cx="260350" cy="263525"/>
                  </a:xfrm>
                  <a:grpFill/>
                </p:grpSpPr>
                <p:sp>
                  <p:nvSpPr>
                    <p:cNvPr id="19" name="Freeform 16"/>
                    <p:cNvSpPr>
                      <a:spLocks/>
                    </p:cNvSpPr>
                    <p:nvPr/>
                  </p:nvSpPr>
                  <p:spPr bwMode="auto">
                    <a:xfrm>
                      <a:off x="10912475" y="2762250"/>
                      <a:ext cx="114300" cy="203200"/>
                    </a:xfrm>
                    <a:custGeom>
                      <a:avLst/>
                      <a:gdLst/>
                      <a:ahLst/>
                      <a:cxnLst>
                        <a:cxn ang="0">
                          <a:pos x="72" y="60"/>
                        </a:cxn>
                        <a:cxn ang="0">
                          <a:pos x="72" y="60"/>
                        </a:cxn>
                        <a:cxn ang="0">
                          <a:pos x="72" y="56"/>
                        </a:cxn>
                        <a:cxn ang="0">
                          <a:pos x="72" y="56"/>
                        </a:cxn>
                        <a:cxn ang="0">
                          <a:pos x="72" y="52"/>
                        </a:cxn>
                        <a:cxn ang="0">
                          <a:pos x="72" y="52"/>
                        </a:cxn>
                        <a:cxn ang="0">
                          <a:pos x="70" y="38"/>
                        </a:cxn>
                        <a:cxn ang="0">
                          <a:pos x="66" y="24"/>
                        </a:cxn>
                        <a:cxn ang="0">
                          <a:pos x="58" y="12"/>
                        </a:cxn>
                        <a:cxn ang="0">
                          <a:pos x="50" y="0"/>
                        </a:cxn>
                        <a:cxn ang="0">
                          <a:pos x="4" y="52"/>
                        </a:cxn>
                        <a:cxn ang="0">
                          <a:pos x="0" y="56"/>
                        </a:cxn>
                        <a:cxn ang="0">
                          <a:pos x="0" y="60"/>
                        </a:cxn>
                        <a:cxn ang="0">
                          <a:pos x="28" y="128"/>
                        </a:cxn>
                        <a:cxn ang="0">
                          <a:pos x="28" y="128"/>
                        </a:cxn>
                        <a:cxn ang="0">
                          <a:pos x="36" y="124"/>
                        </a:cxn>
                        <a:cxn ang="0">
                          <a:pos x="44" y="116"/>
                        </a:cxn>
                        <a:cxn ang="0">
                          <a:pos x="52" y="110"/>
                        </a:cxn>
                        <a:cxn ang="0">
                          <a:pos x="58" y="100"/>
                        </a:cxn>
                        <a:cxn ang="0">
                          <a:pos x="64" y="92"/>
                        </a:cxn>
                        <a:cxn ang="0">
                          <a:pos x="68" y="82"/>
                        </a:cxn>
                        <a:cxn ang="0">
                          <a:pos x="72" y="72"/>
                        </a:cxn>
                        <a:cxn ang="0">
                          <a:pos x="72" y="60"/>
                        </a:cxn>
                        <a:cxn ang="0">
                          <a:pos x="72" y="60"/>
                        </a:cxn>
                      </a:cxnLst>
                      <a:rect l="0" t="0" r="r" b="b"/>
                      <a:pathLst>
                        <a:path w="72" h="128">
                          <a:moveTo>
                            <a:pt x="72" y="60"/>
                          </a:moveTo>
                          <a:lnTo>
                            <a:pt x="72" y="60"/>
                          </a:lnTo>
                          <a:lnTo>
                            <a:pt x="72" y="56"/>
                          </a:lnTo>
                          <a:lnTo>
                            <a:pt x="72" y="56"/>
                          </a:lnTo>
                          <a:lnTo>
                            <a:pt x="72" y="52"/>
                          </a:lnTo>
                          <a:lnTo>
                            <a:pt x="72" y="52"/>
                          </a:lnTo>
                          <a:lnTo>
                            <a:pt x="70" y="38"/>
                          </a:lnTo>
                          <a:lnTo>
                            <a:pt x="66" y="24"/>
                          </a:lnTo>
                          <a:lnTo>
                            <a:pt x="58" y="12"/>
                          </a:lnTo>
                          <a:lnTo>
                            <a:pt x="50" y="0"/>
                          </a:lnTo>
                          <a:lnTo>
                            <a:pt x="4" y="52"/>
                          </a:lnTo>
                          <a:lnTo>
                            <a:pt x="0" y="56"/>
                          </a:lnTo>
                          <a:lnTo>
                            <a:pt x="0" y="60"/>
                          </a:lnTo>
                          <a:lnTo>
                            <a:pt x="28" y="128"/>
                          </a:lnTo>
                          <a:lnTo>
                            <a:pt x="28" y="128"/>
                          </a:lnTo>
                          <a:lnTo>
                            <a:pt x="36" y="124"/>
                          </a:lnTo>
                          <a:lnTo>
                            <a:pt x="44" y="116"/>
                          </a:lnTo>
                          <a:lnTo>
                            <a:pt x="52" y="110"/>
                          </a:lnTo>
                          <a:lnTo>
                            <a:pt x="58" y="100"/>
                          </a:lnTo>
                          <a:lnTo>
                            <a:pt x="64" y="92"/>
                          </a:lnTo>
                          <a:lnTo>
                            <a:pt x="68" y="82"/>
                          </a:lnTo>
                          <a:lnTo>
                            <a:pt x="72" y="72"/>
                          </a:lnTo>
                          <a:lnTo>
                            <a:pt x="72" y="60"/>
                          </a:lnTo>
                          <a:lnTo>
                            <a:pt x="72" y="6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 name="Freeform 17"/>
                    <p:cNvSpPr>
                      <a:spLocks/>
                    </p:cNvSpPr>
                    <p:nvPr/>
                  </p:nvSpPr>
                  <p:spPr bwMode="auto">
                    <a:xfrm>
                      <a:off x="10766425" y="2860675"/>
                      <a:ext cx="171450" cy="120650"/>
                    </a:xfrm>
                    <a:custGeom>
                      <a:avLst/>
                      <a:gdLst/>
                      <a:ahLst/>
                      <a:cxnLst>
                        <a:cxn ang="0">
                          <a:pos x="108" y="70"/>
                        </a:cxn>
                        <a:cxn ang="0">
                          <a:pos x="82" y="2"/>
                        </a:cxn>
                        <a:cxn ang="0">
                          <a:pos x="80" y="0"/>
                        </a:cxn>
                        <a:cxn ang="0">
                          <a:pos x="72" y="0"/>
                        </a:cxn>
                        <a:cxn ang="0">
                          <a:pos x="0" y="0"/>
                        </a:cxn>
                        <a:cxn ang="0">
                          <a:pos x="0" y="0"/>
                        </a:cxn>
                        <a:cxn ang="0">
                          <a:pos x="2" y="14"/>
                        </a:cxn>
                        <a:cxn ang="0">
                          <a:pos x="8" y="28"/>
                        </a:cxn>
                        <a:cxn ang="0">
                          <a:pos x="16" y="42"/>
                        </a:cxn>
                        <a:cxn ang="0">
                          <a:pos x="24" y="52"/>
                        </a:cxn>
                        <a:cxn ang="0">
                          <a:pos x="24" y="52"/>
                        </a:cxn>
                        <a:cxn ang="0">
                          <a:pos x="32" y="58"/>
                        </a:cxn>
                        <a:cxn ang="0">
                          <a:pos x="32" y="58"/>
                        </a:cxn>
                        <a:cxn ang="0">
                          <a:pos x="42" y="66"/>
                        </a:cxn>
                        <a:cxn ang="0">
                          <a:pos x="54" y="70"/>
                        </a:cxn>
                        <a:cxn ang="0">
                          <a:pos x="66" y="74"/>
                        </a:cxn>
                        <a:cxn ang="0">
                          <a:pos x="80" y="76"/>
                        </a:cxn>
                        <a:cxn ang="0">
                          <a:pos x="80" y="76"/>
                        </a:cxn>
                        <a:cxn ang="0">
                          <a:pos x="94" y="74"/>
                        </a:cxn>
                        <a:cxn ang="0">
                          <a:pos x="108" y="70"/>
                        </a:cxn>
                        <a:cxn ang="0">
                          <a:pos x="108" y="70"/>
                        </a:cxn>
                      </a:cxnLst>
                      <a:rect l="0" t="0" r="r" b="b"/>
                      <a:pathLst>
                        <a:path w="108" h="76">
                          <a:moveTo>
                            <a:pt x="108" y="70"/>
                          </a:moveTo>
                          <a:lnTo>
                            <a:pt x="82" y="2"/>
                          </a:lnTo>
                          <a:lnTo>
                            <a:pt x="80" y="0"/>
                          </a:lnTo>
                          <a:lnTo>
                            <a:pt x="72" y="0"/>
                          </a:lnTo>
                          <a:lnTo>
                            <a:pt x="0" y="0"/>
                          </a:lnTo>
                          <a:lnTo>
                            <a:pt x="0" y="0"/>
                          </a:lnTo>
                          <a:lnTo>
                            <a:pt x="2" y="14"/>
                          </a:lnTo>
                          <a:lnTo>
                            <a:pt x="8" y="28"/>
                          </a:lnTo>
                          <a:lnTo>
                            <a:pt x="16" y="42"/>
                          </a:lnTo>
                          <a:lnTo>
                            <a:pt x="24" y="52"/>
                          </a:lnTo>
                          <a:lnTo>
                            <a:pt x="24" y="52"/>
                          </a:lnTo>
                          <a:lnTo>
                            <a:pt x="32" y="58"/>
                          </a:lnTo>
                          <a:lnTo>
                            <a:pt x="32" y="58"/>
                          </a:lnTo>
                          <a:lnTo>
                            <a:pt x="42" y="66"/>
                          </a:lnTo>
                          <a:lnTo>
                            <a:pt x="54" y="70"/>
                          </a:lnTo>
                          <a:lnTo>
                            <a:pt x="66" y="74"/>
                          </a:lnTo>
                          <a:lnTo>
                            <a:pt x="80" y="76"/>
                          </a:lnTo>
                          <a:lnTo>
                            <a:pt x="80" y="76"/>
                          </a:lnTo>
                          <a:lnTo>
                            <a:pt x="94" y="74"/>
                          </a:lnTo>
                          <a:lnTo>
                            <a:pt x="108" y="70"/>
                          </a:lnTo>
                          <a:lnTo>
                            <a:pt x="108" y="7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 name="Freeform 18"/>
                    <p:cNvSpPr>
                      <a:spLocks/>
                    </p:cNvSpPr>
                    <p:nvPr/>
                  </p:nvSpPr>
                  <p:spPr bwMode="auto">
                    <a:xfrm>
                      <a:off x="10769600" y="2717800"/>
                      <a:ext cx="209550" cy="120650"/>
                    </a:xfrm>
                    <a:custGeom>
                      <a:avLst/>
                      <a:gdLst/>
                      <a:ahLst/>
                      <a:cxnLst>
                        <a:cxn ang="0">
                          <a:pos x="80" y="0"/>
                        </a:cxn>
                        <a:cxn ang="0">
                          <a:pos x="80" y="0"/>
                        </a:cxn>
                        <a:cxn ang="0">
                          <a:pos x="68" y="2"/>
                        </a:cxn>
                        <a:cxn ang="0">
                          <a:pos x="58" y="4"/>
                        </a:cxn>
                        <a:cxn ang="0">
                          <a:pos x="58" y="4"/>
                        </a:cxn>
                        <a:cxn ang="0">
                          <a:pos x="50" y="8"/>
                        </a:cxn>
                        <a:cxn ang="0">
                          <a:pos x="50" y="8"/>
                        </a:cxn>
                        <a:cxn ang="0">
                          <a:pos x="38" y="14"/>
                        </a:cxn>
                        <a:cxn ang="0">
                          <a:pos x="26" y="22"/>
                        </a:cxn>
                        <a:cxn ang="0">
                          <a:pos x="18" y="30"/>
                        </a:cxn>
                        <a:cxn ang="0">
                          <a:pos x="10" y="42"/>
                        </a:cxn>
                        <a:cxn ang="0">
                          <a:pos x="72" y="42"/>
                        </a:cxn>
                        <a:cxn ang="0">
                          <a:pos x="72" y="42"/>
                        </a:cxn>
                        <a:cxn ang="0">
                          <a:pos x="74" y="42"/>
                        </a:cxn>
                        <a:cxn ang="0">
                          <a:pos x="76" y="44"/>
                        </a:cxn>
                        <a:cxn ang="0">
                          <a:pos x="76" y="48"/>
                        </a:cxn>
                        <a:cxn ang="0">
                          <a:pos x="76" y="48"/>
                        </a:cxn>
                        <a:cxn ang="0">
                          <a:pos x="74" y="48"/>
                        </a:cxn>
                        <a:cxn ang="0">
                          <a:pos x="72" y="50"/>
                        </a:cxn>
                        <a:cxn ang="0">
                          <a:pos x="6" y="50"/>
                        </a:cxn>
                        <a:cxn ang="0">
                          <a:pos x="6" y="50"/>
                        </a:cxn>
                        <a:cxn ang="0">
                          <a:pos x="4" y="56"/>
                        </a:cxn>
                        <a:cxn ang="0">
                          <a:pos x="66" y="56"/>
                        </a:cxn>
                        <a:cxn ang="0">
                          <a:pos x="66" y="56"/>
                        </a:cxn>
                        <a:cxn ang="0">
                          <a:pos x="68" y="56"/>
                        </a:cxn>
                        <a:cxn ang="0">
                          <a:pos x="70" y="58"/>
                        </a:cxn>
                        <a:cxn ang="0">
                          <a:pos x="70" y="62"/>
                        </a:cxn>
                        <a:cxn ang="0">
                          <a:pos x="70" y="62"/>
                        </a:cxn>
                        <a:cxn ang="0">
                          <a:pos x="68" y="62"/>
                        </a:cxn>
                        <a:cxn ang="0">
                          <a:pos x="66" y="64"/>
                        </a:cxn>
                        <a:cxn ang="0">
                          <a:pos x="2" y="64"/>
                        </a:cxn>
                        <a:cxn ang="0">
                          <a:pos x="2" y="64"/>
                        </a:cxn>
                        <a:cxn ang="0">
                          <a:pos x="0" y="76"/>
                        </a:cxn>
                        <a:cxn ang="0">
                          <a:pos x="76" y="76"/>
                        </a:cxn>
                        <a:cxn ang="0">
                          <a:pos x="80" y="76"/>
                        </a:cxn>
                        <a:cxn ang="0">
                          <a:pos x="84" y="74"/>
                        </a:cxn>
                        <a:cxn ang="0">
                          <a:pos x="132" y="20"/>
                        </a:cxn>
                        <a:cxn ang="0">
                          <a:pos x="132" y="20"/>
                        </a:cxn>
                        <a:cxn ang="0">
                          <a:pos x="120" y="12"/>
                        </a:cxn>
                        <a:cxn ang="0">
                          <a:pos x="108" y="6"/>
                        </a:cxn>
                        <a:cxn ang="0">
                          <a:pos x="94" y="2"/>
                        </a:cxn>
                        <a:cxn ang="0">
                          <a:pos x="80" y="0"/>
                        </a:cxn>
                        <a:cxn ang="0">
                          <a:pos x="80" y="0"/>
                        </a:cxn>
                      </a:cxnLst>
                      <a:rect l="0" t="0" r="r" b="b"/>
                      <a:pathLst>
                        <a:path w="132" h="76">
                          <a:moveTo>
                            <a:pt x="80" y="0"/>
                          </a:moveTo>
                          <a:lnTo>
                            <a:pt x="80" y="0"/>
                          </a:lnTo>
                          <a:lnTo>
                            <a:pt x="68" y="2"/>
                          </a:lnTo>
                          <a:lnTo>
                            <a:pt x="58" y="4"/>
                          </a:lnTo>
                          <a:lnTo>
                            <a:pt x="58" y="4"/>
                          </a:lnTo>
                          <a:lnTo>
                            <a:pt x="50" y="8"/>
                          </a:lnTo>
                          <a:lnTo>
                            <a:pt x="50" y="8"/>
                          </a:lnTo>
                          <a:lnTo>
                            <a:pt x="38" y="14"/>
                          </a:lnTo>
                          <a:lnTo>
                            <a:pt x="26" y="22"/>
                          </a:lnTo>
                          <a:lnTo>
                            <a:pt x="18" y="30"/>
                          </a:lnTo>
                          <a:lnTo>
                            <a:pt x="10" y="42"/>
                          </a:lnTo>
                          <a:lnTo>
                            <a:pt x="72" y="42"/>
                          </a:lnTo>
                          <a:lnTo>
                            <a:pt x="72" y="42"/>
                          </a:lnTo>
                          <a:lnTo>
                            <a:pt x="74" y="42"/>
                          </a:lnTo>
                          <a:lnTo>
                            <a:pt x="76" y="44"/>
                          </a:lnTo>
                          <a:lnTo>
                            <a:pt x="76" y="48"/>
                          </a:lnTo>
                          <a:lnTo>
                            <a:pt x="76" y="48"/>
                          </a:lnTo>
                          <a:lnTo>
                            <a:pt x="74" y="48"/>
                          </a:lnTo>
                          <a:lnTo>
                            <a:pt x="72" y="50"/>
                          </a:lnTo>
                          <a:lnTo>
                            <a:pt x="6" y="50"/>
                          </a:lnTo>
                          <a:lnTo>
                            <a:pt x="6" y="50"/>
                          </a:lnTo>
                          <a:lnTo>
                            <a:pt x="4" y="56"/>
                          </a:lnTo>
                          <a:lnTo>
                            <a:pt x="66" y="56"/>
                          </a:lnTo>
                          <a:lnTo>
                            <a:pt x="66" y="56"/>
                          </a:lnTo>
                          <a:lnTo>
                            <a:pt x="68" y="56"/>
                          </a:lnTo>
                          <a:lnTo>
                            <a:pt x="70" y="58"/>
                          </a:lnTo>
                          <a:lnTo>
                            <a:pt x="70" y="62"/>
                          </a:lnTo>
                          <a:lnTo>
                            <a:pt x="70" y="62"/>
                          </a:lnTo>
                          <a:lnTo>
                            <a:pt x="68" y="62"/>
                          </a:lnTo>
                          <a:lnTo>
                            <a:pt x="66" y="64"/>
                          </a:lnTo>
                          <a:lnTo>
                            <a:pt x="2" y="64"/>
                          </a:lnTo>
                          <a:lnTo>
                            <a:pt x="2" y="64"/>
                          </a:lnTo>
                          <a:lnTo>
                            <a:pt x="0" y="76"/>
                          </a:lnTo>
                          <a:lnTo>
                            <a:pt x="76" y="76"/>
                          </a:lnTo>
                          <a:lnTo>
                            <a:pt x="80" y="76"/>
                          </a:lnTo>
                          <a:lnTo>
                            <a:pt x="84" y="74"/>
                          </a:lnTo>
                          <a:lnTo>
                            <a:pt x="132" y="20"/>
                          </a:lnTo>
                          <a:lnTo>
                            <a:pt x="132" y="20"/>
                          </a:lnTo>
                          <a:lnTo>
                            <a:pt x="120" y="12"/>
                          </a:lnTo>
                          <a:lnTo>
                            <a:pt x="108" y="6"/>
                          </a:lnTo>
                          <a:lnTo>
                            <a:pt x="94" y="2"/>
                          </a:lnTo>
                          <a:lnTo>
                            <a:pt x="80" y="0"/>
                          </a:lnTo>
                          <a:lnTo>
                            <a:pt x="80" y="0"/>
                          </a:lnTo>
                          <a:close/>
                        </a:path>
                      </a:pathLst>
                    </a:custGeom>
                    <a:grpFill/>
                    <a:ln w="9525">
                      <a:solidFill>
                        <a:srgbClr val="D9D9D9"/>
                      </a:solidFill>
                      <a:round/>
                      <a:headEnd/>
                      <a:tailEnd/>
                    </a:ln>
                  </p:spPr>
                  <p:txBody>
                    <a:bodyPr/>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grpSp>
            </p:grpSp>
            <p:sp>
              <p:nvSpPr>
                <p:cNvPr id="15" name="椭圆 14"/>
                <p:cNvSpPr/>
                <p:nvPr/>
              </p:nvSpPr>
              <p:spPr>
                <a:xfrm>
                  <a:off x="6294772" y="1954961"/>
                  <a:ext cx="576000" cy="576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a:solidFill>
                      <a:schemeClr val="tx1"/>
                    </a:solidFill>
                    <a:latin typeface="Arial" panose="020B0604020202020204" pitchFamily="34" charset="0"/>
                    <a:ea typeface="微软雅黑" pitchFamily="34" charset="-122"/>
                    <a:cs typeface="Arial" panose="020B0604020202020204" pitchFamily="34" charset="0"/>
                  </a:endParaRPr>
                </a:p>
              </p:txBody>
            </p:sp>
          </p:grpSp>
        </p:grpSp>
        <p:grpSp>
          <p:nvGrpSpPr>
            <p:cNvPr id="8" name="组合 235"/>
            <p:cNvGrpSpPr/>
            <p:nvPr/>
          </p:nvGrpSpPr>
          <p:grpSpPr>
            <a:xfrm>
              <a:off x="7679545" y="1954961"/>
              <a:ext cx="576000" cy="790782"/>
              <a:chOff x="8666220" y="1954961"/>
              <a:chExt cx="576000" cy="790782"/>
            </a:xfrm>
          </p:grpSpPr>
          <p:sp>
            <p:nvSpPr>
              <p:cNvPr id="9" name="矩形 8"/>
              <p:cNvSpPr/>
              <p:nvPr/>
            </p:nvSpPr>
            <p:spPr>
              <a:xfrm>
                <a:off x="8794874" y="2561077"/>
                <a:ext cx="318694" cy="184666"/>
              </a:xfrm>
              <a:prstGeom prst="rect">
                <a:avLst/>
              </a:prstGeom>
            </p:spPr>
            <p:txBody>
              <a:bodyPr wrap="none" lIns="0" tIns="0" rIns="0" bIns="0">
                <a:spAutoFit/>
              </a:bodyPr>
              <a:lstStyle/>
              <a:p>
                <a:pPr algn="ctr" defTabSz="575807">
                  <a:defRPr/>
                </a:pPr>
                <a:r>
                  <a:rPr kumimoji="1" lang="en-US" altLang="zh-CN"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rPr>
                  <a:t>PLM</a:t>
                </a:r>
                <a:endParaRPr kumimoji="1" lang="zh-CN" altLang="en-US" sz="1200" b="1" dirty="0">
                  <a:solidFill>
                    <a:schemeClr val="bg1"/>
                  </a:solidFill>
                  <a:latin typeface="Arial" panose="020B0604020202020204" pitchFamily="34" charset="0"/>
                  <a:ea typeface="微软雅黑" pitchFamily="34" charset="-122"/>
                  <a:cs typeface="Arial" panose="020B0604020202020204" pitchFamily="34" charset="0"/>
                  <a:sym typeface="Gill Sans" charset="0"/>
                </a:endParaRPr>
              </a:p>
            </p:txBody>
          </p:sp>
          <p:sp>
            <p:nvSpPr>
              <p:cNvPr id="10" name="Freeform 101"/>
              <p:cNvSpPr>
                <a:spLocks/>
              </p:cNvSpPr>
              <p:nvPr/>
            </p:nvSpPr>
            <p:spPr bwMode="auto">
              <a:xfrm>
                <a:off x="8814195" y="2091957"/>
                <a:ext cx="280050" cy="302009"/>
              </a:xfrm>
              <a:custGeom>
                <a:avLst/>
                <a:gdLst/>
                <a:ahLst/>
                <a:cxnLst>
                  <a:cxn ang="0">
                    <a:pos x="2492" y="12323"/>
                  </a:cxn>
                  <a:cxn ang="0">
                    <a:pos x="1645" y="11392"/>
                  </a:cxn>
                  <a:cxn ang="0">
                    <a:pos x="653" y="9759"/>
                  </a:cxn>
                  <a:cxn ang="0">
                    <a:pos x="35" y="7484"/>
                  </a:cxn>
                  <a:cxn ang="0">
                    <a:pos x="277" y="4744"/>
                  </a:cxn>
                  <a:cxn ang="0">
                    <a:pos x="1170" y="2795"/>
                  </a:cxn>
                  <a:cxn ang="0">
                    <a:pos x="2497" y="1408"/>
                  </a:cxn>
                  <a:cxn ang="0">
                    <a:pos x="4091" y="520"/>
                  </a:cxn>
                  <a:cxn ang="0">
                    <a:pos x="5781" y="72"/>
                  </a:cxn>
                  <a:cxn ang="0">
                    <a:pos x="6294" y="6574"/>
                  </a:cxn>
                  <a:cxn ang="0">
                    <a:pos x="5789" y="6443"/>
                  </a:cxn>
                  <a:cxn ang="0">
                    <a:pos x="5441" y="6407"/>
                  </a:cxn>
                  <a:cxn ang="0">
                    <a:pos x="4855" y="6442"/>
                  </a:cxn>
                  <a:cxn ang="0">
                    <a:pos x="4119" y="6669"/>
                  </a:cxn>
                  <a:cxn ang="0">
                    <a:pos x="3531" y="7068"/>
                  </a:cxn>
                  <a:cxn ang="0">
                    <a:pos x="3141" y="7599"/>
                  </a:cxn>
                  <a:cxn ang="0">
                    <a:pos x="2999" y="8223"/>
                  </a:cxn>
                  <a:cxn ang="0">
                    <a:pos x="3141" y="8847"/>
                  </a:cxn>
                  <a:cxn ang="0">
                    <a:pos x="3531" y="9378"/>
                  </a:cxn>
                  <a:cxn ang="0">
                    <a:pos x="4119" y="9777"/>
                  </a:cxn>
                  <a:cxn ang="0">
                    <a:pos x="4855" y="10003"/>
                  </a:cxn>
                  <a:cxn ang="0">
                    <a:pos x="5498" y="10036"/>
                  </a:cxn>
                  <a:cxn ang="0">
                    <a:pos x="5893" y="9985"/>
                  </a:cxn>
                  <a:cxn ang="0">
                    <a:pos x="6263" y="9884"/>
                  </a:cxn>
                  <a:cxn ang="0">
                    <a:pos x="6602" y="9738"/>
                  </a:cxn>
                  <a:cxn ang="0">
                    <a:pos x="6904" y="9551"/>
                  </a:cxn>
                  <a:cxn ang="0">
                    <a:pos x="10896" y="12983"/>
                  </a:cxn>
                  <a:cxn ang="0">
                    <a:pos x="11091" y="13043"/>
                  </a:cxn>
                  <a:cxn ang="0">
                    <a:pos x="11290" y="13035"/>
                  </a:cxn>
                  <a:cxn ang="0">
                    <a:pos x="11478" y="12961"/>
                  </a:cxn>
                  <a:cxn ang="0">
                    <a:pos x="11636" y="12822"/>
                  </a:cxn>
                  <a:cxn ang="0">
                    <a:pos x="11735" y="12640"/>
                  </a:cxn>
                  <a:cxn ang="0">
                    <a:pos x="11765" y="12441"/>
                  </a:cxn>
                  <a:cxn ang="0">
                    <a:pos x="11728" y="12243"/>
                  </a:cxn>
                  <a:cxn ang="0">
                    <a:pos x="11626" y="12066"/>
                  </a:cxn>
                  <a:cxn ang="0">
                    <a:pos x="7806" y="45"/>
                  </a:cxn>
                  <a:cxn ang="0">
                    <a:pos x="8197" y="107"/>
                  </a:cxn>
                  <a:cxn ang="0">
                    <a:pos x="8563" y="193"/>
                  </a:cxn>
                  <a:cxn ang="0">
                    <a:pos x="10142" y="800"/>
                  </a:cxn>
                  <a:cxn ang="0">
                    <a:pos x="11503" y="1647"/>
                  </a:cxn>
                  <a:cxn ang="0">
                    <a:pos x="12558" y="2629"/>
                  </a:cxn>
                  <a:cxn ang="0">
                    <a:pos x="13222" y="3643"/>
                  </a:cxn>
                  <a:cxn ang="0">
                    <a:pos x="13461" y="4588"/>
                  </a:cxn>
                  <a:cxn ang="0">
                    <a:pos x="13651" y="5432"/>
                  </a:cxn>
                  <a:cxn ang="0">
                    <a:pos x="13864" y="6186"/>
                  </a:cxn>
                  <a:cxn ang="0">
                    <a:pos x="14202" y="7219"/>
                  </a:cxn>
                  <a:cxn ang="0">
                    <a:pos x="14463" y="7967"/>
                  </a:cxn>
                  <a:cxn ang="0">
                    <a:pos x="14725" y="8527"/>
                  </a:cxn>
                  <a:cxn ang="0">
                    <a:pos x="15117" y="9290"/>
                  </a:cxn>
                  <a:cxn ang="0">
                    <a:pos x="15260" y="9644"/>
                  </a:cxn>
                  <a:cxn ang="0">
                    <a:pos x="15311" y="10035"/>
                  </a:cxn>
                  <a:cxn ang="0">
                    <a:pos x="15294" y="10277"/>
                  </a:cxn>
                  <a:cxn ang="0">
                    <a:pos x="15191" y="10499"/>
                  </a:cxn>
                  <a:cxn ang="0">
                    <a:pos x="14959" y="10686"/>
                  </a:cxn>
                  <a:cxn ang="0">
                    <a:pos x="14340" y="10951"/>
                  </a:cxn>
                  <a:cxn ang="0">
                    <a:pos x="13776" y="11191"/>
                  </a:cxn>
                  <a:cxn ang="0">
                    <a:pos x="13560" y="13730"/>
                  </a:cxn>
                  <a:cxn ang="0">
                    <a:pos x="13409" y="14131"/>
                  </a:cxn>
                  <a:cxn ang="0">
                    <a:pos x="13175" y="14548"/>
                  </a:cxn>
                  <a:cxn ang="0">
                    <a:pos x="12832" y="14893"/>
                  </a:cxn>
                  <a:cxn ang="0">
                    <a:pos x="12368" y="15027"/>
                  </a:cxn>
                  <a:cxn ang="0">
                    <a:pos x="11605" y="15073"/>
                  </a:cxn>
                  <a:cxn ang="0">
                    <a:pos x="10280" y="15102"/>
                  </a:cxn>
                </a:cxnLst>
                <a:rect l="0" t="0" r="r" b="b"/>
                <a:pathLst>
                  <a:path w="15312" h="16211">
                    <a:moveTo>
                      <a:pt x="2724" y="15240"/>
                    </a:moveTo>
                    <a:lnTo>
                      <a:pt x="2724" y="12525"/>
                    </a:lnTo>
                    <a:lnTo>
                      <a:pt x="2714" y="12517"/>
                    </a:lnTo>
                    <a:lnTo>
                      <a:pt x="2684" y="12493"/>
                    </a:lnTo>
                    <a:lnTo>
                      <a:pt x="2636" y="12452"/>
                    </a:lnTo>
                    <a:lnTo>
                      <a:pt x="2572" y="12395"/>
                    </a:lnTo>
                    <a:lnTo>
                      <a:pt x="2492" y="12323"/>
                    </a:lnTo>
                    <a:lnTo>
                      <a:pt x="2400" y="12235"/>
                    </a:lnTo>
                    <a:lnTo>
                      <a:pt x="2295" y="12133"/>
                    </a:lnTo>
                    <a:lnTo>
                      <a:pt x="2179" y="12014"/>
                    </a:lnTo>
                    <a:lnTo>
                      <a:pt x="2056" y="11881"/>
                    </a:lnTo>
                    <a:lnTo>
                      <a:pt x="1924" y="11733"/>
                    </a:lnTo>
                    <a:lnTo>
                      <a:pt x="1787" y="11570"/>
                    </a:lnTo>
                    <a:lnTo>
                      <a:pt x="1645" y="11392"/>
                    </a:lnTo>
                    <a:lnTo>
                      <a:pt x="1500" y="11201"/>
                    </a:lnTo>
                    <a:lnTo>
                      <a:pt x="1353" y="10995"/>
                    </a:lnTo>
                    <a:lnTo>
                      <a:pt x="1208" y="10775"/>
                    </a:lnTo>
                    <a:lnTo>
                      <a:pt x="1063" y="10541"/>
                    </a:lnTo>
                    <a:lnTo>
                      <a:pt x="921" y="10294"/>
                    </a:lnTo>
                    <a:lnTo>
                      <a:pt x="785" y="10034"/>
                    </a:lnTo>
                    <a:lnTo>
                      <a:pt x="653" y="9759"/>
                    </a:lnTo>
                    <a:lnTo>
                      <a:pt x="530" y="9472"/>
                    </a:lnTo>
                    <a:lnTo>
                      <a:pt x="416" y="9172"/>
                    </a:lnTo>
                    <a:lnTo>
                      <a:pt x="313" y="8859"/>
                    </a:lnTo>
                    <a:lnTo>
                      <a:pt x="222" y="8534"/>
                    </a:lnTo>
                    <a:lnTo>
                      <a:pt x="144" y="8197"/>
                    </a:lnTo>
                    <a:lnTo>
                      <a:pt x="81" y="7846"/>
                    </a:lnTo>
                    <a:lnTo>
                      <a:pt x="35" y="7484"/>
                    </a:lnTo>
                    <a:lnTo>
                      <a:pt x="8" y="7111"/>
                    </a:lnTo>
                    <a:lnTo>
                      <a:pt x="0" y="6726"/>
                    </a:lnTo>
                    <a:lnTo>
                      <a:pt x="13" y="6328"/>
                    </a:lnTo>
                    <a:lnTo>
                      <a:pt x="49" y="5920"/>
                    </a:lnTo>
                    <a:lnTo>
                      <a:pt x="109" y="5502"/>
                    </a:lnTo>
                    <a:lnTo>
                      <a:pt x="195" y="5071"/>
                    </a:lnTo>
                    <a:lnTo>
                      <a:pt x="277" y="4744"/>
                    </a:lnTo>
                    <a:lnTo>
                      <a:pt x="372" y="4429"/>
                    </a:lnTo>
                    <a:lnTo>
                      <a:pt x="478" y="4127"/>
                    </a:lnTo>
                    <a:lnTo>
                      <a:pt x="596" y="3836"/>
                    </a:lnTo>
                    <a:lnTo>
                      <a:pt x="725" y="3558"/>
                    </a:lnTo>
                    <a:lnTo>
                      <a:pt x="863" y="3293"/>
                    </a:lnTo>
                    <a:lnTo>
                      <a:pt x="1012" y="3039"/>
                    </a:lnTo>
                    <a:lnTo>
                      <a:pt x="1170" y="2795"/>
                    </a:lnTo>
                    <a:lnTo>
                      <a:pt x="1337" y="2564"/>
                    </a:lnTo>
                    <a:lnTo>
                      <a:pt x="1512" y="2345"/>
                    </a:lnTo>
                    <a:lnTo>
                      <a:pt x="1696" y="2136"/>
                    </a:lnTo>
                    <a:lnTo>
                      <a:pt x="1886" y="1938"/>
                    </a:lnTo>
                    <a:lnTo>
                      <a:pt x="2084" y="1751"/>
                    </a:lnTo>
                    <a:lnTo>
                      <a:pt x="2288" y="1574"/>
                    </a:lnTo>
                    <a:lnTo>
                      <a:pt x="2497" y="1408"/>
                    </a:lnTo>
                    <a:lnTo>
                      <a:pt x="2713" y="1252"/>
                    </a:lnTo>
                    <a:lnTo>
                      <a:pt x="2934" y="1106"/>
                    </a:lnTo>
                    <a:lnTo>
                      <a:pt x="3157" y="970"/>
                    </a:lnTo>
                    <a:lnTo>
                      <a:pt x="3386" y="843"/>
                    </a:lnTo>
                    <a:lnTo>
                      <a:pt x="3619" y="726"/>
                    </a:lnTo>
                    <a:lnTo>
                      <a:pt x="3854" y="618"/>
                    </a:lnTo>
                    <a:lnTo>
                      <a:pt x="4091" y="520"/>
                    </a:lnTo>
                    <a:lnTo>
                      <a:pt x="4331" y="431"/>
                    </a:lnTo>
                    <a:lnTo>
                      <a:pt x="4572" y="350"/>
                    </a:lnTo>
                    <a:lnTo>
                      <a:pt x="4813" y="278"/>
                    </a:lnTo>
                    <a:lnTo>
                      <a:pt x="5056" y="214"/>
                    </a:lnTo>
                    <a:lnTo>
                      <a:pt x="5298" y="159"/>
                    </a:lnTo>
                    <a:lnTo>
                      <a:pt x="5540" y="111"/>
                    </a:lnTo>
                    <a:lnTo>
                      <a:pt x="5781" y="72"/>
                    </a:lnTo>
                    <a:lnTo>
                      <a:pt x="6021" y="41"/>
                    </a:lnTo>
                    <a:lnTo>
                      <a:pt x="6259" y="16"/>
                    </a:lnTo>
                    <a:lnTo>
                      <a:pt x="6494" y="0"/>
                    </a:lnTo>
                    <a:lnTo>
                      <a:pt x="6494" y="6655"/>
                    </a:lnTo>
                    <a:lnTo>
                      <a:pt x="6429" y="6626"/>
                    </a:lnTo>
                    <a:lnTo>
                      <a:pt x="6362" y="6599"/>
                    </a:lnTo>
                    <a:lnTo>
                      <a:pt x="6294" y="6574"/>
                    </a:lnTo>
                    <a:lnTo>
                      <a:pt x="6226" y="6549"/>
                    </a:lnTo>
                    <a:lnTo>
                      <a:pt x="6156" y="6527"/>
                    </a:lnTo>
                    <a:lnTo>
                      <a:pt x="6084" y="6507"/>
                    </a:lnTo>
                    <a:lnTo>
                      <a:pt x="6012" y="6487"/>
                    </a:lnTo>
                    <a:lnTo>
                      <a:pt x="5939" y="6470"/>
                    </a:lnTo>
                    <a:lnTo>
                      <a:pt x="5864" y="6456"/>
                    </a:lnTo>
                    <a:lnTo>
                      <a:pt x="5789" y="6443"/>
                    </a:lnTo>
                    <a:lnTo>
                      <a:pt x="5752" y="6437"/>
                    </a:lnTo>
                    <a:lnTo>
                      <a:pt x="5713" y="6432"/>
                    </a:lnTo>
                    <a:lnTo>
                      <a:pt x="5675" y="6427"/>
                    </a:lnTo>
                    <a:lnTo>
                      <a:pt x="5636" y="6422"/>
                    </a:lnTo>
                    <a:lnTo>
                      <a:pt x="5559" y="6414"/>
                    </a:lnTo>
                    <a:lnTo>
                      <a:pt x="5481" y="6409"/>
                    </a:lnTo>
                    <a:lnTo>
                      <a:pt x="5441" y="6407"/>
                    </a:lnTo>
                    <a:lnTo>
                      <a:pt x="5402" y="6406"/>
                    </a:lnTo>
                    <a:lnTo>
                      <a:pt x="5361" y="6405"/>
                    </a:lnTo>
                    <a:lnTo>
                      <a:pt x="5322" y="6405"/>
                    </a:lnTo>
                    <a:lnTo>
                      <a:pt x="5202" y="6407"/>
                    </a:lnTo>
                    <a:lnTo>
                      <a:pt x="5085" y="6414"/>
                    </a:lnTo>
                    <a:lnTo>
                      <a:pt x="4968" y="6427"/>
                    </a:lnTo>
                    <a:lnTo>
                      <a:pt x="4855" y="6442"/>
                    </a:lnTo>
                    <a:lnTo>
                      <a:pt x="4743" y="6463"/>
                    </a:lnTo>
                    <a:lnTo>
                      <a:pt x="4632" y="6487"/>
                    </a:lnTo>
                    <a:lnTo>
                      <a:pt x="4525" y="6516"/>
                    </a:lnTo>
                    <a:lnTo>
                      <a:pt x="4420" y="6548"/>
                    </a:lnTo>
                    <a:lnTo>
                      <a:pt x="4316" y="6585"/>
                    </a:lnTo>
                    <a:lnTo>
                      <a:pt x="4216" y="6625"/>
                    </a:lnTo>
                    <a:lnTo>
                      <a:pt x="4119" y="6669"/>
                    </a:lnTo>
                    <a:lnTo>
                      <a:pt x="4025" y="6716"/>
                    </a:lnTo>
                    <a:lnTo>
                      <a:pt x="3934" y="6767"/>
                    </a:lnTo>
                    <a:lnTo>
                      <a:pt x="3846" y="6822"/>
                    </a:lnTo>
                    <a:lnTo>
                      <a:pt x="3762" y="6879"/>
                    </a:lnTo>
                    <a:lnTo>
                      <a:pt x="3681" y="6938"/>
                    </a:lnTo>
                    <a:lnTo>
                      <a:pt x="3604" y="7002"/>
                    </a:lnTo>
                    <a:lnTo>
                      <a:pt x="3531" y="7068"/>
                    </a:lnTo>
                    <a:lnTo>
                      <a:pt x="3462" y="7137"/>
                    </a:lnTo>
                    <a:lnTo>
                      <a:pt x="3397" y="7208"/>
                    </a:lnTo>
                    <a:lnTo>
                      <a:pt x="3337" y="7282"/>
                    </a:lnTo>
                    <a:lnTo>
                      <a:pt x="3281" y="7358"/>
                    </a:lnTo>
                    <a:lnTo>
                      <a:pt x="3229" y="7436"/>
                    </a:lnTo>
                    <a:lnTo>
                      <a:pt x="3183" y="7517"/>
                    </a:lnTo>
                    <a:lnTo>
                      <a:pt x="3141" y="7599"/>
                    </a:lnTo>
                    <a:lnTo>
                      <a:pt x="3105" y="7684"/>
                    </a:lnTo>
                    <a:lnTo>
                      <a:pt x="3073" y="7770"/>
                    </a:lnTo>
                    <a:lnTo>
                      <a:pt x="3047" y="7857"/>
                    </a:lnTo>
                    <a:lnTo>
                      <a:pt x="3027" y="7946"/>
                    </a:lnTo>
                    <a:lnTo>
                      <a:pt x="3012" y="8038"/>
                    </a:lnTo>
                    <a:lnTo>
                      <a:pt x="3002" y="8130"/>
                    </a:lnTo>
                    <a:lnTo>
                      <a:pt x="2999" y="8223"/>
                    </a:lnTo>
                    <a:lnTo>
                      <a:pt x="3002" y="8316"/>
                    </a:lnTo>
                    <a:lnTo>
                      <a:pt x="3012" y="8408"/>
                    </a:lnTo>
                    <a:lnTo>
                      <a:pt x="3027" y="8500"/>
                    </a:lnTo>
                    <a:lnTo>
                      <a:pt x="3047" y="8589"/>
                    </a:lnTo>
                    <a:lnTo>
                      <a:pt x="3073" y="8677"/>
                    </a:lnTo>
                    <a:lnTo>
                      <a:pt x="3105" y="8763"/>
                    </a:lnTo>
                    <a:lnTo>
                      <a:pt x="3141" y="8847"/>
                    </a:lnTo>
                    <a:lnTo>
                      <a:pt x="3183" y="8929"/>
                    </a:lnTo>
                    <a:lnTo>
                      <a:pt x="3229" y="9010"/>
                    </a:lnTo>
                    <a:lnTo>
                      <a:pt x="3281" y="9088"/>
                    </a:lnTo>
                    <a:lnTo>
                      <a:pt x="3337" y="9164"/>
                    </a:lnTo>
                    <a:lnTo>
                      <a:pt x="3397" y="9238"/>
                    </a:lnTo>
                    <a:lnTo>
                      <a:pt x="3462" y="9309"/>
                    </a:lnTo>
                    <a:lnTo>
                      <a:pt x="3531" y="9378"/>
                    </a:lnTo>
                    <a:lnTo>
                      <a:pt x="3604" y="9444"/>
                    </a:lnTo>
                    <a:lnTo>
                      <a:pt x="3681" y="9508"/>
                    </a:lnTo>
                    <a:lnTo>
                      <a:pt x="3762" y="9568"/>
                    </a:lnTo>
                    <a:lnTo>
                      <a:pt x="3846" y="9625"/>
                    </a:lnTo>
                    <a:lnTo>
                      <a:pt x="3934" y="9679"/>
                    </a:lnTo>
                    <a:lnTo>
                      <a:pt x="4025" y="9730"/>
                    </a:lnTo>
                    <a:lnTo>
                      <a:pt x="4119" y="9777"/>
                    </a:lnTo>
                    <a:lnTo>
                      <a:pt x="4216" y="9821"/>
                    </a:lnTo>
                    <a:lnTo>
                      <a:pt x="4316" y="9861"/>
                    </a:lnTo>
                    <a:lnTo>
                      <a:pt x="4420" y="9898"/>
                    </a:lnTo>
                    <a:lnTo>
                      <a:pt x="4525" y="9930"/>
                    </a:lnTo>
                    <a:lnTo>
                      <a:pt x="4632" y="9959"/>
                    </a:lnTo>
                    <a:lnTo>
                      <a:pt x="4743" y="9983"/>
                    </a:lnTo>
                    <a:lnTo>
                      <a:pt x="4855" y="10003"/>
                    </a:lnTo>
                    <a:lnTo>
                      <a:pt x="4968" y="10019"/>
                    </a:lnTo>
                    <a:lnTo>
                      <a:pt x="5085" y="10032"/>
                    </a:lnTo>
                    <a:lnTo>
                      <a:pt x="5202" y="10039"/>
                    </a:lnTo>
                    <a:lnTo>
                      <a:pt x="5322" y="10041"/>
                    </a:lnTo>
                    <a:lnTo>
                      <a:pt x="5380" y="10041"/>
                    </a:lnTo>
                    <a:lnTo>
                      <a:pt x="5439" y="10039"/>
                    </a:lnTo>
                    <a:lnTo>
                      <a:pt x="5498" y="10036"/>
                    </a:lnTo>
                    <a:lnTo>
                      <a:pt x="5555" y="10032"/>
                    </a:lnTo>
                    <a:lnTo>
                      <a:pt x="5612" y="10027"/>
                    </a:lnTo>
                    <a:lnTo>
                      <a:pt x="5670" y="10020"/>
                    </a:lnTo>
                    <a:lnTo>
                      <a:pt x="5726" y="10013"/>
                    </a:lnTo>
                    <a:lnTo>
                      <a:pt x="5782" y="10004"/>
                    </a:lnTo>
                    <a:lnTo>
                      <a:pt x="5838" y="9995"/>
                    </a:lnTo>
                    <a:lnTo>
                      <a:pt x="5893" y="9985"/>
                    </a:lnTo>
                    <a:lnTo>
                      <a:pt x="5947" y="9974"/>
                    </a:lnTo>
                    <a:lnTo>
                      <a:pt x="6001" y="9961"/>
                    </a:lnTo>
                    <a:lnTo>
                      <a:pt x="6055" y="9947"/>
                    </a:lnTo>
                    <a:lnTo>
                      <a:pt x="6107" y="9933"/>
                    </a:lnTo>
                    <a:lnTo>
                      <a:pt x="6160" y="9918"/>
                    </a:lnTo>
                    <a:lnTo>
                      <a:pt x="6211" y="9901"/>
                    </a:lnTo>
                    <a:lnTo>
                      <a:pt x="6263" y="9884"/>
                    </a:lnTo>
                    <a:lnTo>
                      <a:pt x="6314" y="9865"/>
                    </a:lnTo>
                    <a:lnTo>
                      <a:pt x="6363" y="9847"/>
                    </a:lnTo>
                    <a:lnTo>
                      <a:pt x="6412" y="9827"/>
                    </a:lnTo>
                    <a:lnTo>
                      <a:pt x="6460" y="9806"/>
                    </a:lnTo>
                    <a:lnTo>
                      <a:pt x="6508" y="9784"/>
                    </a:lnTo>
                    <a:lnTo>
                      <a:pt x="6556" y="9761"/>
                    </a:lnTo>
                    <a:lnTo>
                      <a:pt x="6602" y="9738"/>
                    </a:lnTo>
                    <a:lnTo>
                      <a:pt x="6648" y="9713"/>
                    </a:lnTo>
                    <a:lnTo>
                      <a:pt x="6692" y="9688"/>
                    </a:lnTo>
                    <a:lnTo>
                      <a:pt x="6736" y="9663"/>
                    </a:lnTo>
                    <a:lnTo>
                      <a:pt x="6779" y="9635"/>
                    </a:lnTo>
                    <a:lnTo>
                      <a:pt x="6822" y="9608"/>
                    </a:lnTo>
                    <a:lnTo>
                      <a:pt x="6863" y="9580"/>
                    </a:lnTo>
                    <a:lnTo>
                      <a:pt x="6904" y="9551"/>
                    </a:lnTo>
                    <a:lnTo>
                      <a:pt x="6943" y="9521"/>
                    </a:lnTo>
                    <a:lnTo>
                      <a:pt x="10773" y="12899"/>
                    </a:lnTo>
                    <a:lnTo>
                      <a:pt x="10796" y="12918"/>
                    </a:lnTo>
                    <a:lnTo>
                      <a:pt x="10820" y="12936"/>
                    </a:lnTo>
                    <a:lnTo>
                      <a:pt x="10845" y="12954"/>
                    </a:lnTo>
                    <a:lnTo>
                      <a:pt x="10871" y="12969"/>
                    </a:lnTo>
                    <a:lnTo>
                      <a:pt x="10896" y="12983"/>
                    </a:lnTo>
                    <a:lnTo>
                      <a:pt x="10924" y="12996"/>
                    </a:lnTo>
                    <a:lnTo>
                      <a:pt x="10950" y="13007"/>
                    </a:lnTo>
                    <a:lnTo>
                      <a:pt x="10977" y="13017"/>
                    </a:lnTo>
                    <a:lnTo>
                      <a:pt x="11006" y="13026"/>
                    </a:lnTo>
                    <a:lnTo>
                      <a:pt x="11034" y="13033"/>
                    </a:lnTo>
                    <a:lnTo>
                      <a:pt x="11062" y="13039"/>
                    </a:lnTo>
                    <a:lnTo>
                      <a:pt x="11091" y="13043"/>
                    </a:lnTo>
                    <a:lnTo>
                      <a:pt x="11119" y="13046"/>
                    </a:lnTo>
                    <a:lnTo>
                      <a:pt x="11147" y="13048"/>
                    </a:lnTo>
                    <a:lnTo>
                      <a:pt x="11177" y="13048"/>
                    </a:lnTo>
                    <a:lnTo>
                      <a:pt x="11205" y="13047"/>
                    </a:lnTo>
                    <a:lnTo>
                      <a:pt x="11233" y="13044"/>
                    </a:lnTo>
                    <a:lnTo>
                      <a:pt x="11262" y="13040"/>
                    </a:lnTo>
                    <a:lnTo>
                      <a:pt x="11290" y="13035"/>
                    </a:lnTo>
                    <a:lnTo>
                      <a:pt x="11318" y="13029"/>
                    </a:lnTo>
                    <a:lnTo>
                      <a:pt x="11346" y="13020"/>
                    </a:lnTo>
                    <a:lnTo>
                      <a:pt x="11374" y="13011"/>
                    </a:lnTo>
                    <a:lnTo>
                      <a:pt x="11400" y="13000"/>
                    </a:lnTo>
                    <a:lnTo>
                      <a:pt x="11427" y="12989"/>
                    </a:lnTo>
                    <a:lnTo>
                      <a:pt x="11453" y="12976"/>
                    </a:lnTo>
                    <a:lnTo>
                      <a:pt x="11478" y="12961"/>
                    </a:lnTo>
                    <a:lnTo>
                      <a:pt x="11504" y="12944"/>
                    </a:lnTo>
                    <a:lnTo>
                      <a:pt x="11528" y="12927"/>
                    </a:lnTo>
                    <a:lnTo>
                      <a:pt x="11551" y="12909"/>
                    </a:lnTo>
                    <a:lnTo>
                      <a:pt x="11574" y="12889"/>
                    </a:lnTo>
                    <a:lnTo>
                      <a:pt x="11595" y="12867"/>
                    </a:lnTo>
                    <a:lnTo>
                      <a:pt x="11616" y="12845"/>
                    </a:lnTo>
                    <a:lnTo>
                      <a:pt x="11636" y="12822"/>
                    </a:lnTo>
                    <a:lnTo>
                      <a:pt x="11655" y="12798"/>
                    </a:lnTo>
                    <a:lnTo>
                      <a:pt x="11671" y="12773"/>
                    </a:lnTo>
                    <a:lnTo>
                      <a:pt x="11686" y="12747"/>
                    </a:lnTo>
                    <a:lnTo>
                      <a:pt x="11700" y="12722"/>
                    </a:lnTo>
                    <a:lnTo>
                      <a:pt x="11713" y="12694"/>
                    </a:lnTo>
                    <a:lnTo>
                      <a:pt x="11724" y="12668"/>
                    </a:lnTo>
                    <a:lnTo>
                      <a:pt x="11735" y="12640"/>
                    </a:lnTo>
                    <a:lnTo>
                      <a:pt x="11743" y="12612"/>
                    </a:lnTo>
                    <a:lnTo>
                      <a:pt x="11750" y="12584"/>
                    </a:lnTo>
                    <a:lnTo>
                      <a:pt x="11756" y="12555"/>
                    </a:lnTo>
                    <a:lnTo>
                      <a:pt x="11760" y="12527"/>
                    </a:lnTo>
                    <a:lnTo>
                      <a:pt x="11763" y="12499"/>
                    </a:lnTo>
                    <a:lnTo>
                      <a:pt x="11765" y="12470"/>
                    </a:lnTo>
                    <a:lnTo>
                      <a:pt x="11765" y="12441"/>
                    </a:lnTo>
                    <a:lnTo>
                      <a:pt x="11764" y="12413"/>
                    </a:lnTo>
                    <a:lnTo>
                      <a:pt x="11761" y="12384"/>
                    </a:lnTo>
                    <a:lnTo>
                      <a:pt x="11758" y="12355"/>
                    </a:lnTo>
                    <a:lnTo>
                      <a:pt x="11752" y="12326"/>
                    </a:lnTo>
                    <a:lnTo>
                      <a:pt x="11746" y="12299"/>
                    </a:lnTo>
                    <a:lnTo>
                      <a:pt x="11738" y="12271"/>
                    </a:lnTo>
                    <a:lnTo>
                      <a:pt x="11728" y="12243"/>
                    </a:lnTo>
                    <a:lnTo>
                      <a:pt x="11718" y="12217"/>
                    </a:lnTo>
                    <a:lnTo>
                      <a:pt x="11706" y="12190"/>
                    </a:lnTo>
                    <a:lnTo>
                      <a:pt x="11693" y="12164"/>
                    </a:lnTo>
                    <a:lnTo>
                      <a:pt x="11678" y="12139"/>
                    </a:lnTo>
                    <a:lnTo>
                      <a:pt x="11663" y="12114"/>
                    </a:lnTo>
                    <a:lnTo>
                      <a:pt x="11645" y="12089"/>
                    </a:lnTo>
                    <a:lnTo>
                      <a:pt x="11626" y="12066"/>
                    </a:lnTo>
                    <a:lnTo>
                      <a:pt x="11607" y="12044"/>
                    </a:lnTo>
                    <a:lnTo>
                      <a:pt x="11586" y="12021"/>
                    </a:lnTo>
                    <a:lnTo>
                      <a:pt x="11563" y="12001"/>
                    </a:lnTo>
                    <a:lnTo>
                      <a:pt x="7689" y="8585"/>
                    </a:lnTo>
                    <a:lnTo>
                      <a:pt x="7689" y="30"/>
                    </a:lnTo>
                    <a:lnTo>
                      <a:pt x="7748" y="37"/>
                    </a:lnTo>
                    <a:lnTo>
                      <a:pt x="7806" y="45"/>
                    </a:lnTo>
                    <a:lnTo>
                      <a:pt x="7863" y="52"/>
                    </a:lnTo>
                    <a:lnTo>
                      <a:pt x="7920" y="60"/>
                    </a:lnTo>
                    <a:lnTo>
                      <a:pt x="7976" y="69"/>
                    </a:lnTo>
                    <a:lnTo>
                      <a:pt x="8033" y="78"/>
                    </a:lnTo>
                    <a:lnTo>
                      <a:pt x="8087" y="87"/>
                    </a:lnTo>
                    <a:lnTo>
                      <a:pt x="8143" y="97"/>
                    </a:lnTo>
                    <a:lnTo>
                      <a:pt x="8197" y="107"/>
                    </a:lnTo>
                    <a:lnTo>
                      <a:pt x="8251" y="119"/>
                    </a:lnTo>
                    <a:lnTo>
                      <a:pt x="8305" y="130"/>
                    </a:lnTo>
                    <a:lnTo>
                      <a:pt x="8358" y="142"/>
                    </a:lnTo>
                    <a:lnTo>
                      <a:pt x="8410" y="154"/>
                    </a:lnTo>
                    <a:lnTo>
                      <a:pt x="8462" y="166"/>
                    </a:lnTo>
                    <a:lnTo>
                      <a:pt x="8512" y="179"/>
                    </a:lnTo>
                    <a:lnTo>
                      <a:pt x="8563" y="193"/>
                    </a:lnTo>
                    <a:lnTo>
                      <a:pt x="8799" y="261"/>
                    </a:lnTo>
                    <a:lnTo>
                      <a:pt x="9032" y="335"/>
                    </a:lnTo>
                    <a:lnTo>
                      <a:pt x="9262" y="417"/>
                    </a:lnTo>
                    <a:lnTo>
                      <a:pt x="9487" y="505"/>
                    </a:lnTo>
                    <a:lnTo>
                      <a:pt x="9710" y="598"/>
                    </a:lnTo>
                    <a:lnTo>
                      <a:pt x="9928" y="696"/>
                    </a:lnTo>
                    <a:lnTo>
                      <a:pt x="10142" y="800"/>
                    </a:lnTo>
                    <a:lnTo>
                      <a:pt x="10352" y="909"/>
                    </a:lnTo>
                    <a:lnTo>
                      <a:pt x="10557" y="1022"/>
                    </a:lnTo>
                    <a:lnTo>
                      <a:pt x="10757" y="1140"/>
                    </a:lnTo>
                    <a:lnTo>
                      <a:pt x="10952" y="1261"/>
                    </a:lnTo>
                    <a:lnTo>
                      <a:pt x="11141" y="1387"/>
                    </a:lnTo>
                    <a:lnTo>
                      <a:pt x="11325" y="1516"/>
                    </a:lnTo>
                    <a:lnTo>
                      <a:pt x="11503" y="1647"/>
                    </a:lnTo>
                    <a:lnTo>
                      <a:pt x="11674" y="1781"/>
                    </a:lnTo>
                    <a:lnTo>
                      <a:pt x="11839" y="1918"/>
                    </a:lnTo>
                    <a:lnTo>
                      <a:pt x="11998" y="2058"/>
                    </a:lnTo>
                    <a:lnTo>
                      <a:pt x="12149" y="2199"/>
                    </a:lnTo>
                    <a:lnTo>
                      <a:pt x="12292" y="2341"/>
                    </a:lnTo>
                    <a:lnTo>
                      <a:pt x="12429" y="2484"/>
                    </a:lnTo>
                    <a:lnTo>
                      <a:pt x="12558" y="2629"/>
                    </a:lnTo>
                    <a:lnTo>
                      <a:pt x="12679" y="2775"/>
                    </a:lnTo>
                    <a:lnTo>
                      <a:pt x="12791" y="2920"/>
                    </a:lnTo>
                    <a:lnTo>
                      <a:pt x="12896" y="3066"/>
                    </a:lnTo>
                    <a:lnTo>
                      <a:pt x="12991" y="3212"/>
                    </a:lnTo>
                    <a:lnTo>
                      <a:pt x="13077" y="3357"/>
                    </a:lnTo>
                    <a:lnTo>
                      <a:pt x="13154" y="3501"/>
                    </a:lnTo>
                    <a:lnTo>
                      <a:pt x="13222" y="3643"/>
                    </a:lnTo>
                    <a:lnTo>
                      <a:pt x="13279" y="3784"/>
                    </a:lnTo>
                    <a:lnTo>
                      <a:pt x="13327" y="3924"/>
                    </a:lnTo>
                    <a:lnTo>
                      <a:pt x="13364" y="4061"/>
                    </a:lnTo>
                    <a:lnTo>
                      <a:pt x="13391" y="4197"/>
                    </a:lnTo>
                    <a:lnTo>
                      <a:pt x="13413" y="4329"/>
                    </a:lnTo>
                    <a:lnTo>
                      <a:pt x="13436" y="4460"/>
                    </a:lnTo>
                    <a:lnTo>
                      <a:pt x="13461" y="4588"/>
                    </a:lnTo>
                    <a:lnTo>
                      <a:pt x="13485" y="4714"/>
                    </a:lnTo>
                    <a:lnTo>
                      <a:pt x="13511" y="4839"/>
                    </a:lnTo>
                    <a:lnTo>
                      <a:pt x="13537" y="4962"/>
                    </a:lnTo>
                    <a:lnTo>
                      <a:pt x="13565" y="5082"/>
                    </a:lnTo>
                    <a:lnTo>
                      <a:pt x="13593" y="5200"/>
                    </a:lnTo>
                    <a:lnTo>
                      <a:pt x="13621" y="5317"/>
                    </a:lnTo>
                    <a:lnTo>
                      <a:pt x="13651" y="5432"/>
                    </a:lnTo>
                    <a:lnTo>
                      <a:pt x="13680" y="5544"/>
                    </a:lnTo>
                    <a:lnTo>
                      <a:pt x="13711" y="5656"/>
                    </a:lnTo>
                    <a:lnTo>
                      <a:pt x="13741" y="5765"/>
                    </a:lnTo>
                    <a:lnTo>
                      <a:pt x="13771" y="5872"/>
                    </a:lnTo>
                    <a:lnTo>
                      <a:pt x="13803" y="5979"/>
                    </a:lnTo>
                    <a:lnTo>
                      <a:pt x="13834" y="6083"/>
                    </a:lnTo>
                    <a:lnTo>
                      <a:pt x="13864" y="6186"/>
                    </a:lnTo>
                    <a:lnTo>
                      <a:pt x="13896" y="6287"/>
                    </a:lnTo>
                    <a:lnTo>
                      <a:pt x="13927" y="6387"/>
                    </a:lnTo>
                    <a:lnTo>
                      <a:pt x="13959" y="6484"/>
                    </a:lnTo>
                    <a:lnTo>
                      <a:pt x="14021" y="6677"/>
                    </a:lnTo>
                    <a:lnTo>
                      <a:pt x="14083" y="6862"/>
                    </a:lnTo>
                    <a:lnTo>
                      <a:pt x="14143" y="7044"/>
                    </a:lnTo>
                    <a:lnTo>
                      <a:pt x="14202" y="7219"/>
                    </a:lnTo>
                    <a:lnTo>
                      <a:pt x="14257" y="7389"/>
                    </a:lnTo>
                    <a:lnTo>
                      <a:pt x="14311" y="7555"/>
                    </a:lnTo>
                    <a:lnTo>
                      <a:pt x="14337" y="7637"/>
                    </a:lnTo>
                    <a:lnTo>
                      <a:pt x="14367" y="7720"/>
                    </a:lnTo>
                    <a:lnTo>
                      <a:pt x="14397" y="7803"/>
                    </a:lnTo>
                    <a:lnTo>
                      <a:pt x="14429" y="7885"/>
                    </a:lnTo>
                    <a:lnTo>
                      <a:pt x="14463" y="7967"/>
                    </a:lnTo>
                    <a:lnTo>
                      <a:pt x="14498" y="8049"/>
                    </a:lnTo>
                    <a:lnTo>
                      <a:pt x="14535" y="8130"/>
                    </a:lnTo>
                    <a:lnTo>
                      <a:pt x="14571" y="8211"/>
                    </a:lnTo>
                    <a:lnTo>
                      <a:pt x="14609" y="8291"/>
                    </a:lnTo>
                    <a:lnTo>
                      <a:pt x="14648" y="8371"/>
                    </a:lnTo>
                    <a:lnTo>
                      <a:pt x="14686" y="8450"/>
                    </a:lnTo>
                    <a:lnTo>
                      <a:pt x="14725" y="8527"/>
                    </a:lnTo>
                    <a:lnTo>
                      <a:pt x="14803" y="8680"/>
                    </a:lnTo>
                    <a:lnTo>
                      <a:pt x="14880" y="8827"/>
                    </a:lnTo>
                    <a:lnTo>
                      <a:pt x="14954" y="8969"/>
                    </a:lnTo>
                    <a:lnTo>
                      <a:pt x="15023" y="9103"/>
                    </a:lnTo>
                    <a:lnTo>
                      <a:pt x="15056" y="9167"/>
                    </a:lnTo>
                    <a:lnTo>
                      <a:pt x="15087" y="9230"/>
                    </a:lnTo>
                    <a:lnTo>
                      <a:pt x="15117" y="9290"/>
                    </a:lnTo>
                    <a:lnTo>
                      <a:pt x="15145" y="9349"/>
                    </a:lnTo>
                    <a:lnTo>
                      <a:pt x="15170" y="9404"/>
                    </a:lnTo>
                    <a:lnTo>
                      <a:pt x="15194" y="9457"/>
                    </a:lnTo>
                    <a:lnTo>
                      <a:pt x="15215" y="9508"/>
                    </a:lnTo>
                    <a:lnTo>
                      <a:pt x="15233" y="9555"/>
                    </a:lnTo>
                    <a:lnTo>
                      <a:pt x="15248" y="9601"/>
                    </a:lnTo>
                    <a:lnTo>
                      <a:pt x="15260" y="9644"/>
                    </a:lnTo>
                    <a:lnTo>
                      <a:pt x="15270" y="9683"/>
                    </a:lnTo>
                    <a:lnTo>
                      <a:pt x="15277" y="9718"/>
                    </a:lnTo>
                    <a:lnTo>
                      <a:pt x="15285" y="9788"/>
                    </a:lnTo>
                    <a:lnTo>
                      <a:pt x="15294" y="9858"/>
                    </a:lnTo>
                    <a:lnTo>
                      <a:pt x="15302" y="9929"/>
                    </a:lnTo>
                    <a:lnTo>
                      <a:pt x="15309" y="10000"/>
                    </a:lnTo>
                    <a:lnTo>
                      <a:pt x="15311" y="10035"/>
                    </a:lnTo>
                    <a:lnTo>
                      <a:pt x="15312" y="10070"/>
                    </a:lnTo>
                    <a:lnTo>
                      <a:pt x="15312" y="10106"/>
                    </a:lnTo>
                    <a:lnTo>
                      <a:pt x="15311" y="10140"/>
                    </a:lnTo>
                    <a:lnTo>
                      <a:pt x="15309" y="10174"/>
                    </a:lnTo>
                    <a:lnTo>
                      <a:pt x="15305" y="10209"/>
                    </a:lnTo>
                    <a:lnTo>
                      <a:pt x="15300" y="10243"/>
                    </a:lnTo>
                    <a:lnTo>
                      <a:pt x="15294" y="10277"/>
                    </a:lnTo>
                    <a:lnTo>
                      <a:pt x="15285" y="10310"/>
                    </a:lnTo>
                    <a:lnTo>
                      <a:pt x="15275" y="10343"/>
                    </a:lnTo>
                    <a:lnTo>
                      <a:pt x="15262" y="10375"/>
                    </a:lnTo>
                    <a:lnTo>
                      <a:pt x="15248" y="10406"/>
                    </a:lnTo>
                    <a:lnTo>
                      <a:pt x="15231" y="10438"/>
                    </a:lnTo>
                    <a:lnTo>
                      <a:pt x="15212" y="10468"/>
                    </a:lnTo>
                    <a:lnTo>
                      <a:pt x="15191" y="10499"/>
                    </a:lnTo>
                    <a:lnTo>
                      <a:pt x="15166" y="10528"/>
                    </a:lnTo>
                    <a:lnTo>
                      <a:pt x="15139" y="10556"/>
                    </a:lnTo>
                    <a:lnTo>
                      <a:pt x="15110" y="10584"/>
                    </a:lnTo>
                    <a:lnTo>
                      <a:pt x="15076" y="10611"/>
                    </a:lnTo>
                    <a:lnTo>
                      <a:pt x="15041" y="10636"/>
                    </a:lnTo>
                    <a:lnTo>
                      <a:pt x="15001" y="10662"/>
                    </a:lnTo>
                    <a:lnTo>
                      <a:pt x="14959" y="10686"/>
                    </a:lnTo>
                    <a:lnTo>
                      <a:pt x="14912" y="10709"/>
                    </a:lnTo>
                    <a:lnTo>
                      <a:pt x="14863" y="10731"/>
                    </a:lnTo>
                    <a:lnTo>
                      <a:pt x="14758" y="10774"/>
                    </a:lnTo>
                    <a:lnTo>
                      <a:pt x="14653" y="10819"/>
                    </a:lnTo>
                    <a:lnTo>
                      <a:pt x="14547" y="10863"/>
                    </a:lnTo>
                    <a:lnTo>
                      <a:pt x="14442" y="10907"/>
                    </a:lnTo>
                    <a:lnTo>
                      <a:pt x="14340" y="10951"/>
                    </a:lnTo>
                    <a:lnTo>
                      <a:pt x="14242" y="10992"/>
                    </a:lnTo>
                    <a:lnTo>
                      <a:pt x="14147" y="11033"/>
                    </a:lnTo>
                    <a:lnTo>
                      <a:pt x="14058" y="11070"/>
                    </a:lnTo>
                    <a:lnTo>
                      <a:pt x="13975" y="11106"/>
                    </a:lnTo>
                    <a:lnTo>
                      <a:pt x="13900" y="11138"/>
                    </a:lnTo>
                    <a:lnTo>
                      <a:pt x="13833" y="11166"/>
                    </a:lnTo>
                    <a:lnTo>
                      <a:pt x="13776" y="11191"/>
                    </a:lnTo>
                    <a:lnTo>
                      <a:pt x="13730" y="11210"/>
                    </a:lnTo>
                    <a:lnTo>
                      <a:pt x="13695" y="11225"/>
                    </a:lnTo>
                    <a:lnTo>
                      <a:pt x="13674" y="11234"/>
                    </a:lnTo>
                    <a:lnTo>
                      <a:pt x="13667" y="11237"/>
                    </a:lnTo>
                    <a:lnTo>
                      <a:pt x="13575" y="13676"/>
                    </a:lnTo>
                    <a:lnTo>
                      <a:pt x="13571" y="13690"/>
                    </a:lnTo>
                    <a:lnTo>
                      <a:pt x="13560" y="13730"/>
                    </a:lnTo>
                    <a:lnTo>
                      <a:pt x="13540" y="13792"/>
                    </a:lnTo>
                    <a:lnTo>
                      <a:pt x="13513" y="13872"/>
                    </a:lnTo>
                    <a:lnTo>
                      <a:pt x="13496" y="13918"/>
                    </a:lnTo>
                    <a:lnTo>
                      <a:pt x="13478" y="13968"/>
                    </a:lnTo>
                    <a:lnTo>
                      <a:pt x="13457" y="14019"/>
                    </a:lnTo>
                    <a:lnTo>
                      <a:pt x="13434" y="14074"/>
                    </a:lnTo>
                    <a:lnTo>
                      <a:pt x="13409" y="14131"/>
                    </a:lnTo>
                    <a:lnTo>
                      <a:pt x="13383" y="14190"/>
                    </a:lnTo>
                    <a:lnTo>
                      <a:pt x="13353" y="14248"/>
                    </a:lnTo>
                    <a:lnTo>
                      <a:pt x="13322" y="14309"/>
                    </a:lnTo>
                    <a:lnTo>
                      <a:pt x="13288" y="14369"/>
                    </a:lnTo>
                    <a:lnTo>
                      <a:pt x="13253" y="14430"/>
                    </a:lnTo>
                    <a:lnTo>
                      <a:pt x="13216" y="14490"/>
                    </a:lnTo>
                    <a:lnTo>
                      <a:pt x="13175" y="14548"/>
                    </a:lnTo>
                    <a:lnTo>
                      <a:pt x="13134" y="14605"/>
                    </a:lnTo>
                    <a:lnTo>
                      <a:pt x="13089" y="14661"/>
                    </a:lnTo>
                    <a:lnTo>
                      <a:pt x="13042" y="14714"/>
                    </a:lnTo>
                    <a:lnTo>
                      <a:pt x="12993" y="14763"/>
                    </a:lnTo>
                    <a:lnTo>
                      <a:pt x="12942" y="14811"/>
                    </a:lnTo>
                    <a:lnTo>
                      <a:pt x="12889" y="14853"/>
                    </a:lnTo>
                    <a:lnTo>
                      <a:pt x="12832" y="14893"/>
                    </a:lnTo>
                    <a:lnTo>
                      <a:pt x="12774" y="14927"/>
                    </a:lnTo>
                    <a:lnTo>
                      <a:pt x="12713" y="14957"/>
                    </a:lnTo>
                    <a:lnTo>
                      <a:pt x="12651" y="14981"/>
                    </a:lnTo>
                    <a:lnTo>
                      <a:pt x="12585" y="14999"/>
                    </a:lnTo>
                    <a:lnTo>
                      <a:pt x="12517" y="15010"/>
                    </a:lnTo>
                    <a:lnTo>
                      <a:pt x="12445" y="15019"/>
                    </a:lnTo>
                    <a:lnTo>
                      <a:pt x="12368" y="15027"/>
                    </a:lnTo>
                    <a:lnTo>
                      <a:pt x="12285" y="15035"/>
                    </a:lnTo>
                    <a:lnTo>
                      <a:pt x="12197" y="15041"/>
                    </a:lnTo>
                    <a:lnTo>
                      <a:pt x="12106" y="15048"/>
                    </a:lnTo>
                    <a:lnTo>
                      <a:pt x="12011" y="15054"/>
                    </a:lnTo>
                    <a:lnTo>
                      <a:pt x="11913" y="15059"/>
                    </a:lnTo>
                    <a:lnTo>
                      <a:pt x="11811" y="15064"/>
                    </a:lnTo>
                    <a:lnTo>
                      <a:pt x="11605" y="15073"/>
                    </a:lnTo>
                    <a:lnTo>
                      <a:pt x="11394" y="15080"/>
                    </a:lnTo>
                    <a:lnTo>
                      <a:pt x="11183" y="15086"/>
                    </a:lnTo>
                    <a:lnTo>
                      <a:pt x="10977" y="15091"/>
                    </a:lnTo>
                    <a:lnTo>
                      <a:pt x="10780" y="15095"/>
                    </a:lnTo>
                    <a:lnTo>
                      <a:pt x="10595" y="15098"/>
                    </a:lnTo>
                    <a:lnTo>
                      <a:pt x="10427" y="15100"/>
                    </a:lnTo>
                    <a:lnTo>
                      <a:pt x="10280" y="15102"/>
                    </a:lnTo>
                    <a:lnTo>
                      <a:pt x="10158" y="15103"/>
                    </a:lnTo>
                    <a:lnTo>
                      <a:pt x="10067" y="15103"/>
                    </a:lnTo>
                    <a:lnTo>
                      <a:pt x="10009" y="15103"/>
                    </a:lnTo>
                    <a:lnTo>
                      <a:pt x="9988" y="15103"/>
                    </a:lnTo>
                    <a:lnTo>
                      <a:pt x="9988" y="16211"/>
                    </a:lnTo>
                    <a:lnTo>
                      <a:pt x="2724" y="15240"/>
                    </a:lnTo>
                    <a:close/>
                  </a:path>
                </a:pathLst>
              </a:custGeom>
              <a:noFill/>
              <a:ln w="9525">
                <a:solidFill>
                  <a:srgbClr val="D9D9D9"/>
                </a:solidFill>
                <a:round/>
                <a:headEnd/>
                <a:tailEnd/>
              </a:ln>
            </p:spPr>
            <p:txBody>
              <a:bodyPr lIns="115214" tIns="57607" rIns="115214" bIns="57607"/>
              <a:lstStyle/>
              <a:p>
                <a:pPr defTabSz="575807">
                  <a:defRPr/>
                </a:pPr>
                <a:endParaRPr lang="zh-CN" altLang="en-US" sz="20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1" name="椭圆 10"/>
              <p:cNvSpPr/>
              <p:nvPr/>
            </p:nvSpPr>
            <p:spPr>
              <a:xfrm>
                <a:off x="8666220" y="1954961"/>
                <a:ext cx="576000" cy="576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a:solidFill>
                    <a:schemeClr val="tx1"/>
                  </a:solidFill>
                  <a:latin typeface="Arial" panose="020B0604020202020204" pitchFamily="34" charset="0"/>
                  <a:ea typeface="微软雅黑" pitchFamily="34" charset="-122"/>
                  <a:cs typeface="Arial" panose="020B0604020202020204" pitchFamily="34" charset="0"/>
                </a:endParaRPr>
              </a:p>
            </p:txBody>
          </p:sp>
        </p:grpSp>
      </p:grpSp>
      <p:grpSp>
        <p:nvGrpSpPr>
          <p:cNvPr id="40" name="组合 39"/>
          <p:cNvGrpSpPr/>
          <p:nvPr/>
        </p:nvGrpSpPr>
        <p:grpSpPr>
          <a:xfrm>
            <a:off x="1257301" y="2572191"/>
            <a:ext cx="8056884" cy="1059826"/>
            <a:chOff x="1257301" y="2571397"/>
            <a:chExt cx="8056884" cy="1059826"/>
          </a:xfrm>
        </p:grpSpPr>
        <p:sp>
          <p:nvSpPr>
            <p:cNvPr id="41" name="副标题 1"/>
            <p:cNvSpPr txBox="1">
              <a:spLocks/>
            </p:cNvSpPr>
            <p:nvPr/>
          </p:nvSpPr>
          <p:spPr>
            <a:xfrm>
              <a:off x="1441723" y="2755258"/>
              <a:ext cx="1609438" cy="669600"/>
            </a:xfrm>
            <a:prstGeom prst="rect">
              <a:avLst/>
            </a:prstGeom>
          </p:spPr>
          <p:txBody>
            <a:bodyPr anchor="ctr">
              <a:noAutofit/>
            </a:bodyPr>
            <a:lstStyle/>
            <a:p>
              <a:pPr>
                <a:lnSpc>
                  <a:spcPts val="1500"/>
                </a:lnSpc>
                <a:spcBef>
                  <a:spcPct val="20000"/>
                </a:spcBef>
              </a:pPr>
              <a:r>
                <a:rPr lang="en-US" altLang="zh-CN" dirty="0">
                  <a:solidFill>
                    <a:srgbClr val="0070C0"/>
                  </a:solidFill>
                  <a:latin typeface="Arial" panose="020B0604020202020204" pitchFamily="34" charset="0"/>
                  <a:ea typeface="微软雅黑" pitchFamily="34" charset="-122"/>
                  <a:cs typeface="Arial" panose="020B0604020202020204" pitchFamily="34" charset="0"/>
                </a:rPr>
                <a:t>Cloud</a:t>
              </a:r>
              <a:endParaRPr lang="zh-CN" altLang="en-US" dirty="0">
                <a:solidFill>
                  <a:srgbClr val="0070C0"/>
                </a:solidFill>
                <a:latin typeface="Arial" panose="020B0604020202020204" pitchFamily="34" charset="0"/>
                <a:ea typeface="微软雅黑" pitchFamily="34" charset="-122"/>
                <a:cs typeface="Arial" panose="020B0604020202020204" pitchFamily="34" charset="0"/>
              </a:endParaRPr>
            </a:p>
          </p:txBody>
        </p:sp>
        <p:grpSp>
          <p:nvGrpSpPr>
            <p:cNvPr id="42" name="组合 41"/>
            <p:cNvGrpSpPr/>
            <p:nvPr/>
          </p:nvGrpSpPr>
          <p:grpSpPr>
            <a:xfrm>
              <a:off x="3325006" y="2777690"/>
              <a:ext cx="469900" cy="223727"/>
              <a:chOff x="-3598863" y="4672013"/>
              <a:chExt cx="1030288" cy="490538"/>
            </a:xfrm>
            <a:solidFill>
              <a:schemeClr val="tx1">
                <a:lumMod val="50000"/>
                <a:lumOff val="50000"/>
              </a:schemeClr>
            </a:solidFill>
          </p:grpSpPr>
          <p:sp>
            <p:nvSpPr>
              <p:cNvPr id="79" name="Freeform 53"/>
              <p:cNvSpPr>
                <a:spLocks noEditPoints="1"/>
              </p:cNvSpPr>
              <p:nvPr/>
            </p:nvSpPr>
            <p:spPr bwMode="auto">
              <a:xfrm>
                <a:off x="-3598863" y="4672013"/>
                <a:ext cx="1030288" cy="490538"/>
              </a:xfrm>
              <a:custGeom>
                <a:avLst/>
                <a:gdLst/>
                <a:ahLst/>
                <a:cxnLst>
                  <a:cxn ang="0">
                    <a:pos x="398" y="0"/>
                  </a:cxn>
                  <a:cxn ang="0">
                    <a:pos x="22" y="0"/>
                  </a:cxn>
                  <a:cxn ang="0">
                    <a:pos x="0" y="22"/>
                  </a:cxn>
                  <a:cxn ang="0">
                    <a:pos x="0" y="178"/>
                  </a:cxn>
                  <a:cxn ang="0">
                    <a:pos x="22" y="200"/>
                  </a:cxn>
                  <a:cxn ang="0">
                    <a:pos x="398" y="200"/>
                  </a:cxn>
                  <a:cxn ang="0">
                    <a:pos x="420" y="178"/>
                  </a:cxn>
                  <a:cxn ang="0">
                    <a:pos x="420" y="22"/>
                  </a:cxn>
                  <a:cxn ang="0">
                    <a:pos x="398" y="0"/>
                  </a:cxn>
                  <a:cxn ang="0">
                    <a:pos x="409" y="178"/>
                  </a:cxn>
                  <a:cxn ang="0">
                    <a:pos x="398" y="189"/>
                  </a:cxn>
                  <a:cxn ang="0">
                    <a:pos x="22" y="189"/>
                  </a:cxn>
                  <a:cxn ang="0">
                    <a:pos x="11" y="178"/>
                  </a:cxn>
                  <a:cxn ang="0">
                    <a:pos x="11" y="22"/>
                  </a:cxn>
                  <a:cxn ang="0">
                    <a:pos x="22" y="11"/>
                  </a:cxn>
                  <a:cxn ang="0">
                    <a:pos x="398" y="11"/>
                  </a:cxn>
                  <a:cxn ang="0">
                    <a:pos x="409" y="22"/>
                  </a:cxn>
                  <a:cxn ang="0">
                    <a:pos x="409" y="178"/>
                  </a:cxn>
                </a:cxnLst>
                <a:rect l="0" t="0" r="r" b="b"/>
                <a:pathLst>
                  <a:path w="420" h="200">
                    <a:moveTo>
                      <a:pt x="398" y="0"/>
                    </a:moveTo>
                    <a:cubicBezTo>
                      <a:pt x="22" y="0"/>
                      <a:pt x="22" y="0"/>
                      <a:pt x="22" y="0"/>
                    </a:cubicBezTo>
                    <a:cubicBezTo>
                      <a:pt x="10" y="0"/>
                      <a:pt x="0" y="10"/>
                      <a:pt x="0" y="22"/>
                    </a:cubicBezTo>
                    <a:cubicBezTo>
                      <a:pt x="0" y="178"/>
                      <a:pt x="0" y="178"/>
                      <a:pt x="0" y="178"/>
                    </a:cubicBezTo>
                    <a:cubicBezTo>
                      <a:pt x="0" y="190"/>
                      <a:pt x="10" y="200"/>
                      <a:pt x="22" y="200"/>
                    </a:cubicBezTo>
                    <a:cubicBezTo>
                      <a:pt x="398" y="200"/>
                      <a:pt x="398" y="200"/>
                      <a:pt x="398" y="200"/>
                    </a:cubicBezTo>
                    <a:cubicBezTo>
                      <a:pt x="410" y="200"/>
                      <a:pt x="420" y="190"/>
                      <a:pt x="420" y="178"/>
                    </a:cubicBezTo>
                    <a:cubicBezTo>
                      <a:pt x="420" y="22"/>
                      <a:pt x="420" y="22"/>
                      <a:pt x="420" y="22"/>
                    </a:cubicBezTo>
                    <a:cubicBezTo>
                      <a:pt x="420" y="10"/>
                      <a:pt x="410" y="0"/>
                      <a:pt x="398" y="0"/>
                    </a:cubicBezTo>
                    <a:close/>
                    <a:moveTo>
                      <a:pt x="409" y="178"/>
                    </a:moveTo>
                    <a:cubicBezTo>
                      <a:pt x="409" y="184"/>
                      <a:pt x="404" y="189"/>
                      <a:pt x="398" y="189"/>
                    </a:cubicBezTo>
                    <a:cubicBezTo>
                      <a:pt x="22" y="189"/>
                      <a:pt x="22" y="189"/>
                      <a:pt x="22" y="189"/>
                    </a:cubicBezTo>
                    <a:cubicBezTo>
                      <a:pt x="16" y="189"/>
                      <a:pt x="11" y="184"/>
                      <a:pt x="11" y="178"/>
                    </a:cubicBezTo>
                    <a:cubicBezTo>
                      <a:pt x="11" y="22"/>
                      <a:pt x="11" y="22"/>
                      <a:pt x="11" y="22"/>
                    </a:cubicBezTo>
                    <a:cubicBezTo>
                      <a:pt x="11" y="16"/>
                      <a:pt x="16" y="11"/>
                      <a:pt x="22" y="11"/>
                    </a:cubicBezTo>
                    <a:cubicBezTo>
                      <a:pt x="398" y="11"/>
                      <a:pt x="398" y="11"/>
                      <a:pt x="398" y="11"/>
                    </a:cubicBezTo>
                    <a:cubicBezTo>
                      <a:pt x="404" y="11"/>
                      <a:pt x="409" y="16"/>
                      <a:pt x="409" y="22"/>
                    </a:cubicBezTo>
                    <a:lnTo>
                      <a:pt x="409" y="1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0" name="Freeform 54"/>
              <p:cNvSpPr>
                <a:spLocks noEditPoints="1"/>
              </p:cNvSpPr>
              <p:nvPr/>
            </p:nvSpPr>
            <p:spPr bwMode="auto">
              <a:xfrm>
                <a:off x="-3535363" y="4830763"/>
                <a:ext cx="112713" cy="138113"/>
              </a:xfrm>
              <a:custGeom>
                <a:avLst/>
                <a:gdLst/>
                <a:ahLst/>
                <a:cxnLst>
                  <a:cxn ang="0">
                    <a:pos x="44" y="14"/>
                  </a:cxn>
                  <a:cxn ang="0">
                    <a:pos x="37" y="5"/>
                  </a:cxn>
                  <a:cxn ang="0">
                    <a:pos x="29" y="1"/>
                  </a:cxn>
                  <a:cxn ang="0">
                    <a:pos x="19" y="0"/>
                  </a:cxn>
                  <a:cxn ang="0">
                    <a:pos x="0" y="0"/>
                  </a:cxn>
                  <a:cxn ang="0">
                    <a:pos x="0" y="56"/>
                  </a:cxn>
                  <a:cxn ang="0">
                    <a:pos x="20" y="56"/>
                  </a:cxn>
                  <a:cxn ang="0">
                    <a:pos x="29" y="55"/>
                  </a:cxn>
                  <a:cxn ang="0">
                    <a:pos x="36" y="52"/>
                  </a:cxn>
                  <a:cxn ang="0">
                    <a:pos x="41" y="47"/>
                  </a:cxn>
                  <a:cxn ang="0">
                    <a:pos x="44" y="39"/>
                  </a:cxn>
                  <a:cxn ang="0">
                    <a:pos x="46" y="28"/>
                  </a:cxn>
                  <a:cxn ang="0">
                    <a:pos x="44" y="14"/>
                  </a:cxn>
                  <a:cxn ang="0">
                    <a:pos x="37" y="38"/>
                  </a:cxn>
                  <a:cxn ang="0">
                    <a:pos x="33" y="45"/>
                  </a:cxn>
                  <a:cxn ang="0">
                    <a:pos x="28" y="48"/>
                  </a:cxn>
                  <a:cxn ang="0">
                    <a:pos x="19" y="49"/>
                  </a:cxn>
                  <a:cxn ang="0">
                    <a:pos x="8" y="49"/>
                  </a:cxn>
                  <a:cxn ang="0">
                    <a:pos x="8" y="7"/>
                  </a:cxn>
                  <a:cxn ang="0">
                    <a:pos x="19" y="7"/>
                  </a:cxn>
                  <a:cxn ang="0">
                    <a:pos x="29" y="8"/>
                  </a:cxn>
                  <a:cxn ang="0">
                    <a:pos x="35" y="14"/>
                  </a:cxn>
                  <a:cxn ang="0">
                    <a:pos x="38" y="28"/>
                  </a:cxn>
                  <a:cxn ang="0">
                    <a:pos x="37" y="38"/>
                  </a:cxn>
                </a:cxnLst>
                <a:rect l="0" t="0" r="r" b="b"/>
                <a:pathLst>
                  <a:path w="46" h="56">
                    <a:moveTo>
                      <a:pt x="44" y="14"/>
                    </a:moveTo>
                    <a:cubicBezTo>
                      <a:pt x="42" y="11"/>
                      <a:pt x="40" y="7"/>
                      <a:pt x="37" y="5"/>
                    </a:cubicBezTo>
                    <a:cubicBezTo>
                      <a:pt x="35" y="3"/>
                      <a:pt x="32" y="2"/>
                      <a:pt x="29" y="1"/>
                    </a:cubicBezTo>
                    <a:cubicBezTo>
                      <a:pt x="27" y="0"/>
                      <a:pt x="24" y="0"/>
                      <a:pt x="19" y="0"/>
                    </a:cubicBezTo>
                    <a:cubicBezTo>
                      <a:pt x="0" y="0"/>
                      <a:pt x="0" y="0"/>
                      <a:pt x="0" y="0"/>
                    </a:cubicBezTo>
                    <a:cubicBezTo>
                      <a:pt x="0" y="56"/>
                      <a:pt x="0" y="56"/>
                      <a:pt x="0" y="56"/>
                    </a:cubicBezTo>
                    <a:cubicBezTo>
                      <a:pt x="20" y="56"/>
                      <a:pt x="20" y="56"/>
                      <a:pt x="20" y="56"/>
                    </a:cubicBezTo>
                    <a:cubicBezTo>
                      <a:pt x="23" y="56"/>
                      <a:pt x="26" y="55"/>
                      <a:pt x="29" y="55"/>
                    </a:cubicBezTo>
                    <a:cubicBezTo>
                      <a:pt x="32" y="54"/>
                      <a:pt x="34" y="53"/>
                      <a:pt x="36" y="52"/>
                    </a:cubicBezTo>
                    <a:cubicBezTo>
                      <a:pt x="37" y="51"/>
                      <a:pt x="39" y="49"/>
                      <a:pt x="41" y="47"/>
                    </a:cubicBezTo>
                    <a:cubicBezTo>
                      <a:pt x="42" y="45"/>
                      <a:pt x="43" y="42"/>
                      <a:pt x="44" y="39"/>
                    </a:cubicBezTo>
                    <a:cubicBezTo>
                      <a:pt x="45" y="36"/>
                      <a:pt x="46" y="32"/>
                      <a:pt x="46" y="28"/>
                    </a:cubicBezTo>
                    <a:cubicBezTo>
                      <a:pt x="46" y="23"/>
                      <a:pt x="45" y="18"/>
                      <a:pt x="44" y="14"/>
                    </a:cubicBezTo>
                    <a:close/>
                    <a:moveTo>
                      <a:pt x="37" y="38"/>
                    </a:moveTo>
                    <a:cubicBezTo>
                      <a:pt x="36" y="41"/>
                      <a:pt x="35" y="44"/>
                      <a:pt x="33" y="45"/>
                    </a:cubicBezTo>
                    <a:cubicBezTo>
                      <a:pt x="32" y="47"/>
                      <a:pt x="30" y="47"/>
                      <a:pt x="28" y="48"/>
                    </a:cubicBezTo>
                    <a:cubicBezTo>
                      <a:pt x="26" y="49"/>
                      <a:pt x="23" y="49"/>
                      <a:pt x="19" y="49"/>
                    </a:cubicBezTo>
                    <a:cubicBezTo>
                      <a:pt x="8" y="49"/>
                      <a:pt x="8" y="49"/>
                      <a:pt x="8" y="49"/>
                    </a:cubicBezTo>
                    <a:cubicBezTo>
                      <a:pt x="8" y="7"/>
                      <a:pt x="8" y="7"/>
                      <a:pt x="8" y="7"/>
                    </a:cubicBezTo>
                    <a:cubicBezTo>
                      <a:pt x="19" y="7"/>
                      <a:pt x="19" y="7"/>
                      <a:pt x="19" y="7"/>
                    </a:cubicBezTo>
                    <a:cubicBezTo>
                      <a:pt x="23" y="7"/>
                      <a:pt x="27" y="7"/>
                      <a:pt x="29" y="8"/>
                    </a:cubicBezTo>
                    <a:cubicBezTo>
                      <a:pt x="31" y="9"/>
                      <a:pt x="34" y="11"/>
                      <a:pt x="35" y="14"/>
                    </a:cubicBezTo>
                    <a:cubicBezTo>
                      <a:pt x="37" y="17"/>
                      <a:pt x="38" y="22"/>
                      <a:pt x="38" y="28"/>
                    </a:cubicBezTo>
                    <a:cubicBezTo>
                      <a:pt x="38" y="32"/>
                      <a:pt x="38" y="35"/>
                      <a:pt x="37"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1" name="Freeform 55"/>
              <p:cNvSpPr>
                <a:spLocks noEditPoints="1"/>
              </p:cNvSpPr>
              <p:nvPr/>
            </p:nvSpPr>
            <p:spPr bwMode="auto">
              <a:xfrm>
                <a:off x="-3414713" y="4867276"/>
                <a:ext cx="90488" cy="103188"/>
              </a:xfrm>
              <a:custGeom>
                <a:avLst/>
                <a:gdLst/>
                <a:ahLst/>
                <a:cxnLst>
                  <a:cxn ang="0">
                    <a:pos x="35" y="36"/>
                  </a:cxn>
                  <a:cxn ang="0">
                    <a:pos x="35" y="24"/>
                  </a:cxn>
                  <a:cxn ang="0">
                    <a:pos x="35" y="15"/>
                  </a:cxn>
                  <a:cxn ang="0">
                    <a:pos x="34" y="8"/>
                  </a:cxn>
                  <a:cxn ang="0">
                    <a:pos x="32" y="4"/>
                  </a:cxn>
                  <a:cxn ang="0">
                    <a:pos x="27" y="1"/>
                  </a:cxn>
                  <a:cxn ang="0">
                    <a:pos x="19" y="0"/>
                  </a:cxn>
                  <a:cxn ang="0">
                    <a:pos x="10" y="1"/>
                  </a:cxn>
                  <a:cxn ang="0">
                    <a:pos x="4" y="5"/>
                  </a:cxn>
                  <a:cxn ang="0">
                    <a:pos x="1" y="12"/>
                  </a:cxn>
                  <a:cxn ang="0">
                    <a:pos x="8" y="13"/>
                  </a:cxn>
                  <a:cxn ang="0">
                    <a:pos x="11" y="7"/>
                  </a:cxn>
                  <a:cxn ang="0">
                    <a:pos x="18" y="5"/>
                  </a:cxn>
                  <a:cxn ang="0">
                    <a:pos x="26" y="8"/>
                  </a:cxn>
                  <a:cxn ang="0">
                    <a:pos x="28" y="13"/>
                  </a:cxn>
                  <a:cxn ang="0">
                    <a:pos x="28" y="15"/>
                  </a:cxn>
                  <a:cxn ang="0">
                    <a:pos x="16" y="18"/>
                  </a:cxn>
                  <a:cxn ang="0">
                    <a:pos x="10" y="19"/>
                  </a:cxn>
                  <a:cxn ang="0">
                    <a:pos x="5" y="21"/>
                  </a:cxn>
                  <a:cxn ang="0">
                    <a:pos x="1" y="25"/>
                  </a:cxn>
                  <a:cxn ang="0">
                    <a:pos x="0" y="30"/>
                  </a:cxn>
                  <a:cxn ang="0">
                    <a:pos x="3" y="38"/>
                  </a:cxn>
                  <a:cxn ang="0">
                    <a:pos x="14" y="42"/>
                  </a:cxn>
                  <a:cxn ang="0">
                    <a:pos x="21" y="40"/>
                  </a:cxn>
                  <a:cxn ang="0">
                    <a:pos x="28" y="36"/>
                  </a:cxn>
                  <a:cxn ang="0">
                    <a:pos x="30" y="41"/>
                  </a:cxn>
                  <a:cxn ang="0">
                    <a:pos x="37" y="41"/>
                  </a:cxn>
                  <a:cxn ang="0">
                    <a:pos x="35" y="36"/>
                  </a:cxn>
                  <a:cxn ang="0">
                    <a:pos x="28" y="23"/>
                  </a:cxn>
                  <a:cxn ang="0">
                    <a:pos x="27" y="30"/>
                  </a:cxn>
                  <a:cxn ang="0">
                    <a:pos x="22" y="35"/>
                  </a:cxn>
                  <a:cxn ang="0">
                    <a:pos x="15" y="36"/>
                  </a:cxn>
                  <a:cxn ang="0">
                    <a:pos x="9" y="34"/>
                  </a:cxn>
                  <a:cxn ang="0">
                    <a:pos x="7" y="30"/>
                  </a:cxn>
                  <a:cxn ang="0">
                    <a:pos x="8" y="27"/>
                  </a:cxn>
                  <a:cxn ang="0">
                    <a:pos x="11" y="24"/>
                  </a:cxn>
                  <a:cxn ang="0">
                    <a:pos x="17" y="23"/>
                  </a:cxn>
                  <a:cxn ang="0">
                    <a:pos x="28" y="21"/>
                  </a:cxn>
                  <a:cxn ang="0">
                    <a:pos x="28" y="23"/>
                  </a:cxn>
                </a:cxnLst>
                <a:rect l="0" t="0" r="r" b="b"/>
                <a:pathLst>
                  <a:path w="37" h="42">
                    <a:moveTo>
                      <a:pt x="35" y="36"/>
                    </a:moveTo>
                    <a:cubicBezTo>
                      <a:pt x="35" y="34"/>
                      <a:pt x="35" y="30"/>
                      <a:pt x="35" y="24"/>
                    </a:cubicBezTo>
                    <a:cubicBezTo>
                      <a:pt x="35" y="15"/>
                      <a:pt x="35" y="15"/>
                      <a:pt x="35" y="15"/>
                    </a:cubicBezTo>
                    <a:cubicBezTo>
                      <a:pt x="35" y="12"/>
                      <a:pt x="34" y="10"/>
                      <a:pt x="34" y="8"/>
                    </a:cubicBezTo>
                    <a:cubicBezTo>
                      <a:pt x="34" y="7"/>
                      <a:pt x="33" y="5"/>
                      <a:pt x="32" y="4"/>
                    </a:cubicBezTo>
                    <a:cubicBezTo>
                      <a:pt x="31" y="3"/>
                      <a:pt x="29" y="2"/>
                      <a:pt x="27" y="1"/>
                    </a:cubicBezTo>
                    <a:cubicBezTo>
                      <a:pt x="25" y="0"/>
                      <a:pt x="22" y="0"/>
                      <a:pt x="19" y="0"/>
                    </a:cubicBezTo>
                    <a:cubicBezTo>
                      <a:pt x="16" y="0"/>
                      <a:pt x="13" y="0"/>
                      <a:pt x="10" y="1"/>
                    </a:cubicBezTo>
                    <a:cubicBezTo>
                      <a:pt x="7" y="2"/>
                      <a:pt x="5" y="3"/>
                      <a:pt x="4" y="5"/>
                    </a:cubicBezTo>
                    <a:cubicBezTo>
                      <a:pt x="3" y="7"/>
                      <a:pt x="2" y="9"/>
                      <a:pt x="1" y="12"/>
                    </a:cubicBezTo>
                    <a:cubicBezTo>
                      <a:pt x="8" y="13"/>
                      <a:pt x="8" y="13"/>
                      <a:pt x="8" y="13"/>
                    </a:cubicBezTo>
                    <a:cubicBezTo>
                      <a:pt x="8" y="10"/>
                      <a:pt x="9" y="8"/>
                      <a:pt x="11" y="7"/>
                    </a:cubicBezTo>
                    <a:cubicBezTo>
                      <a:pt x="13" y="6"/>
                      <a:pt x="15" y="5"/>
                      <a:pt x="18" y="5"/>
                    </a:cubicBezTo>
                    <a:cubicBezTo>
                      <a:pt x="21" y="5"/>
                      <a:pt x="24" y="6"/>
                      <a:pt x="26" y="8"/>
                    </a:cubicBezTo>
                    <a:cubicBezTo>
                      <a:pt x="27" y="9"/>
                      <a:pt x="28" y="11"/>
                      <a:pt x="28" y="13"/>
                    </a:cubicBezTo>
                    <a:cubicBezTo>
                      <a:pt x="28" y="14"/>
                      <a:pt x="28" y="14"/>
                      <a:pt x="28" y="15"/>
                    </a:cubicBezTo>
                    <a:cubicBezTo>
                      <a:pt x="25" y="16"/>
                      <a:pt x="21" y="17"/>
                      <a:pt x="16" y="18"/>
                    </a:cubicBezTo>
                    <a:cubicBezTo>
                      <a:pt x="13" y="18"/>
                      <a:pt x="11" y="18"/>
                      <a:pt x="10" y="19"/>
                    </a:cubicBezTo>
                    <a:cubicBezTo>
                      <a:pt x="8" y="19"/>
                      <a:pt x="6" y="20"/>
                      <a:pt x="5" y="21"/>
                    </a:cubicBezTo>
                    <a:cubicBezTo>
                      <a:pt x="3" y="22"/>
                      <a:pt x="2" y="23"/>
                      <a:pt x="1" y="25"/>
                    </a:cubicBezTo>
                    <a:cubicBezTo>
                      <a:pt x="0" y="26"/>
                      <a:pt x="0" y="28"/>
                      <a:pt x="0" y="30"/>
                    </a:cubicBezTo>
                    <a:cubicBezTo>
                      <a:pt x="0" y="33"/>
                      <a:pt x="1" y="36"/>
                      <a:pt x="3" y="38"/>
                    </a:cubicBezTo>
                    <a:cubicBezTo>
                      <a:pt x="6" y="41"/>
                      <a:pt x="9" y="42"/>
                      <a:pt x="14" y="42"/>
                    </a:cubicBezTo>
                    <a:cubicBezTo>
                      <a:pt x="16" y="42"/>
                      <a:pt x="19" y="41"/>
                      <a:pt x="21" y="40"/>
                    </a:cubicBezTo>
                    <a:cubicBezTo>
                      <a:pt x="23" y="39"/>
                      <a:pt x="26" y="38"/>
                      <a:pt x="28" y="36"/>
                    </a:cubicBezTo>
                    <a:cubicBezTo>
                      <a:pt x="28" y="38"/>
                      <a:pt x="29" y="39"/>
                      <a:pt x="30" y="41"/>
                    </a:cubicBezTo>
                    <a:cubicBezTo>
                      <a:pt x="37" y="41"/>
                      <a:pt x="37" y="41"/>
                      <a:pt x="37" y="41"/>
                    </a:cubicBezTo>
                    <a:cubicBezTo>
                      <a:pt x="36" y="39"/>
                      <a:pt x="35" y="38"/>
                      <a:pt x="35" y="36"/>
                    </a:cubicBezTo>
                    <a:close/>
                    <a:moveTo>
                      <a:pt x="28" y="23"/>
                    </a:moveTo>
                    <a:cubicBezTo>
                      <a:pt x="28" y="26"/>
                      <a:pt x="27" y="28"/>
                      <a:pt x="27" y="30"/>
                    </a:cubicBezTo>
                    <a:cubicBezTo>
                      <a:pt x="26" y="32"/>
                      <a:pt x="24" y="33"/>
                      <a:pt x="22" y="35"/>
                    </a:cubicBezTo>
                    <a:cubicBezTo>
                      <a:pt x="20" y="36"/>
                      <a:pt x="18" y="36"/>
                      <a:pt x="15" y="36"/>
                    </a:cubicBezTo>
                    <a:cubicBezTo>
                      <a:pt x="12" y="36"/>
                      <a:pt x="10" y="36"/>
                      <a:pt x="9" y="34"/>
                    </a:cubicBezTo>
                    <a:cubicBezTo>
                      <a:pt x="8" y="33"/>
                      <a:pt x="7" y="32"/>
                      <a:pt x="7" y="30"/>
                    </a:cubicBezTo>
                    <a:cubicBezTo>
                      <a:pt x="7" y="29"/>
                      <a:pt x="7" y="28"/>
                      <a:pt x="8" y="27"/>
                    </a:cubicBezTo>
                    <a:cubicBezTo>
                      <a:pt x="9" y="26"/>
                      <a:pt x="10" y="25"/>
                      <a:pt x="11" y="24"/>
                    </a:cubicBezTo>
                    <a:cubicBezTo>
                      <a:pt x="12" y="24"/>
                      <a:pt x="14" y="24"/>
                      <a:pt x="17" y="23"/>
                    </a:cubicBezTo>
                    <a:cubicBezTo>
                      <a:pt x="22" y="22"/>
                      <a:pt x="25" y="22"/>
                      <a:pt x="28" y="21"/>
                    </a:cubicBezTo>
                    <a:lnTo>
                      <a:pt x="28"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2" name="Freeform 56"/>
              <p:cNvSpPr>
                <a:spLocks/>
              </p:cNvSpPr>
              <p:nvPr/>
            </p:nvSpPr>
            <p:spPr bwMode="auto">
              <a:xfrm>
                <a:off x="-3324225" y="4833938"/>
                <a:ext cx="49213" cy="134938"/>
              </a:xfrm>
              <a:custGeom>
                <a:avLst/>
                <a:gdLst/>
                <a:ahLst/>
                <a:cxnLst>
                  <a:cxn ang="0">
                    <a:pos x="16" y="49"/>
                  </a:cxn>
                  <a:cxn ang="0">
                    <a:pos x="14" y="48"/>
                  </a:cxn>
                  <a:cxn ang="0">
                    <a:pos x="12" y="47"/>
                  </a:cxn>
                  <a:cxn ang="0">
                    <a:pos x="12" y="43"/>
                  </a:cxn>
                  <a:cxn ang="0">
                    <a:pos x="12" y="20"/>
                  </a:cxn>
                  <a:cxn ang="0">
                    <a:pos x="19" y="20"/>
                  </a:cxn>
                  <a:cxn ang="0">
                    <a:pos x="19" y="14"/>
                  </a:cxn>
                  <a:cxn ang="0">
                    <a:pos x="12" y="14"/>
                  </a:cxn>
                  <a:cxn ang="0">
                    <a:pos x="12" y="0"/>
                  </a:cxn>
                  <a:cxn ang="0">
                    <a:pos x="5" y="5"/>
                  </a:cxn>
                  <a:cxn ang="0">
                    <a:pos x="5" y="14"/>
                  </a:cxn>
                  <a:cxn ang="0">
                    <a:pos x="0" y="14"/>
                  </a:cxn>
                  <a:cxn ang="0">
                    <a:pos x="0" y="20"/>
                  </a:cxn>
                  <a:cxn ang="0">
                    <a:pos x="5" y="20"/>
                  </a:cxn>
                  <a:cxn ang="0">
                    <a:pos x="5" y="43"/>
                  </a:cxn>
                  <a:cxn ang="0">
                    <a:pos x="6" y="51"/>
                  </a:cxn>
                  <a:cxn ang="0">
                    <a:pos x="9" y="54"/>
                  </a:cxn>
                  <a:cxn ang="0">
                    <a:pos x="15" y="55"/>
                  </a:cxn>
                  <a:cxn ang="0">
                    <a:pos x="20" y="55"/>
                  </a:cxn>
                  <a:cxn ang="0">
                    <a:pos x="19" y="49"/>
                  </a:cxn>
                  <a:cxn ang="0">
                    <a:pos x="16" y="49"/>
                  </a:cxn>
                </a:cxnLst>
                <a:rect l="0" t="0" r="r" b="b"/>
                <a:pathLst>
                  <a:path w="20" h="55">
                    <a:moveTo>
                      <a:pt x="16" y="49"/>
                    </a:moveTo>
                    <a:cubicBezTo>
                      <a:pt x="15" y="49"/>
                      <a:pt x="14" y="49"/>
                      <a:pt x="14" y="48"/>
                    </a:cubicBezTo>
                    <a:cubicBezTo>
                      <a:pt x="13" y="48"/>
                      <a:pt x="13" y="48"/>
                      <a:pt x="12" y="47"/>
                    </a:cubicBezTo>
                    <a:cubicBezTo>
                      <a:pt x="12" y="47"/>
                      <a:pt x="12" y="45"/>
                      <a:pt x="12" y="43"/>
                    </a:cubicBezTo>
                    <a:cubicBezTo>
                      <a:pt x="12" y="20"/>
                      <a:pt x="12" y="20"/>
                      <a:pt x="12" y="20"/>
                    </a:cubicBezTo>
                    <a:cubicBezTo>
                      <a:pt x="19" y="20"/>
                      <a:pt x="19" y="20"/>
                      <a:pt x="19" y="20"/>
                    </a:cubicBezTo>
                    <a:cubicBezTo>
                      <a:pt x="19" y="14"/>
                      <a:pt x="19" y="14"/>
                      <a:pt x="19" y="14"/>
                    </a:cubicBezTo>
                    <a:cubicBezTo>
                      <a:pt x="12" y="14"/>
                      <a:pt x="12" y="14"/>
                      <a:pt x="12" y="14"/>
                    </a:cubicBezTo>
                    <a:cubicBezTo>
                      <a:pt x="12" y="0"/>
                      <a:pt x="12" y="0"/>
                      <a:pt x="12" y="0"/>
                    </a:cubicBezTo>
                    <a:cubicBezTo>
                      <a:pt x="5" y="5"/>
                      <a:pt x="5" y="5"/>
                      <a:pt x="5" y="5"/>
                    </a:cubicBezTo>
                    <a:cubicBezTo>
                      <a:pt x="5" y="14"/>
                      <a:pt x="5" y="14"/>
                      <a:pt x="5" y="14"/>
                    </a:cubicBezTo>
                    <a:cubicBezTo>
                      <a:pt x="0" y="14"/>
                      <a:pt x="0" y="14"/>
                      <a:pt x="0" y="14"/>
                    </a:cubicBezTo>
                    <a:cubicBezTo>
                      <a:pt x="0" y="20"/>
                      <a:pt x="0" y="20"/>
                      <a:pt x="0" y="20"/>
                    </a:cubicBezTo>
                    <a:cubicBezTo>
                      <a:pt x="5" y="20"/>
                      <a:pt x="5" y="20"/>
                      <a:pt x="5" y="20"/>
                    </a:cubicBezTo>
                    <a:cubicBezTo>
                      <a:pt x="5" y="43"/>
                      <a:pt x="5" y="43"/>
                      <a:pt x="5" y="43"/>
                    </a:cubicBezTo>
                    <a:cubicBezTo>
                      <a:pt x="5" y="47"/>
                      <a:pt x="6" y="50"/>
                      <a:pt x="6" y="51"/>
                    </a:cubicBezTo>
                    <a:cubicBezTo>
                      <a:pt x="7" y="52"/>
                      <a:pt x="8" y="53"/>
                      <a:pt x="9" y="54"/>
                    </a:cubicBezTo>
                    <a:cubicBezTo>
                      <a:pt x="10" y="55"/>
                      <a:pt x="12" y="55"/>
                      <a:pt x="15" y="55"/>
                    </a:cubicBezTo>
                    <a:cubicBezTo>
                      <a:pt x="16" y="55"/>
                      <a:pt x="18" y="55"/>
                      <a:pt x="20" y="55"/>
                    </a:cubicBezTo>
                    <a:cubicBezTo>
                      <a:pt x="19" y="49"/>
                      <a:pt x="19" y="49"/>
                      <a:pt x="19" y="49"/>
                    </a:cubicBezTo>
                    <a:cubicBezTo>
                      <a:pt x="18" y="49"/>
                      <a:pt x="17" y="49"/>
                      <a:pt x="16"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3" name="Freeform 57"/>
              <p:cNvSpPr>
                <a:spLocks noEditPoints="1"/>
              </p:cNvSpPr>
              <p:nvPr/>
            </p:nvSpPr>
            <p:spPr bwMode="auto">
              <a:xfrm>
                <a:off x="-3278188" y="4867276"/>
                <a:ext cx="90488" cy="103188"/>
              </a:xfrm>
              <a:custGeom>
                <a:avLst/>
                <a:gdLst/>
                <a:ahLst/>
                <a:cxnLst>
                  <a:cxn ang="0">
                    <a:pos x="35" y="24"/>
                  </a:cxn>
                  <a:cxn ang="0">
                    <a:pos x="35" y="15"/>
                  </a:cxn>
                  <a:cxn ang="0">
                    <a:pos x="35" y="8"/>
                  </a:cxn>
                  <a:cxn ang="0">
                    <a:pos x="33" y="4"/>
                  </a:cxn>
                  <a:cxn ang="0">
                    <a:pos x="28" y="1"/>
                  </a:cxn>
                  <a:cxn ang="0">
                    <a:pos x="20" y="0"/>
                  </a:cxn>
                  <a:cxn ang="0">
                    <a:pos x="11" y="1"/>
                  </a:cxn>
                  <a:cxn ang="0">
                    <a:pos x="5" y="5"/>
                  </a:cxn>
                  <a:cxn ang="0">
                    <a:pos x="2" y="12"/>
                  </a:cxn>
                  <a:cxn ang="0">
                    <a:pos x="8" y="13"/>
                  </a:cxn>
                  <a:cxn ang="0">
                    <a:pos x="12" y="7"/>
                  </a:cxn>
                  <a:cxn ang="0">
                    <a:pos x="19" y="5"/>
                  </a:cxn>
                  <a:cxn ang="0">
                    <a:pos x="26" y="8"/>
                  </a:cxn>
                  <a:cxn ang="0">
                    <a:pos x="28" y="13"/>
                  </a:cxn>
                  <a:cxn ang="0">
                    <a:pos x="28" y="15"/>
                  </a:cxn>
                  <a:cxn ang="0">
                    <a:pos x="16" y="18"/>
                  </a:cxn>
                  <a:cxn ang="0">
                    <a:pos x="10" y="19"/>
                  </a:cxn>
                  <a:cxn ang="0">
                    <a:pos x="5" y="21"/>
                  </a:cxn>
                  <a:cxn ang="0">
                    <a:pos x="2" y="25"/>
                  </a:cxn>
                  <a:cxn ang="0">
                    <a:pos x="0" y="30"/>
                  </a:cxn>
                  <a:cxn ang="0">
                    <a:pos x="4" y="38"/>
                  </a:cxn>
                  <a:cxn ang="0">
                    <a:pos x="14" y="42"/>
                  </a:cxn>
                  <a:cxn ang="0">
                    <a:pos x="22" y="40"/>
                  </a:cxn>
                  <a:cxn ang="0">
                    <a:pos x="29" y="36"/>
                  </a:cxn>
                  <a:cxn ang="0">
                    <a:pos x="30" y="41"/>
                  </a:cxn>
                  <a:cxn ang="0">
                    <a:pos x="37" y="41"/>
                  </a:cxn>
                  <a:cxn ang="0">
                    <a:pos x="36" y="36"/>
                  </a:cxn>
                  <a:cxn ang="0">
                    <a:pos x="35" y="24"/>
                  </a:cxn>
                  <a:cxn ang="0">
                    <a:pos x="28" y="23"/>
                  </a:cxn>
                  <a:cxn ang="0">
                    <a:pos x="27" y="30"/>
                  </a:cxn>
                  <a:cxn ang="0">
                    <a:pos x="23" y="35"/>
                  </a:cxn>
                  <a:cxn ang="0">
                    <a:pos x="16" y="36"/>
                  </a:cxn>
                  <a:cxn ang="0">
                    <a:pos x="10" y="34"/>
                  </a:cxn>
                  <a:cxn ang="0">
                    <a:pos x="8" y="30"/>
                  </a:cxn>
                  <a:cxn ang="0">
                    <a:pos x="9" y="27"/>
                  </a:cxn>
                  <a:cxn ang="0">
                    <a:pos x="11" y="24"/>
                  </a:cxn>
                  <a:cxn ang="0">
                    <a:pos x="17" y="23"/>
                  </a:cxn>
                  <a:cxn ang="0">
                    <a:pos x="28" y="21"/>
                  </a:cxn>
                  <a:cxn ang="0">
                    <a:pos x="28" y="23"/>
                  </a:cxn>
                </a:cxnLst>
                <a:rect l="0" t="0" r="r" b="b"/>
                <a:pathLst>
                  <a:path w="37" h="42">
                    <a:moveTo>
                      <a:pt x="35" y="24"/>
                    </a:moveTo>
                    <a:cubicBezTo>
                      <a:pt x="35" y="15"/>
                      <a:pt x="35" y="15"/>
                      <a:pt x="35" y="15"/>
                    </a:cubicBezTo>
                    <a:cubicBezTo>
                      <a:pt x="35" y="12"/>
                      <a:pt x="35" y="10"/>
                      <a:pt x="35" y="8"/>
                    </a:cubicBezTo>
                    <a:cubicBezTo>
                      <a:pt x="34" y="7"/>
                      <a:pt x="34" y="5"/>
                      <a:pt x="33" y="4"/>
                    </a:cubicBezTo>
                    <a:cubicBezTo>
                      <a:pt x="32" y="3"/>
                      <a:pt x="30" y="2"/>
                      <a:pt x="28" y="1"/>
                    </a:cubicBezTo>
                    <a:cubicBezTo>
                      <a:pt x="26" y="0"/>
                      <a:pt x="23" y="0"/>
                      <a:pt x="20" y="0"/>
                    </a:cubicBezTo>
                    <a:cubicBezTo>
                      <a:pt x="16" y="0"/>
                      <a:pt x="13" y="0"/>
                      <a:pt x="11" y="1"/>
                    </a:cubicBezTo>
                    <a:cubicBezTo>
                      <a:pt x="8" y="2"/>
                      <a:pt x="6" y="3"/>
                      <a:pt x="5" y="5"/>
                    </a:cubicBezTo>
                    <a:cubicBezTo>
                      <a:pt x="3" y="7"/>
                      <a:pt x="2" y="9"/>
                      <a:pt x="2" y="12"/>
                    </a:cubicBezTo>
                    <a:cubicBezTo>
                      <a:pt x="8" y="13"/>
                      <a:pt x="8" y="13"/>
                      <a:pt x="8" y="13"/>
                    </a:cubicBezTo>
                    <a:cubicBezTo>
                      <a:pt x="9" y="10"/>
                      <a:pt x="10" y="8"/>
                      <a:pt x="12" y="7"/>
                    </a:cubicBezTo>
                    <a:cubicBezTo>
                      <a:pt x="13" y="6"/>
                      <a:pt x="15" y="5"/>
                      <a:pt x="19" y="5"/>
                    </a:cubicBezTo>
                    <a:cubicBezTo>
                      <a:pt x="22" y="5"/>
                      <a:pt x="25" y="6"/>
                      <a:pt x="26" y="8"/>
                    </a:cubicBezTo>
                    <a:cubicBezTo>
                      <a:pt x="28" y="9"/>
                      <a:pt x="28" y="11"/>
                      <a:pt x="28" y="13"/>
                    </a:cubicBezTo>
                    <a:cubicBezTo>
                      <a:pt x="28" y="14"/>
                      <a:pt x="28" y="14"/>
                      <a:pt x="28" y="15"/>
                    </a:cubicBezTo>
                    <a:cubicBezTo>
                      <a:pt x="26" y="16"/>
                      <a:pt x="22" y="17"/>
                      <a:pt x="16" y="18"/>
                    </a:cubicBezTo>
                    <a:cubicBezTo>
                      <a:pt x="13" y="18"/>
                      <a:pt x="11" y="18"/>
                      <a:pt x="10" y="19"/>
                    </a:cubicBezTo>
                    <a:cubicBezTo>
                      <a:pt x="8" y="19"/>
                      <a:pt x="7" y="20"/>
                      <a:pt x="5" y="21"/>
                    </a:cubicBezTo>
                    <a:cubicBezTo>
                      <a:pt x="4" y="22"/>
                      <a:pt x="3" y="23"/>
                      <a:pt x="2" y="25"/>
                    </a:cubicBezTo>
                    <a:cubicBezTo>
                      <a:pt x="1" y="26"/>
                      <a:pt x="0" y="28"/>
                      <a:pt x="0" y="30"/>
                    </a:cubicBezTo>
                    <a:cubicBezTo>
                      <a:pt x="0" y="33"/>
                      <a:pt x="2" y="36"/>
                      <a:pt x="4" y="38"/>
                    </a:cubicBezTo>
                    <a:cubicBezTo>
                      <a:pt x="6" y="41"/>
                      <a:pt x="10" y="42"/>
                      <a:pt x="14" y="42"/>
                    </a:cubicBezTo>
                    <a:cubicBezTo>
                      <a:pt x="17" y="42"/>
                      <a:pt x="19" y="41"/>
                      <a:pt x="22" y="40"/>
                    </a:cubicBezTo>
                    <a:cubicBezTo>
                      <a:pt x="24" y="39"/>
                      <a:pt x="26" y="38"/>
                      <a:pt x="29" y="36"/>
                    </a:cubicBezTo>
                    <a:cubicBezTo>
                      <a:pt x="29" y="38"/>
                      <a:pt x="29" y="39"/>
                      <a:pt x="30" y="41"/>
                    </a:cubicBezTo>
                    <a:cubicBezTo>
                      <a:pt x="37" y="41"/>
                      <a:pt x="37" y="41"/>
                      <a:pt x="37" y="41"/>
                    </a:cubicBezTo>
                    <a:cubicBezTo>
                      <a:pt x="36" y="39"/>
                      <a:pt x="36" y="38"/>
                      <a:pt x="36" y="36"/>
                    </a:cubicBezTo>
                    <a:cubicBezTo>
                      <a:pt x="35" y="34"/>
                      <a:pt x="35" y="30"/>
                      <a:pt x="35" y="24"/>
                    </a:cubicBezTo>
                    <a:close/>
                    <a:moveTo>
                      <a:pt x="28" y="23"/>
                    </a:moveTo>
                    <a:cubicBezTo>
                      <a:pt x="28" y="26"/>
                      <a:pt x="28" y="28"/>
                      <a:pt x="27" y="30"/>
                    </a:cubicBezTo>
                    <a:cubicBezTo>
                      <a:pt x="26" y="32"/>
                      <a:pt x="25" y="33"/>
                      <a:pt x="23" y="35"/>
                    </a:cubicBezTo>
                    <a:cubicBezTo>
                      <a:pt x="21" y="36"/>
                      <a:pt x="18" y="36"/>
                      <a:pt x="16" y="36"/>
                    </a:cubicBezTo>
                    <a:cubicBezTo>
                      <a:pt x="13" y="36"/>
                      <a:pt x="11" y="36"/>
                      <a:pt x="10" y="34"/>
                    </a:cubicBezTo>
                    <a:cubicBezTo>
                      <a:pt x="8" y="33"/>
                      <a:pt x="8" y="32"/>
                      <a:pt x="8" y="30"/>
                    </a:cubicBezTo>
                    <a:cubicBezTo>
                      <a:pt x="8" y="29"/>
                      <a:pt x="8" y="28"/>
                      <a:pt x="9" y="27"/>
                    </a:cubicBezTo>
                    <a:cubicBezTo>
                      <a:pt x="9" y="26"/>
                      <a:pt x="10" y="25"/>
                      <a:pt x="11" y="24"/>
                    </a:cubicBezTo>
                    <a:cubicBezTo>
                      <a:pt x="12" y="24"/>
                      <a:pt x="14" y="24"/>
                      <a:pt x="17" y="23"/>
                    </a:cubicBezTo>
                    <a:cubicBezTo>
                      <a:pt x="22" y="22"/>
                      <a:pt x="26" y="22"/>
                      <a:pt x="28" y="21"/>
                    </a:cubicBezTo>
                    <a:lnTo>
                      <a:pt x="28"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4" name="Freeform 58"/>
              <p:cNvSpPr>
                <a:spLocks/>
              </p:cNvSpPr>
              <p:nvPr/>
            </p:nvSpPr>
            <p:spPr bwMode="auto">
              <a:xfrm>
                <a:off x="-3135313" y="4829176"/>
                <a:ext cx="119063" cy="141288"/>
              </a:xfrm>
              <a:custGeom>
                <a:avLst/>
                <a:gdLst/>
                <a:ahLst/>
                <a:cxnLst>
                  <a:cxn ang="0">
                    <a:pos x="42" y="37"/>
                  </a:cxn>
                  <a:cxn ang="0">
                    <a:pos x="36" y="48"/>
                  </a:cxn>
                  <a:cxn ang="0">
                    <a:pos x="25" y="51"/>
                  </a:cxn>
                  <a:cxn ang="0">
                    <a:pos x="16" y="49"/>
                  </a:cxn>
                  <a:cxn ang="0">
                    <a:pos x="10" y="41"/>
                  </a:cxn>
                  <a:cxn ang="0">
                    <a:pos x="8" y="29"/>
                  </a:cxn>
                  <a:cxn ang="0">
                    <a:pos x="9" y="18"/>
                  </a:cxn>
                  <a:cxn ang="0">
                    <a:pos x="15" y="10"/>
                  </a:cxn>
                  <a:cxn ang="0">
                    <a:pos x="26" y="7"/>
                  </a:cxn>
                  <a:cxn ang="0">
                    <a:pos x="35" y="9"/>
                  </a:cxn>
                  <a:cxn ang="0">
                    <a:pos x="41" y="18"/>
                  </a:cxn>
                  <a:cxn ang="0">
                    <a:pos x="48" y="16"/>
                  </a:cxn>
                  <a:cxn ang="0">
                    <a:pos x="40" y="4"/>
                  </a:cxn>
                  <a:cxn ang="0">
                    <a:pos x="26" y="0"/>
                  </a:cxn>
                  <a:cxn ang="0">
                    <a:pos x="13" y="4"/>
                  </a:cxn>
                  <a:cxn ang="0">
                    <a:pos x="3" y="13"/>
                  </a:cxn>
                  <a:cxn ang="0">
                    <a:pos x="0" y="29"/>
                  </a:cxn>
                  <a:cxn ang="0">
                    <a:pos x="3" y="43"/>
                  </a:cxn>
                  <a:cxn ang="0">
                    <a:pos x="11" y="54"/>
                  </a:cxn>
                  <a:cxn ang="0">
                    <a:pos x="26" y="58"/>
                  </a:cxn>
                  <a:cxn ang="0">
                    <a:pos x="41" y="53"/>
                  </a:cxn>
                  <a:cxn ang="0">
                    <a:pos x="49" y="39"/>
                  </a:cxn>
                  <a:cxn ang="0">
                    <a:pos x="42" y="37"/>
                  </a:cxn>
                </a:cxnLst>
                <a:rect l="0" t="0" r="r" b="b"/>
                <a:pathLst>
                  <a:path w="49" h="58">
                    <a:moveTo>
                      <a:pt x="42" y="37"/>
                    </a:moveTo>
                    <a:cubicBezTo>
                      <a:pt x="41" y="42"/>
                      <a:pt x="39" y="45"/>
                      <a:pt x="36" y="48"/>
                    </a:cubicBezTo>
                    <a:cubicBezTo>
                      <a:pt x="33" y="50"/>
                      <a:pt x="29" y="51"/>
                      <a:pt x="25" y="51"/>
                    </a:cubicBezTo>
                    <a:cubicBezTo>
                      <a:pt x="22" y="51"/>
                      <a:pt x="19" y="51"/>
                      <a:pt x="16" y="49"/>
                    </a:cubicBezTo>
                    <a:cubicBezTo>
                      <a:pt x="13" y="47"/>
                      <a:pt x="11" y="44"/>
                      <a:pt x="10" y="41"/>
                    </a:cubicBezTo>
                    <a:cubicBezTo>
                      <a:pt x="8" y="37"/>
                      <a:pt x="8" y="33"/>
                      <a:pt x="8" y="29"/>
                    </a:cubicBezTo>
                    <a:cubicBezTo>
                      <a:pt x="8" y="25"/>
                      <a:pt x="8" y="21"/>
                      <a:pt x="9" y="18"/>
                    </a:cubicBezTo>
                    <a:cubicBezTo>
                      <a:pt x="10" y="14"/>
                      <a:pt x="12" y="12"/>
                      <a:pt x="15" y="10"/>
                    </a:cubicBezTo>
                    <a:cubicBezTo>
                      <a:pt x="18" y="8"/>
                      <a:pt x="22" y="7"/>
                      <a:pt x="26" y="7"/>
                    </a:cubicBezTo>
                    <a:cubicBezTo>
                      <a:pt x="30" y="7"/>
                      <a:pt x="33" y="7"/>
                      <a:pt x="35" y="9"/>
                    </a:cubicBezTo>
                    <a:cubicBezTo>
                      <a:pt x="38" y="11"/>
                      <a:pt x="39" y="14"/>
                      <a:pt x="41" y="18"/>
                    </a:cubicBezTo>
                    <a:cubicBezTo>
                      <a:pt x="48" y="16"/>
                      <a:pt x="48" y="16"/>
                      <a:pt x="48" y="16"/>
                    </a:cubicBezTo>
                    <a:cubicBezTo>
                      <a:pt x="46" y="11"/>
                      <a:pt x="44" y="7"/>
                      <a:pt x="40" y="4"/>
                    </a:cubicBezTo>
                    <a:cubicBezTo>
                      <a:pt x="36" y="2"/>
                      <a:pt x="32" y="0"/>
                      <a:pt x="26" y="0"/>
                    </a:cubicBezTo>
                    <a:cubicBezTo>
                      <a:pt x="21" y="0"/>
                      <a:pt x="17" y="1"/>
                      <a:pt x="13" y="4"/>
                    </a:cubicBezTo>
                    <a:cubicBezTo>
                      <a:pt x="9" y="6"/>
                      <a:pt x="6" y="9"/>
                      <a:pt x="3" y="13"/>
                    </a:cubicBezTo>
                    <a:cubicBezTo>
                      <a:pt x="1" y="18"/>
                      <a:pt x="0" y="23"/>
                      <a:pt x="0" y="29"/>
                    </a:cubicBezTo>
                    <a:cubicBezTo>
                      <a:pt x="0" y="34"/>
                      <a:pt x="1" y="39"/>
                      <a:pt x="3" y="43"/>
                    </a:cubicBezTo>
                    <a:cubicBezTo>
                      <a:pt x="5" y="48"/>
                      <a:pt x="8" y="52"/>
                      <a:pt x="11" y="54"/>
                    </a:cubicBezTo>
                    <a:cubicBezTo>
                      <a:pt x="15" y="56"/>
                      <a:pt x="20" y="58"/>
                      <a:pt x="26" y="58"/>
                    </a:cubicBezTo>
                    <a:cubicBezTo>
                      <a:pt x="32" y="58"/>
                      <a:pt x="37" y="56"/>
                      <a:pt x="41" y="53"/>
                    </a:cubicBezTo>
                    <a:cubicBezTo>
                      <a:pt x="45" y="50"/>
                      <a:pt x="47" y="45"/>
                      <a:pt x="49" y="39"/>
                    </a:cubicBezTo>
                    <a:lnTo>
                      <a:pt x="4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5" name="Freeform 59"/>
              <p:cNvSpPr>
                <a:spLocks noEditPoints="1"/>
              </p:cNvSpPr>
              <p:nvPr/>
            </p:nvSpPr>
            <p:spPr bwMode="auto">
              <a:xfrm>
                <a:off x="-3009900" y="4867276"/>
                <a:ext cx="90488" cy="103188"/>
              </a:xfrm>
              <a:custGeom>
                <a:avLst/>
                <a:gdLst/>
                <a:ahLst/>
                <a:cxnLst>
                  <a:cxn ang="0">
                    <a:pos x="29" y="28"/>
                  </a:cxn>
                  <a:cxn ang="0">
                    <a:pos x="25" y="34"/>
                  </a:cxn>
                  <a:cxn ang="0">
                    <a:pos x="19" y="36"/>
                  </a:cxn>
                  <a:cxn ang="0">
                    <a:pos x="11" y="33"/>
                  </a:cxn>
                  <a:cxn ang="0">
                    <a:pos x="7" y="22"/>
                  </a:cxn>
                  <a:cxn ang="0">
                    <a:pos x="37" y="22"/>
                  </a:cxn>
                  <a:cxn ang="0">
                    <a:pos x="37" y="21"/>
                  </a:cxn>
                  <a:cxn ang="0">
                    <a:pos x="32" y="5"/>
                  </a:cxn>
                  <a:cxn ang="0">
                    <a:pos x="19" y="0"/>
                  </a:cxn>
                  <a:cxn ang="0">
                    <a:pos x="5" y="5"/>
                  </a:cxn>
                  <a:cxn ang="0">
                    <a:pos x="0" y="21"/>
                  </a:cxn>
                  <a:cxn ang="0">
                    <a:pos x="5" y="36"/>
                  </a:cxn>
                  <a:cxn ang="0">
                    <a:pos x="19" y="42"/>
                  </a:cxn>
                  <a:cxn ang="0">
                    <a:pos x="30" y="38"/>
                  </a:cxn>
                  <a:cxn ang="0">
                    <a:pos x="36" y="29"/>
                  </a:cxn>
                  <a:cxn ang="0">
                    <a:pos x="29" y="28"/>
                  </a:cxn>
                  <a:cxn ang="0">
                    <a:pos x="11" y="8"/>
                  </a:cxn>
                  <a:cxn ang="0">
                    <a:pos x="19" y="5"/>
                  </a:cxn>
                  <a:cxn ang="0">
                    <a:pos x="27" y="9"/>
                  </a:cxn>
                  <a:cxn ang="0">
                    <a:pos x="30" y="17"/>
                  </a:cxn>
                  <a:cxn ang="0">
                    <a:pos x="7" y="17"/>
                  </a:cxn>
                  <a:cxn ang="0">
                    <a:pos x="11" y="8"/>
                  </a:cxn>
                </a:cxnLst>
                <a:rect l="0" t="0" r="r" b="b"/>
                <a:pathLst>
                  <a:path w="37" h="42">
                    <a:moveTo>
                      <a:pt x="29" y="28"/>
                    </a:moveTo>
                    <a:cubicBezTo>
                      <a:pt x="28" y="31"/>
                      <a:pt x="27" y="33"/>
                      <a:pt x="25" y="34"/>
                    </a:cubicBezTo>
                    <a:cubicBezTo>
                      <a:pt x="24" y="35"/>
                      <a:pt x="21" y="36"/>
                      <a:pt x="19" y="36"/>
                    </a:cubicBezTo>
                    <a:cubicBezTo>
                      <a:pt x="16" y="36"/>
                      <a:pt x="13" y="35"/>
                      <a:pt x="11" y="33"/>
                    </a:cubicBezTo>
                    <a:cubicBezTo>
                      <a:pt x="8" y="30"/>
                      <a:pt x="7" y="27"/>
                      <a:pt x="7" y="22"/>
                    </a:cubicBezTo>
                    <a:cubicBezTo>
                      <a:pt x="37" y="22"/>
                      <a:pt x="37" y="22"/>
                      <a:pt x="37" y="22"/>
                    </a:cubicBezTo>
                    <a:cubicBezTo>
                      <a:pt x="37" y="22"/>
                      <a:pt x="37" y="21"/>
                      <a:pt x="37" y="21"/>
                    </a:cubicBezTo>
                    <a:cubicBezTo>
                      <a:pt x="37" y="14"/>
                      <a:pt x="35" y="9"/>
                      <a:pt x="32" y="5"/>
                    </a:cubicBezTo>
                    <a:cubicBezTo>
                      <a:pt x="28" y="1"/>
                      <a:pt x="24" y="0"/>
                      <a:pt x="19" y="0"/>
                    </a:cubicBezTo>
                    <a:cubicBezTo>
                      <a:pt x="13" y="0"/>
                      <a:pt x="9" y="1"/>
                      <a:pt x="5" y="5"/>
                    </a:cubicBezTo>
                    <a:cubicBezTo>
                      <a:pt x="2" y="9"/>
                      <a:pt x="0" y="14"/>
                      <a:pt x="0" y="21"/>
                    </a:cubicBezTo>
                    <a:cubicBezTo>
                      <a:pt x="0" y="28"/>
                      <a:pt x="2" y="33"/>
                      <a:pt x="5" y="36"/>
                    </a:cubicBezTo>
                    <a:cubicBezTo>
                      <a:pt x="8" y="40"/>
                      <a:pt x="13" y="42"/>
                      <a:pt x="19" y="42"/>
                    </a:cubicBezTo>
                    <a:cubicBezTo>
                      <a:pt x="24" y="42"/>
                      <a:pt x="27" y="41"/>
                      <a:pt x="30" y="38"/>
                    </a:cubicBezTo>
                    <a:cubicBezTo>
                      <a:pt x="33" y="36"/>
                      <a:pt x="35" y="33"/>
                      <a:pt x="36" y="29"/>
                    </a:cubicBezTo>
                    <a:lnTo>
                      <a:pt x="29" y="28"/>
                    </a:lnTo>
                    <a:close/>
                    <a:moveTo>
                      <a:pt x="11" y="8"/>
                    </a:moveTo>
                    <a:cubicBezTo>
                      <a:pt x="13" y="6"/>
                      <a:pt x="15" y="5"/>
                      <a:pt x="19" y="5"/>
                    </a:cubicBezTo>
                    <a:cubicBezTo>
                      <a:pt x="22" y="5"/>
                      <a:pt x="25" y="7"/>
                      <a:pt x="27" y="9"/>
                    </a:cubicBezTo>
                    <a:cubicBezTo>
                      <a:pt x="28" y="11"/>
                      <a:pt x="29" y="13"/>
                      <a:pt x="30" y="17"/>
                    </a:cubicBezTo>
                    <a:cubicBezTo>
                      <a:pt x="7" y="17"/>
                      <a:pt x="7" y="17"/>
                      <a:pt x="7" y="17"/>
                    </a:cubicBezTo>
                    <a:cubicBezTo>
                      <a:pt x="7" y="13"/>
                      <a:pt x="9" y="10"/>
                      <a:pt x="11"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6" name="Freeform 60"/>
              <p:cNvSpPr>
                <a:spLocks/>
              </p:cNvSpPr>
              <p:nvPr/>
            </p:nvSpPr>
            <p:spPr bwMode="auto">
              <a:xfrm>
                <a:off x="-2909888" y="4867276"/>
                <a:ext cx="80963" cy="101600"/>
              </a:xfrm>
              <a:custGeom>
                <a:avLst/>
                <a:gdLst/>
                <a:ahLst/>
                <a:cxnLst>
                  <a:cxn ang="0">
                    <a:pos x="26" y="16"/>
                  </a:cxn>
                  <a:cxn ang="0">
                    <a:pos x="26" y="41"/>
                  </a:cxn>
                  <a:cxn ang="0">
                    <a:pos x="33" y="41"/>
                  </a:cxn>
                  <a:cxn ang="0">
                    <a:pos x="33" y="16"/>
                  </a:cxn>
                  <a:cxn ang="0">
                    <a:pos x="32" y="9"/>
                  </a:cxn>
                  <a:cxn ang="0">
                    <a:pos x="30" y="4"/>
                  </a:cxn>
                  <a:cxn ang="0">
                    <a:pos x="26" y="1"/>
                  </a:cxn>
                  <a:cxn ang="0">
                    <a:pos x="19" y="0"/>
                  </a:cxn>
                  <a:cxn ang="0">
                    <a:pos x="6" y="6"/>
                  </a:cxn>
                  <a:cxn ang="0">
                    <a:pos x="6" y="0"/>
                  </a:cxn>
                  <a:cxn ang="0">
                    <a:pos x="0" y="0"/>
                  </a:cxn>
                  <a:cxn ang="0">
                    <a:pos x="0" y="41"/>
                  </a:cxn>
                  <a:cxn ang="0">
                    <a:pos x="7" y="41"/>
                  </a:cxn>
                  <a:cxn ang="0">
                    <a:pos x="7" y="19"/>
                  </a:cxn>
                  <a:cxn ang="0">
                    <a:pos x="10" y="8"/>
                  </a:cxn>
                  <a:cxn ang="0">
                    <a:pos x="18" y="5"/>
                  </a:cxn>
                  <a:cxn ang="0">
                    <a:pos x="22" y="7"/>
                  </a:cxn>
                  <a:cxn ang="0">
                    <a:pos x="25" y="10"/>
                  </a:cxn>
                  <a:cxn ang="0">
                    <a:pos x="26" y="16"/>
                  </a:cxn>
                </a:cxnLst>
                <a:rect l="0" t="0" r="r" b="b"/>
                <a:pathLst>
                  <a:path w="33" h="41">
                    <a:moveTo>
                      <a:pt x="26" y="16"/>
                    </a:moveTo>
                    <a:cubicBezTo>
                      <a:pt x="26" y="41"/>
                      <a:pt x="26" y="41"/>
                      <a:pt x="26" y="41"/>
                    </a:cubicBezTo>
                    <a:cubicBezTo>
                      <a:pt x="33" y="41"/>
                      <a:pt x="33" y="41"/>
                      <a:pt x="33" y="41"/>
                    </a:cubicBezTo>
                    <a:cubicBezTo>
                      <a:pt x="33" y="16"/>
                      <a:pt x="33" y="16"/>
                      <a:pt x="33" y="16"/>
                    </a:cubicBezTo>
                    <a:cubicBezTo>
                      <a:pt x="33" y="13"/>
                      <a:pt x="32" y="11"/>
                      <a:pt x="32" y="9"/>
                    </a:cubicBezTo>
                    <a:cubicBezTo>
                      <a:pt x="32" y="7"/>
                      <a:pt x="31" y="6"/>
                      <a:pt x="30" y="4"/>
                    </a:cubicBezTo>
                    <a:cubicBezTo>
                      <a:pt x="29" y="3"/>
                      <a:pt x="28" y="2"/>
                      <a:pt x="26" y="1"/>
                    </a:cubicBezTo>
                    <a:cubicBezTo>
                      <a:pt x="24" y="0"/>
                      <a:pt x="21" y="0"/>
                      <a:pt x="19" y="0"/>
                    </a:cubicBezTo>
                    <a:cubicBezTo>
                      <a:pt x="13" y="0"/>
                      <a:pt x="9" y="2"/>
                      <a:pt x="6" y="6"/>
                    </a:cubicBezTo>
                    <a:cubicBezTo>
                      <a:pt x="6" y="0"/>
                      <a:pt x="6" y="0"/>
                      <a:pt x="6" y="0"/>
                    </a:cubicBezTo>
                    <a:cubicBezTo>
                      <a:pt x="0" y="0"/>
                      <a:pt x="0" y="0"/>
                      <a:pt x="0" y="0"/>
                    </a:cubicBezTo>
                    <a:cubicBezTo>
                      <a:pt x="0" y="41"/>
                      <a:pt x="0" y="41"/>
                      <a:pt x="0" y="41"/>
                    </a:cubicBezTo>
                    <a:cubicBezTo>
                      <a:pt x="7" y="41"/>
                      <a:pt x="7" y="41"/>
                      <a:pt x="7" y="41"/>
                    </a:cubicBezTo>
                    <a:cubicBezTo>
                      <a:pt x="7" y="19"/>
                      <a:pt x="7" y="19"/>
                      <a:pt x="7" y="19"/>
                    </a:cubicBezTo>
                    <a:cubicBezTo>
                      <a:pt x="7" y="14"/>
                      <a:pt x="8" y="10"/>
                      <a:pt x="10" y="8"/>
                    </a:cubicBezTo>
                    <a:cubicBezTo>
                      <a:pt x="12" y="6"/>
                      <a:pt x="15" y="5"/>
                      <a:pt x="18" y="5"/>
                    </a:cubicBezTo>
                    <a:cubicBezTo>
                      <a:pt x="19" y="5"/>
                      <a:pt x="21" y="6"/>
                      <a:pt x="22" y="7"/>
                    </a:cubicBezTo>
                    <a:cubicBezTo>
                      <a:pt x="24" y="8"/>
                      <a:pt x="25" y="9"/>
                      <a:pt x="25" y="10"/>
                    </a:cubicBezTo>
                    <a:cubicBezTo>
                      <a:pt x="26" y="11"/>
                      <a:pt x="26" y="13"/>
                      <a:pt x="26"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7" name="Freeform 61"/>
              <p:cNvSpPr>
                <a:spLocks/>
              </p:cNvSpPr>
              <p:nvPr/>
            </p:nvSpPr>
            <p:spPr bwMode="auto">
              <a:xfrm>
                <a:off x="-2824163" y="4833938"/>
                <a:ext cx="49213" cy="134938"/>
              </a:xfrm>
              <a:custGeom>
                <a:avLst/>
                <a:gdLst/>
                <a:ahLst/>
                <a:cxnLst>
                  <a:cxn ang="0">
                    <a:pos x="16" y="49"/>
                  </a:cxn>
                  <a:cxn ang="0">
                    <a:pos x="14" y="48"/>
                  </a:cxn>
                  <a:cxn ang="0">
                    <a:pos x="12" y="47"/>
                  </a:cxn>
                  <a:cxn ang="0">
                    <a:pos x="12" y="43"/>
                  </a:cxn>
                  <a:cxn ang="0">
                    <a:pos x="12" y="20"/>
                  </a:cxn>
                  <a:cxn ang="0">
                    <a:pos x="19" y="20"/>
                  </a:cxn>
                  <a:cxn ang="0">
                    <a:pos x="19" y="14"/>
                  </a:cxn>
                  <a:cxn ang="0">
                    <a:pos x="12" y="14"/>
                  </a:cxn>
                  <a:cxn ang="0">
                    <a:pos x="12" y="0"/>
                  </a:cxn>
                  <a:cxn ang="0">
                    <a:pos x="5" y="5"/>
                  </a:cxn>
                  <a:cxn ang="0">
                    <a:pos x="5" y="14"/>
                  </a:cxn>
                  <a:cxn ang="0">
                    <a:pos x="0" y="14"/>
                  </a:cxn>
                  <a:cxn ang="0">
                    <a:pos x="0" y="20"/>
                  </a:cxn>
                  <a:cxn ang="0">
                    <a:pos x="5" y="20"/>
                  </a:cxn>
                  <a:cxn ang="0">
                    <a:pos x="5" y="43"/>
                  </a:cxn>
                  <a:cxn ang="0">
                    <a:pos x="6" y="51"/>
                  </a:cxn>
                  <a:cxn ang="0">
                    <a:pos x="9" y="54"/>
                  </a:cxn>
                  <a:cxn ang="0">
                    <a:pos x="15" y="55"/>
                  </a:cxn>
                  <a:cxn ang="0">
                    <a:pos x="20" y="55"/>
                  </a:cxn>
                  <a:cxn ang="0">
                    <a:pos x="19" y="49"/>
                  </a:cxn>
                  <a:cxn ang="0">
                    <a:pos x="16" y="49"/>
                  </a:cxn>
                </a:cxnLst>
                <a:rect l="0" t="0" r="r" b="b"/>
                <a:pathLst>
                  <a:path w="20" h="55">
                    <a:moveTo>
                      <a:pt x="16" y="49"/>
                    </a:moveTo>
                    <a:cubicBezTo>
                      <a:pt x="15" y="49"/>
                      <a:pt x="14" y="49"/>
                      <a:pt x="14" y="48"/>
                    </a:cubicBezTo>
                    <a:cubicBezTo>
                      <a:pt x="13" y="48"/>
                      <a:pt x="13" y="48"/>
                      <a:pt x="12" y="47"/>
                    </a:cubicBezTo>
                    <a:cubicBezTo>
                      <a:pt x="12" y="47"/>
                      <a:pt x="12" y="45"/>
                      <a:pt x="12" y="43"/>
                    </a:cubicBezTo>
                    <a:cubicBezTo>
                      <a:pt x="12" y="20"/>
                      <a:pt x="12" y="20"/>
                      <a:pt x="12" y="20"/>
                    </a:cubicBezTo>
                    <a:cubicBezTo>
                      <a:pt x="19" y="20"/>
                      <a:pt x="19" y="20"/>
                      <a:pt x="19" y="20"/>
                    </a:cubicBezTo>
                    <a:cubicBezTo>
                      <a:pt x="19" y="14"/>
                      <a:pt x="19" y="14"/>
                      <a:pt x="19" y="14"/>
                    </a:cubicBezTo>
                    <a:cubicBezTo>
                      <a:pt x="12" y="14"/>
                      <a:pt x="12" y="14"/>
                      <a:pt x="12" y="14"/>
                    </a:cubicBezTo>
                    <a:cubicBezTo>
                      <a:pt x="12" y="0"/>
                      <a:pt x="12" y="0"/>
                      <a:pt x="12" y="0"/>
                    </a:cubicBezTo>
                    <a:cubicBezTo>
                      <a:pt x="5" y="5"/>
                      <a:pt x="5" y="5"/>
                      <a:pt x="5" y="5"/>
                    </a:cubicBezTo>
                    <a:cubicBezTo>
                      <a:pt x="5" y="14"/>
                      <a:pt x="5" y="14"/>
                      <a:pt x="5" y="14"/>
                    </a:cubicBezTo>
                    <a:cubicBezTo>
                      <a:pt x="0" y="14"/>
                      <a:pt x="0" y="14"/>
                      <a:pt x="0" y="14"/>
                    </a:cubicBezTo>
                    <a:cubicBezTo>
                      <a:pt x="0" y="20"/>
                      <a:pt x="0" y="20"/>
                      <a:pt x="0" y="20"/>
                    </a:cubicBezTo>
                    <a:cubicBezTo>
                      <a:pt x="5" y="20"/>
                      <a:pt x="5" y="20"/>
                      <a:pt x="5" y="20"/>
                    </a:cubicBezTo>
                    <a:cubicBezTo>
                      <a:pt x="5" y="43"/>
                      <a:pt x="5" y="43"/>
                      <a:pt x="5" y="43"/>
                    </a:cubicBezTo>
                    <a:cubicBezTo>
                      <a:pt x="5" y="47"/>
                      <a:pt x="6" y="50"/>
                      <a:pt x="6" y="51"/>
                    </a:cubicBezTo>
                    <a:cubicBezTo>
                      <a:pt x="7" y="52"/>
                      <a:pt x="8" y="53"/>
                      <a:pt x="9" y="54"/>
                    </a:cubicBezTo>
                    <a:cubicBezTo>
                      <a:pt x="10" y="55"/>
                      <a:pt x="12" y="55"/>
                      <a:pt x="15" y="55"/>
                    </a:cubicBezTo>
                    <a:cubicBezTo>
                      <a:pt x="16" y="55"/>
                      <a:pt x="18" y="55"/>
                      <a:pt x="20" y="55"/>
                    </a:cubicBezTo>
                    <a:cubicBezTo>
                      <a:pt x="19" y="49"/>
                      <a:pt x="19" y="49"/>
                      <a:pt x="19" y="49"/>
                    </a:cubicBezTo>
                    <a:cubicBezTo>
                      <a:pt x="18" y="49"/>
                      <a:pt x="17" y="49"/>
                      <a:pt x="16"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8" name="Freeform 62"/>
              <p:cNvSpPr>
                <a:spLocks noEditPoints="1"/>
              </p:cNvSpPr>
              <p:nvPr/>
            </p:nvSpPr>
            <p:spPr bwMode="auto">
              <a:xfrm>
                <a:off x="-2778125" y="4867276"/>
                <a:ext cx="90488" cy="103188"/>
              </a:xfrm>
              <a:custGeom>
                <a:avLst/>
                <a:gdLst/>
                <a:ahLst/>
                <a:cxnLst>
                  <a:cxn ang="0">
                    <a:pos x="30" y="28"/>
                  </a:cxn>
                  <a:cxn ang="0">
                    <a:pos x="26" y="34"/>
                  </a:cxn>
                  <a:cxn ang="0">
                    <a:pos x="20" y="36"/>
                  </a:cxn>
                  <a:cxn ang="0">
                    <a:pos x="11" y="33"/>
                  </a:cxn>
                  <a:cxn ang="0">
                    <a:pos x="7" y="22"/>
                  </a:cxn>
                  <a:cxn ang="0">
                    <a:pos x="37" y="22"/>
                  </a:cxn>
                  <a:cxn ang="0">
                    <a:pos x="37" y="21"/>
                  </a:cxn>
                  <a:cxn ang="0">
                    <a:pos x="32" y="5"/>
                  </a:cxn>
                  <a:cxn ang="0">
                    <a:pos x="19" y="0"/>
                  </a:cxn>
                  <a:cxn ang="0">
                    <a:pos x="6" y="5"/>
                  </a:cxn>
                  <a:cxn ang="0">
                    <a:pos x="0" y="21"/>
                  </a:cxn>
                  <a:cxn ang="0">
                    <a:pos x="6" y="36"/>
                  </a:cxn>
                  <a:cxn ang="0">
                    <a:pos x="19" y="42"/>
                  </a:cxn>
                  <a:cxn ang="0">
                    <a:pos x="31" y="38"/>
                  </a:cxn>
                  <a:cxn ang="0">
                    <a:pos x="37" y="29"/>
                  </a:cxn>
                  <a:cxn ang="0">
                    <a:pos x="30" y="28"/>
                  </a:cxn>
                  <a:cxn ang="0">
                    <a:pos x="11" y="8"/>
                  </a:cxn>
                  <a:cxn ang="0">
                    <a:pos x="19" y="5"/>
                  </a:cxn>
                  <a:cxn ang="0">
                    <a:pos x="28" y="9"/>
                  </a:cxn>
                  <a:cxn ang="0">
                    <a:pos x="30" y="17"/>
                  </a:cxn>
                  <a:cxn ang="0">
                    <a:pos x="8" y="17"/>
                  </a:cxn>
                  <a:cxn ang="0">
                    <a:pos x="11" y="8"/>
                  </a:cxn>
                </a:cxnLst>
                <a:rect l="0" t="0" r="r" b="b"/>
                <a:pathLst>
                  <a:path w="37" h="42">
                    <a:moveTo>
                      <a:pt x="30" y="28"/>
                    </a:moveTo>
                    <a:cubicBezTo>
                      <a:pt x="29" y="31"/>
                      <a:pt x="28" y="33"/>
                      <a:pt x="26" y="34"/>
                    </a:cubicBezTo>
                    <a:cubicBezTo>
                      <a:pt x="24" y="35"/>
                      <a:pt x="22" y="36"/>
                      <a:pt x="20" y="36"/>
                    </a:cubicBezTo>
                    <a:cubicBezTo>
                      <a:pt x="16" y="36"/>
                      <a:pt x="13" y="35"/>
                      <a:pt x="11" y="33"/>
                    </a:cubicBezTo>
                    <a:cubicBezTo>
                      <a:pt x="9" y="30"/>
                      <a:pt x="8" y="27"/>
                      <a:pt x="7" y="22"/>
                    </a:cubicBezTo>
                    <a:cubicBezTo>
                      <a:pt x="37" y="22"/>
                      <a:pt x="37" y="22"/>
                      <a:pt x="37" y="22"/>
                    </a:cubicBezTo>
                    <a:cubicBezTo>
                      <a:pt x="37" y="22"/>
                      <a:pt x="37" y="21"/>
                      <a:pt x="37" y="21"/>
                    </a:cubicBezTo>
                    <a:cubicBezTo>
                      <a:pt x="37" y="14"/>
                      <a:pt x="36" y="9"/>
                      <a:pt x="32" y="5"/>
                    </a:cubicBezTo>
                    <a:cubicBezTo>
                      <a:pt x="29" y="1"/>
                      <a:pt x="24" y="0"/>
                      <a:pt x="19" y="0"/>
                    </a:cubicBezTo>
                    <a:cubicBezTo>
                      <a:pt x="14" y="0"/>
                      <a:pt x="9" y="1"/>
                      <a:pt x="6" y="5"/>
                    </a:cubicBezTo>
                    <a:cubicBezTo>
                      <a:pt x="2" y="9"/>
                      <a:pt x="0" y="14"/>
                      <a:pt x="0" y="21"/>
                    </a:cubicBezTo>
                    <a:cubicBezTo>
                      <a:pt x="0" y="28"/>
                      <a:pt x="2" y="33"/>
                      <a:pt x="6" y="36"/>
                    </a:cubicBezTo>
                    <a:cubicBezTo>
                      <a:pt x="9" y="40"/>
                      <a:pt x="14" y="42"/>
                      <a:pt x="19" y="42"/>
                    </a:cubicBezTo>
                    <a:cubicBezTo>
                      <a:pt x="24" y="42"/>
                      <a:pt x="28" y="41"/>
                      <a:pt x="31" y="38"/>
                    </a:cubicBezTo>
                    <a:cubicBezTo>
                      <a:pt x="34" y="36"/>
                      <a:pt x="36" y="33"/>
                      <a:pt x="37" y="29"/>
                    </a:cubicBezTo>
                    <a:lnTo>
                      <a:pt x="30" y="28"/>
                    </a:lnTo>
                    <a:close/>
                    <a:moveTo>
                      <a:pt x="11" y="8"/>
                    </a:moveTo>
                    <a:cubicBezTo>
                      <a:pt x="13" y="6"/>
                      <a:pt x="16" y="5"/>
                      <a:pt x="19" y="5"/>
                    </a:cubicBezTo>
                    <a:cubicBezTo>
                      <a:pt x="23" y="5"/>
                      <a:pt x="25" y="7"/>
                      <a:pt x="28" y="9"/>
                    </a:cubicBezTo>
                    <a:cubicBezTo>
                      <a:pt x="29" y="11"/>
                      <a:pt x="30" y="13"/>
                      <a:pt x="30" y="17"/>
                    </a:cubicBezTo>
                    <a:cubicBezTo>
                      <a:pt x="8" y="17"/>
                      <a:pt x="8" y="17"/>
                      <a:pt x="8" y="17"/>
                    </a:cubicBezTo>
                    <a:cubicBezTo>
                      <a:pt x="8" y="13"/>
                      <a:pt x="9" y="10"/>
                      <a:pt x="11"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89" name="Freeform 63"/>
              <p:cNvSpPr>
                <a:spLocks/>
              </p:cNvSpPr>
              <p:nvPr/>
            </p:nvSpPr>
            <p:spPr bwMode="auto">
              <a:xfrm>
                <a:off x="-2674938" y="4867276"/>
                <a:ext cx="52388" cy="101600"/>
              </a:xfrm>
              <a:custGeom>
                <a:avLst/>
                <a:gdLst/>
                <a:ahLst/>
                <a:cxnLst>
                  <a:cxn ang="0">
                    <a:pos x="10" y="1"/>
                  </a:cxn>
                  <a:cxn ang="0">
                    <a:pos x="6" y="7"/>
                  </a:cxn>
                  <a:cxn ang="0">
                    <a:pos x="6" y="0"/>
                  </a:cxn>
                  <a:cxn ang="0">
                    <a:pos x="0" y="0"/>
                  </a:cxn>
                  <a:cxn ang="0">
                    <a:pos x="0" y="41"/>
                  </a:cxn>
                  <a:cxn ang="0">
                    <a:pos x="6" y="41"/>
                  </a:cxn>
                  <a:cxn ang="0">
                    <a:pos x="6" y="20"/>
                  </a:cxn>
                  <a:cxn ang="0">
                    <a:pos x="8" y="12"/>
                  </a:cxn>
                  <a:cxn ang="0">
                    <a:pos x="10" y="8"/>
                  </a:cxn>
                  <a:cxn ang="0">
                    <a:pos x="14" y="7"/>
                  </a:cxn>
                  <a:cxn ang="0">
                    <a:pos x="19" y="8"/>
                  </a:cxn>
                  <a:cxn ang="0">
                    <a:pos x="21" y="2"/>
                  </a:cxn>
                  <a:cxn ang="0">
                    <a:pos x="14" y="0"/>
                  </a:cxn>
                  <a:cxn ang="0">
                    <a:pos x="10" y="1"/>
                  </a:cxn>
                </a:cxnLst>
                <a:rect l="0" t="0" r="r" b="b"/>
                <a:pathLst>
                  <a:path w="21" h="41">
                    <a:moveTo>
                      <a:pt x="10" y="1"/>
                    </a:moveTo>
                    <a:cubicBezTo>
                      <a:pt x="9" y="2"/>
                      <a:pt x="7" y="4"/>
                      <a:pt x="6" y="7"/>
                    </a:cubicBezTo>
                    <a:cubicBezTo>
                      <a:pt x="6" y="0"/>
                      <a:pt x="6" y="0"/>
                      <a:pt x="6" y="0"/>
                    </a:cubicBezTo>
                    <a:cubicBezTo>
                      <a:pt x="0" y="0"/>
                      <a:pt x="0" y="0"/>
                      <a:pt x="0" y="0"/>
                    </a:cubicBezTo>
                    <a:cubicBezTo>
                      <a:pt x="0" y="41"/>
                      <a:pt x="0" y="41"/>
                      <a:pt x="0" y="41"/>
                    </a:cubicBezTo>
                    <a:cubicBezTo>
                      <a:pt x="6" y="41"/>
                      <a:pt x="6" y="41"/>
                      <a:pt x="6" y="41"/>
                    </a:cubicBezTo>
                    <a:cubicBezTo>
                      <a:pt x="6" y="20"/>
                      <a:pt x="6" y="20"/>
                      <a:pt x="6" y="20"/>
                    </a:cubicBezTo>
                    <a:cubicBezTo>
                      <a:pt x="6" y="17"/>
                      <a:pt x="7" y="14"/>
                      <a:pt x="8" y="12"/>
                    </a:cubicBezTo>
                    <a:cubicBezTo>
                      <a:pt x="8" y="10"/>
                      <a:pt x="9" y="9"/>
                      <a:pt x="10" y="8"/>
                    </a:cubicBezTo>
                    <a:cubicBezTo>
                      <a:pt x="11" y="7"/>
                      <a:pt x="13" y="7"/>
                      <a:pt x="14" y="7"/>
                    </a:cubicBezTo>
                    <a:cubicBezTo>
                      <a:pt x="16" y="7"/>
                      <a:pt x="17" y="7"/>
                      <a:pt x="19" y="8"/>
                    </a:cubicBezTo>
                    <a:cubicBezTo>
                      <a:pt x="21" y="2"/>
                      <a:pt x="21" y="2"/>
                      <a:pt x="21" y="2"/>
                    </a:cubicBezTo>
                    <a:cubicBezTo>
                      <a:pt x="19" y="0"/>
                      <a:pt x="17" y="0"/>
                      <a:pt x="14" y="0"/>
                    </a:cubicBezTo>
                    <a:cubicBezTo>
                      <a:pt x="13" y="0"/>
                      <a:pt x="11" y="0"/>
                      <a:pt x="1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0" name="Freeform 64"/>
              <p:cNvSpPr>
                <a:spLocks/>
              </p:cNvSpPr>
              <p:nvPr/>
            </p:nvSpPr>
            <p:spPr bwMode="auto">
              <a:xfrm>
                <a:off x="-3505200" y="4729163"/>
                <a:ext cx="26988" cy="90488"/>
              </a:xfrm>
              <a:custGeom>
                <a:avLst/>
                <a:gdLst/>
                <a:ahLst/>
                <a:cxnLst>
                  <a:cxn ang="0">
                    <a:pos x="6" y="37"/>
                  </a:cxn>
                  <a:cxn ang="0">
                    <a:pos x="11" y="31"/>
                  </a:cxn>
                  <a:cxn ang="0">
                    <a:pos x="11" y="6"/>
                  </a:cxn>
                  <a:cxn ang="0">
                    <a:pos x="6" y="0"/>
                  </a:cxn>
                  <a:cxn ang="0">
                    <a:pos x="0" y="6"/>
                  </a:cxn>
                  <a:cxn ang="0">
                    <a:pos x="0" y="31"/>
                  </a:cxn>
                  <a:cxn ang="0">
                    <a:pos x="6" y="37"/>
                  </a:cxn>
                </a:cxnLst>
                <a:rect l="0" t="0" r="r" b="b"/>
                <a:pathLst>
                  <a:path w="11" h="37">
                    <a:moveTo>
                      <a:pt x="6" y="37"/>
                    </a:moveTo>
                    <a:cubicBezTo>
                      <a:pt x="9" y="37"/>
                      <a:pt x="11" y="34"/>
                      <a:pt x="11" y="31"/>
                    </a:cubicBezTo>
                    <a:cubicBezTo>
                      <a:pt x="11" y="6"/>
                      <a:pt x="11" y="6"/>
                      <a:pt x="11" y="6"/>
                    </a:cubicBezTo>
                    <a:cubicBezTo>
                      <a:pt x="11" y="3"/>
                      <a:pt x="9" y="0"/>
                      <a:pt x="6" y="0"/>
                    </a:cubicBezTo>
                    <a:cubicBezTo>
                      <a:pt x="3" y="0"/>
                      <a:pt x="0" y="3"/>
                      <a:pt x="0" y="6"/>
                    </a:cubicBezTo>
                    <a:cubicBezTo>
                      <a:pt x="0" y="31"/>
                      <a:pt x="0" y="31"/>
                      <a:pt x="0" y="31"/>
                    </a:cubicBezTo>
                    <a:cubicBezTo>
                      <a:pt x="0" y="34"/>
                      <a:pt x="3" y="37"/>
                      <a:pt x="6"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1" name="Freeform 65"/>
              <p:cNvSpPr>
                <a:spLocks/>
              </p:cNvSpPr>
              <p:nvPr/>
            </p:nvSpPr>
            <p:spPr bwMode="auto">
              <a:xfrm>
                <a:off x="-3422650" y="4729163"/>
                <a:ext cx="26988" cy="90488"/>
              </a:xfrm>
              <a:custGeom>
                <a:avLst/>
                <a:gdLst/>
                <a:ahLst/>
                <a:cxnLst>
                  <a:cxn ang="0">
                    <a:pos x="5" y="37"/>
                  </a:cxn>
                  <a:cxn ang="0">
                    <a:pos x="11" y="31"/>
                  </a:cxn>
                  <a:cxn ang="0">
                    <a:pos x="11" y="6"/>
                  </a:cxn>
                  <a:cxn ang="0">
                    <a:pos x="5" y="0"/>
                  </a:cxn>
                  <a:cxn ang="0">
                    <a:pos x="0" y="6"/>
                  </a:cxn>
                  <a:cxn ang="0">
                    <a:pos x="0" y="31"/>
                  </a:cxn>
                  <a:cxn ang="0">
                    <a:pos x="5" y="37"/>
                  </a:cxn>
                </a:cxnLst>
                <a:rect l="0" t="0" r="r" b="b"/>
                <a:pathLst>
                  <a:path w="11" h="37">
                    <a:moveTo>
                      <a:pt x="5" y="37"/>
                    </a:moveTo>
                    <a:cubicBezTo>
                      <a:pt x="8" y="37"/>
                      <a:pt x="11" y="34"/>
                      <a:pt x="11" y="31"/>
                    </a:cubicBezTo>
                    <a:cubicBezTo>
                      <a:pt x="11" y="6"/>
                      <a:pt x="11" y="6"/>
                      <a:pt x="11" y="6"/>
                    </a:cubicBezTo>
                    <a:cubicBezTo>
                      <a:pt x="11" y="3"/>
                      <a:pt x="8" y="0"/>
                      <a:pt x="5" y="0"/>
                    </a:cubicBezTo>
                    <a:cubicBezTo>
                      <a:pt x="2" y="0"/>
                      <a:pt x="0" y="3"/>
                      <a:pt x="0" y="6"/>
                    </a:cubicBezTo>
                    <a:cubicBezTo>
                      <a:pt x="0" y="31"/>
                      <a:pt x="0" y="31"/>
                      <a:pt x="0" y="31"/>
                    </a:cubicBezTo>
                    <a:cubicBezTo>
                      <a:pt x="0" y="34"/>
                      <a:pt x="2" y="37"/>
                      <a:pt x="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2" name="Freeform 66"/>
              <p:cNvSpPr>
                <a:spLocks/>
              </p:cNvSpPr>
              <p:nvPr/>
            </p:nvSpPr>
            <p:spPr bwMode="auto">
              <a:xfrm>
                <a:off x="-3341688" y="4729163"/>
                <a:ext cx="26988" cy="90488"/>
              </a:xfrm>
              <a:custGeom>
                <a:avLst/>
                <a:gdLst/>
                <a:ahLst/>
                <a:cxnLst>
                  <a:cxn ang="0">
                    <a:pos x="5" y="37"/>
                  </a:cxn>
                  <a:cxn ang="0">
                    <a:pos x="11" y="31"/>
                  </a:cxn>
                  <a:cxn ang="0">
                    <a:pos x="11" y="6"/>
                  </a:cxn>
                  <a:cxn ang="0">
                    <a:pos x="5" y="0"/>
                  </a:cxn>
                  <a:cxn ang="0">
                    <a:pos x="0" y="6"/>
                  </a:cxn>
                  <a:cxn ang="0">
                    <a:pos x="0" y="31"/>
                  </a:cxn>
                  <a:cxn ang="0">
                    <a:pos x="5" y="37"/>
                  </a:cxn>
                </a:cxnLst>
                <a:rect l="0" t="0" r="r" b="b"/>
                <a:pathLst>
                  <a:path w="11" h="37">
                    <a:moveTo>
                      <a:pt x="5" y="37"/>
                    </a:moveTo>
                    <a:cubicBezTo>
                      <a:pt x="8" y="37"/>
                      <a:pt x="11" y="34"/>
                      <a:pt x="11" y="31"/>
                    </a:cubicBezTo>
                    <a:cubicBezTo>
                      <a:pt x="11" y="6"/>
                      <a:pt x="11" y="6"/>
                      <a:pt x="11" y="6"/>
                    </a:cubicBezTo>
                    <a:cubicBezTo>
                      <a:pt x="11" y="3"/>
                      <a:pt x="8" y="0"/>
                      <a:pt x="5" y="0"/>
                    </a:cubicBezTo>
                    <a:cubicBezTo>
                      <a:pt x="2" y="0"/>
                      <a:pt x="0" y="3"/>
                      <a:pt x="0" y="6"/>
                    </a:cubicBezTo>
                    <a:cubicBezTo>
                      <a:pt x="0" y="31"/>
                      <a:pt x="0" y="31"/>
                      <a:pt x="0" y="31"/>
                    </a:cubicBezTo>
                    <a:cubicBezTo>
                      <a:pt x="0" y="34"/>
                      <a:pt x="2" y="37"/>
                      <a:pt x="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3" name="Freeform 67"/>
              <p:cNvSpPr>
                <a:spLocks/>
              </p:cNvSpPr>
              <p:nvPr/>
            </p:nvSpPr>
            <p:spPr bwMode="auto">
              <a:xfrm>
                <a:off x="-3260725" y="4729163"/>
                <a:ext cx="26988" cy="90488"/>
              </a:xfrm>
              <a:custGeom>
                <a:avLst/>
                <a:gdLst/>
                <a:ahLst/>
                <a:cxnLst>
                  <a:cxn ang="0">
                    <a:pos x="5" y="37"/>
                  </a:cxn>
                  <a:cxn ang="0">
                    <a:pos x="11" y="31"/>
                  </a:cxn>
                  <a:cxn ang="0">
                    <a:pos x="11" y="6"/>
                  </a:cxn>
                  <a:cxn ang="0">
                    <a:pos x="5" y="0"/>
                  </a:cxn>
                  <a:cxn ang="0">
                    <a:pos x="0" y="6"/>
                  </a:cxn>
                  <a:cxn ang="0">
                    <a:pos x="0" y="31"/>
                  </a:cxn>
                  <a:cxn ang="0">
                    <a:pos x="5" y="37"/>
                  </a:cxn>
                </a:cxnLst>
                <a:rect l="0" t="0" r="r" b="b"/>
                <a:pathLst>
                  <a:path w="11" h="37">
                    <a:moveTo>
                      <a:pt x="5" y="37"/>
                    </a:moveTo>
                    <a:cubicBezTo>
                      <a:pt x="8" y="37"/>
                      <a:pt x="11" y="34"/>
                      <a:pt x="11" y="31"/>
                    </a:cubicBezTo>
                    <a:cubicBezTo>
                      <a:pt x="11" y="6"/>
                      <a:pt x="11" y="6"/>
                      <a:pt x="11" y="6"/>
                    </a:cubicBezTo>
                    <a:cubicBezTo>
                      <a:pt x="11" y="3"/>
                      <a:pt x="8" y="0"/>
                      <a:pt x="5" y="0"/>
                    </a:cubicBezTo>
                    <a:cubicBezTo>
                      <a:pt x="2" y="0"/>
                      <a:pt x="0" y="3"/>
                      <a:pt x="0" y="6"/>
                    </a:cubicBezTo>
                    <a:cubicBezTo>
                      <a:pt x="0" y="31"/>
                      <a:pt x="0" y="31"/>
                      <a:pt x="0" y="31"/>
                    </a:cubicBezTo>
                    <a:cubicBezTo>
                      <a:pt x="0" y="34"/>
                      <a:pt x="2" y="37"/>
                      <a:pt x="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4" name="Freeform 68"/>
              <p:cNvSpPr>
                <a:spLocks/>
              </p:cNvSpPr>
              <p:nvPr/>
            </p:nvSpPr>
            <p:spPr bwMode="auto">
              <a:xfrm>
                <a:off x="-3179763" y="4729163"/>
                <a:ext cx="26988" cy="90488"/>
              </a:xfrm>
              <a:custGeom>
                <a:avLst/>
                <a:gdLst/>
                <a:ahLst/>
                <a:cxnLst>
                  <a:cxn ang="0">
                    <a:pos x="6" y="0"/>
                  </a:cxn>
                  <a:cxn ang="0">
                    <a:pos x="0" y="6"/>
                  </a:cxn>
                  <a:cxn ang="0">
                    <a:pos x="0" y="31"/>
                  </a:cxn>
                  <a:cxn ang="0">
                    <a:pos x="6" y="37"/>
                  </a:cxn>
                  <a:cxn ang="0">
                    <a:pos x="11" y="31"/>
                  </a:cxn>
                  <a:cxn ang="0">
                    <a:pos x="11" y="6"/>
                  </a:cxn>
                  <a:cxn ang="0">
                    <a:pos x="6" y="0"/>
                  </a:cxn>
                </a:cxnLst>
                <a:rect l="0" t="0" r="r" b="b"/>
                <a:pathLst>
                  <a:path w="11" h="37">
                    <a:moveTo>
                      <a:pt x="6" y="0"/>
                    </a:moveTo>
                    <a:cubicBezTo>
                      <a:pt x="2" y="0"/>
                      <a:pt x="0" y="3"/>
                      <a:pt x="0" y="6"/>
                    </a:cubicBezTo>
                    <a:cubicBezTo>
                      <a:pt x="0" y="31"/>
                      <a:pt x="0" y="31"/>
                      <a:pt x="0" y="31"/>
                    </a:cubicBezTo>
                    <a:cubicBezTo>
                      <a:pt x="0" y="34"/>
                      <a:pt x="2" y="37"/>
                      <a:pt x="6" y="37"/>
                    </a:cubicBezTo>
                    <a:cubicBezTo>
                      <a:pt x="9" y="37"/>
                      <a:pt x="11" y="34"/>
                      <a:pt x="11" y="3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5" name="Freeform 69"/>
              <p:cNvSpPr>
                <a:spLocks/>
              </p:cNvSpPr>
              <p:nvPr/>
            </p:nvSpPr>
            <p:spPr bwMode="auto">
              <a:xfrm>
                <a:off x="-3098800" y="4729163"/>
                <a:ext cx="26988" cy="90488"/>
              </a:xfrm>
              <a:custGeom>
                <a:avLst/>
                <a:gdLst/>
                <a:ahLst/>
                <a:cxnLst>
                  <a:cxn ang="0">
                    <a:pos x="6" y="37"/>
                  </a:cxn>
                  <a:cxn ang="0">
                    <a:pos x="11" y="31"/>
                  </a:cxn>
                  <a:cxn ang="0">
                    <a:pos x="11" y="6"/>
                  </a:cxn>
                  <a:cxn ang="0">
                    <a:pos x="6" y="0"/>
                  </a:cxn>
                  <a:cxn ang="0">
                    <a:pos x="0" y="6"/>
                  </a:cxn>
                  <a:cxn ang="0">
                    <a:pos x="0" y="31"/>
                  </a:cxn>
                  <a:cxn ang="0">
                    <a:pos x="6" y="37"/>
                  </a:cxn>
                </a:cxnLst>
                <a:rect l="0" t="0" r="r" b="b"/>
                <a:pathLst>
                  <a:path w="11" h="37">
                    <a:moveTo>
                      <a:pt x="6" y="37"/>
                    </a:moveTo>
                    <a:cubicBezTo>
                      <a:pt x="9" y="37"/>
                      <a:pt x="11" y="34"/>
                      <a:pt x="11" y="31"/>
                    </a:cubicBezTo>
                    <a:cubicBezTo>
                      <a:pt x="11" y="6"/>
                      <a:pt x="11" y="6"/>
                      <a:pt x="11" y="6"/>
                    </a:cubicBezTo>
                    <a:cubicBezTo>
                      <a:pt x="11" y="3"/>
                      <a:pt x="9" y="0"/>
                      <a:pt x="6" y="0"/>
                    </a:cubicBezTo>
                    <a:cubicBezTo>
                      <a:pt x="3" y="0"/>
                      <a:pt x="0" y="3"/>
                      <a:pt x="0" y="6"/>
                    </a:cubicBezTo>
                    <a:cubicBezTo>
                      <a:pt x="0" y="31"/>
                      <a:pt x="0" y="31"/>
                      <a:pt x="0" y="31"/>
                    </a:cubicBezTo>
                    <a:cubicBezTo>
                      <a:pt x="0" y="34"/>
                      <a:pt x="3" y="37"/>
                      <a:pt x="6"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6" name="Freeform 70"/>
              <p:cNvSpPr>
                <a:spLocks/>
              </p:cNvSpPr>
              <p:nvPr/>
            </p:nvSpPr>
            <p:spPr bwMode="auto">
              <a:xfrm>
                <a:off x="-3017838" y="4729163"/>
                <a:ext cx="26988" cy="90488"/>
              </a:xfrm>
              <a:custGeom>
                <a:avLst/>
                <a:gdLst/>
                <a:ahLst/>
                <a:cxnLst>
                  <a:cxn ang="0">
                    <a:pos x="6" y="37"/>
                  </a:cxn>
                  <a:cxn ang="0">
                    <a:pos x="11" y="31"/>
                  </a:cxn>
                  <a:cxn ang="0">
                    <a:pos x="11" y="6"/>
                  </a:cxn>
                  <a:cxn ang="0">
                    <a:pos x="6" y="0"/>
                  </a:cxn>
                  <a:cxn ang="0">
                    <a:pos x="0" y="6"/>
                  </a:cxn>
                  <a:cxn ang="0">
                    <a:pos x="0" y="31"/>
                  </a:cxn>
                  <a:cxn ang="0">
                    <a:pos x="6" y="37"/>
                  </a:cxn>
                </a:cxnLst>
                <a:rect l="0" t="0" r="r" b="b"/>
                <a:pathLst>
                  <a:path w="11" h="37">
                    <a:moveTo>
                      <a:pt x="6" y="37"/>
                    </a:moveTo>
                    <a:cubicBezTo>
                      <a:pt x="9" y="37"/>
                      <a:pt x="11" y="34"/>
                      <a:pt x="11" y="31"/>
                    </a:cubicBezTo>
                    <a:cubicBezTo>
                      <a:pt x="11" y="6"/>
                      <a:pt x="11" y="6"/>
                      <a:pt x="11" y="6"/>
                    </a:cubicBezTo>
                    <a:cubicBezTo>
                      <a:pt x="11" y="3"/>
                      <a:pt x="9" y="0"/>
                      <a:pt x="6" y="0"/>
                    </a:cubicBezTo>
                    <a:cubicBezTo>
                      <a:pt x="3" y="0"/>
                      <a:pt x="0" y="3"/>
                      <a:pt x="0" y="6"/>
                    </a:cubicBezTo>
                    <a:cubicBezTo>
                      <a:pt x="0" y="31"/>
                      <a:pt x="0" y="31"/>
                      <a:pt x="0" y="31"/>
                    </a:cubicBezTo>
                    <a:cubicBezTo>
                      <a:pt x="0" y="34"/>
                      <a:pt x="3" y="37"/>
                      <a:pt x="6"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7" name="Freeform 71"/>
              <p:cNvSpPr>
                <a:spLocks/>
              </p:cNvSpPr>
              <p:nvPr/>
            </p:nvSpPr>
            <p:spPr bwMode="auto">
              <a:xfrm>
                <a:off x="-2936875" y="4729163"/>
                <a:ext cx="26988" cy="90488"/>
              </a:xfrm>
              <a:custGeom>
                <a:avLst/>
                <a:gdLst/>
                <a:ahLst/>
                <a:cxnLst>
                  <a:cxn ang="0">
                    <a:pos x="6" y="37"/>
                  </a:cxn>
                  <a:cxn ang="0">
                    <a:pos x="11" y="31"/>
                  </a:cxn>
                  <a:cxn ang="0">
                    <a:pos x="11" y="6"/>
                  </a:cxn>
                  <a:cxn ang="0">
                    <a:pos x="6" y="0"/>
                  </a:cxn>
                  <a:cxn ang="0">
                    <a:pos x="0" y="6"/>
                  </a:cxn>
                  <a:cxn ang="0">
                    <a:pos x="0" y="31"/>
                  </a:cxn>
                  <a:cxn ang="0">
                    <a:pos x="6" y="37"/>
                  </a:cxn>
                </a:cxnLst>
                <a:rect l="0" t="0" r="r" b="b"/>
                <a:pathLst>
                  <a:path w="11" h="37">
                    <a:moveTo>
                      <a:pt x="6" y="37"/>
                    </a:moveTo>
                    <a:cubicBezTo>
                      <a:pt x="9" y="37"/>
                      <a:pt x="11" y="34"/>
                      <a:pt x="11" y="31"/>
                    </a:cubicBezTo>
                    <a:cubicBezTo>
                      <a:pt x="11" y="6"/>
                      <a:pt x="11" y="6"/>
                      <a:pt x="11" y="6"/>
                    </a:cubicBezTo>
                    <a:cubicBezTo>
                      <a:pt x="11" y="3"/>
                      <a:pt x="9" y="0"/>
                      <a:pt x="6" y="0"/>
                    </a:cubicBezTo>
                    <a:cubicBezTo>
                      <a:pt x="3" y="0"/>
                      <a:pt x="0" y="3"/>
                      <a:pt x="0" y="6"/>
                    </a:cubicBezTo>
                    <a:cubicBezTo>
                      <a:pt x="0" y="31"/>
                      <a:pt x="0" y="31"/>
                      <a:pt x="0" y="31"/>
                    </a:cubicBezTo>
                    <a:cubicBezTo>
                      <a:pt x="0" y="34"/>
                      <a:pt x="3" y="37"/>
                      <a:pt x="6"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8" name="Freeform 72"/>
              <p:cNvSpPr>
                <a:spLocks/>
              </p:cNvSpPr>
              <p:nvPr/>
            </p:nvSpPr>
            <p:spPr bwMode="auto">
              <a:xfrm>
                <a:off x="-2854325" y="4729163"/>
                <a:ext cx="26988" cy="90488"/>
              </a:xfrm>
              <a:custGeom>
                <a:avLst/>
                <a:gdLst/>
                <a:ahLst/>
                <a:cxnLst>
                  <a:cxn ang="0">
                    <a:pos x="5" y="0"/>
                  </a:cxn>
                  <a:cxn ang="0">
                    <a:pos x="0" y="6"/>
                  </a:cxn>
                  <a:cxn ang="0">
                    <a:pos x="0" y="31"/>
                  </a:cxn>
                  <a:cxn ang="0">
                    <a:pos x="5" y="37"/>
                  </a:cxn>
                  <a:cxn ang="0">
                    <a:pos x="11" y="31"/>
                  </a:cxn>
                  <a:cxn ang="0">
                    <a:pos x="11" y="6"/>
                  </a:cxn>
                  <a:cxn ang="0">
                    <a:pos x="5" y="0"/>
                  </a:cxn>
                </a:cxnLst>
                <a:rect l="0" t="0" r="r" b="b"/>
                <a:pathLst>
                  <a:path w="11" h="37">
                    <a:moveTo>
                      <a:pt x="5" y="0"/>
                    </a:moveTo>
                    <a:cubicBezTo>
                      <a:pt x="2" y="0"/>
                      <a:pt x="0" y="3"/>
                      <a:pt x="0" y="6"/>
                    </a:cubicBezTo>
                    <a:cubicBezTo>
                      <a:pt x="0" y="31"/>
                      <a:pt x="0" y="31"/>
                      <a:pt x="0" y="31"/>
                    </a:cubicBezTo>
                    <a:cubicBezTo>
                      <a:pt x="0" y="34"/>
                      <a:pt x="2" y="37"/>
                      <a:pt x="5" y="37"/>
                    </a:cubicBezTo>
                    <a:cubicBezTo>
                      <a:pt x="8" y="37"/>
                      <a:pt x="11" y="34"/>
                      <a:pt x="11" y="3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99" name="Freeform 73"/>
              <p:cNvSpPr>
                <a:spLocks/>
              </p:cNvSpPr>
              <p:nvPr/>
            </p:nvSpPr>
            <p:spPr bwMode="auto">
              <a:xfrm>
                <a:off x="-2773363" y="4729163"/>
                <a:ext cx="26988" cy="90488"/>
              </a:xfrm>
              <a:custGeom>
                <a:avLst/>
                <a:gdLst/>
                <a:ahLst/>
                <a:cxnLst>
                  <a:cxn ang="0">
                    <a:pos x="5" y="37"/>
                  </a:cxn>
                  <a:cxn ang="0">
                    <a:pos x="11" y="31"/>
                  </a:cxn>
                  <a:cxn ang="0">
                    <a:pos x="11" y="6"/>
                  </a:cxn>
                  <a:cxn ang="0">
                    <a:pos x="5" y="0"/>
                  </a:cxn>
                  <a:cxn ang="0">
                    <a:pos x="0" y="6"/>
                  </a:cxn>
                  <a:cxn ang="0">
                    <a:pos x="0" y="31"/>
                  </a:cxn>
                  <a:cxn ang="0">
                    <a:pos x="5" y="37"/>
                  </a:cxn>
                </a:cxnLst>
                <a:rect l="0" t="0" r="r" b="b"/>
                <a:pathLst>
                  <a:path w="11" h="37">
                    <a:moveTo>
                      <a:pt x="5" y="37"/>
                    </a:moveTo>
                    <a:cubicBezTo>
                      <a:pt x="8" y="37"/>
                      <a:pt x="11" y="34"/>
                      <a:pt x="11" y="31"/>
                    </a:cubicBezTo>
                    <a:cubicBezTo>
                      <a:pt x="11" y="6"/>
                      <a:pt x="11" y="6"/>
                      <a:pt x="11" y="6"/>
                    </a:cubicBezTo>
                    <a:cubicBezTo>
                      <a:pt x="11" y="3"/>
                      <a:pt x="8" y="0"/>
                      <a:pt x="5" y="0"/>
                    </a:cubicBezTo>
                    <a:cubicBezTo>
                      <a:pt x="2" y="0"/>
                      <a:pt x="0" y="3"/>
                      <a:pt x="0" y="6"/>
                    </a:cubicBezTo>
                    <a:cubicBezTo>
                      <a:pt x="0" y="31"/>
                      <a:pt x="0" y="31"/>
                      <a:pt x="0" y="31"/>
                    </a:cubicBezTo>
                    <a:cubicBezTo>
                      <a:pt x="0" y="34"/>
                      <a:pt x="2" y="37"/>
                      <a:pt x="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0" name="Freeform 74"/>
              <p:cNvSpPr>
                <a:spLocks/>
              </p:cNvSpPr>
              <p:nvPr/>
            </p:nvSpPr>
            <p:spPr bwMode="auto">
              <a:xfrm>
                <a:off x="-2692400" y="4729163"/>
                <a:ext cx="26988" cy="90488"/>
              </a:xfrm>
              <a:custGeom>
                <a:avLst/>
                <a:gdLst/>
                <a:ahLst/>
                <a:cxnLst>
                  <a:cxn ang="0">
                    <a:pos x="5" y="37"/>
                  </a:cxn>
                  <a:cxn ang="0">
                    <a:pos x="11" y="31"/>
                  </a:cxn>
                  <a:cxn ang="0">
                    <a:pos x="11" y="6"/>
                  </a:cxn>
                  <a:cxn ang="0">
                    <a:pos x="5" y="0"/>
                  </a:cxn>
                  <a:cxn ang="0">
                    <a:pos x="0" y="6"/>
                  </a:cxn>
                  <a:cxn ang="0">
                    <a:pos x="0" y="31"/>
                  </a:cxn>
                  <a:cxn ang="0">
                    <a:pos x="5" y="37"/>
                  </a:cxn>
                </a:cxnLst>
                <a:rect l="0" t="0" r="r" b="b"/>
                <a:pathLst>
                  <a:path w="11" h="37">
                    <a:moveTo>
                      <a:pt x="5" y="37"/>
                    </a:moveTo>
                    <a:cubicBezTo>
                      <a:pt x="8" y="37"/>
                      <a:pt x="11" y="34"/>
                      <a:pt x="11" y="31"/>
                    </a:cubicBezTo>
                    <a:cubicBezTo>
                      <a:pt x="11" y="6"/>
                      <a:pt x="11" y="6"/>
                      <a:pt x="11" y="6"/>
                    </a:cubicBezTo>
                    <a:cubicBezTo>
                      <a:pt x="11" y="3"/>
                      <a:pt x="8" y="0"/>
                      <a:pt x="5" y="0"/>
                    </a:cubicBezTo>
                    <a:cubicBezTo>
                      <a:pt x="2" y="0"/>
                      <a:pt x="0" y="3"/>
                      <a:pt x="0" y="6"/>
                    </a:cubicBezTo>
                    <a:cubicBezTo>
                      <a:pt x="0" y="31"/>
                      <a:pt x="0" y="31"/>
                      <a:pt x="0" y="31"/>
                    </a:cubicBezTo>
                    <a:cubicBezTo>
                      <a:pt x="0" y="34"/>
                      <a:pt x="2" y="37"/>
                      <a:pt x="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1" name="Freeform 75"/>
              <p:cNvSpPr>
                <a:spLocks/>
              </p:cNvSpPr>
              <p:nvPr/>
            </p:nvSpPr>
            <p:spPr bwMode="auto">
              <a:xfrm>
                <a:off x="-3505200" y="4975226"/>
                <a:ext cx="26988" cy="139700"/>
              </a:xfrm>
              <a:custGeom>
                <a:avLst/>
                <a:gdLst/>
                <a:ahLst/>
                <a:cxnLst>
                  <a:cxn ang="0">
                    <a:pos x="6" y="0"/>
                  </a:cxn>
                  <a:cxn ang="0">
                    <a:pos x="0" y="6"/>
                  </a:cxn>
                  <a:cxn ang="0">
                    <a:pos x="0" y="51"/>
                  </a:cxn>
                  <a:cxn ang="0">
                    <a:pos x="6" y="57"/>
                  </a:cxn>
                  <a:cxn ang="0">
                    <a:pos x="11" y="51"/>
                  </a:cxn>
                  <a:cxn ang="0">
                    <a:pos x="11" y="6"/>
                  </a:cxn>
                  <a:cxn ang="0">
                    <a:pos x="6" y="0"/>
                  </a:cxn>
                </a:cxnLst>
                <a:rect l="0" t="0" r="r" b="b"/>
                <a:pathLst>
                  <a:path w="11" h="57">
                    <a:moveTo>
                      <a:pt x="6" y="0"/>
                    </a:moveTo>
                    <a:cubicBezTo>
                      <a:pt x="3" y="0"/>
                      <a:pt x="0" y="3"/>
                      <a:pt x="0" y="6"/>
                    </a:cubicBezTo>
                    <a:cubicBezTo>
                      <a:pt x="0" y="51"/>
                      <a:pt x="0" y="51"/>
                      <a:pt x="0" y="51"/>
                    </a:cubicBezTo>
                    <a:cubicBezTo>
                      <a:pt x="0" y="54"/>
                      <a:pt x="3" y="57"/>
                      <a:pt x="6" y="57"/>
                    </a:cubicBezTo>
                    <a:cubicBezTo>
                      <a:pt x="9" y="57"/>
                      <a:pt x="11" y="54"/>
                      <a:pt x="11" y="5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2" name="Freeform 76"/>
              <p:cNvSpPr>
                <a:spLocks/>
              </p:cNvSpPr>
              <p:nvPr/>
            </p:nvSpPr>
            <p:spPr bwMode="auto">
              <a:xfrm>
                <a:off x="-3422650"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3" name="Freeform 77"/>
              <p:cNvSpPr>
                <a:spLocks/>
              </p:cNvSpPr>
              <p:nvPr/>
            </p:nvSpPr>
            <p:spPr bwMode="auto">
              <a:xfrm>
                <a:off x="-3341688"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4" name="Freeform 78"/>
              <p:cNvSpPr>
                <a:spLocks/>
              </p:cNvSpPr>
              <p:nvPr/>
            </p:nvSpPr>
            <p:spPr bwMode="auto">
              <a:xfrm>
                <a:off x="-3260725"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5" name="Freeform 79"/>
              <p:cNvSpPr>
                <a:spLocks/>
              </p:cNvSpPr>
              <p:nvPr/>
            </p:nvSpPr>
            <p:spPr bwMode="auto">
              <a:xfrm>
                <a:off x="-3179763" y="4975226"/>
                <a:ext cx="26988" cy="139700"/>
              </a:xfrm>
              <a:custGeom>
                <a:avLst/>
                <a:gdLst/>
                <a:ahLst/>
                <a:cxnLst>
                  <a:cxn ang="0">
                    <a:pos x="6" y="0"/>
                  </a:cxn>
                  <a:cxn ang="0">
                    <a:pos x="0" y="6"/>
                  </a:cxn>
                  <a:cxn ang="0">
                    <a:pos x="0" y="51"/>
                  </a:cxn>
                  <a:cxn ang="0">
                    <a:pos x="6" y="57"/>
                  </a:cxn>
                  <a:cxn ang="0">
                    <a:pos x="11" y="51"/>
                  </a:cxn>
                  <a:cxn ang="0">
                    <a:pos x="11" y="6"/>
                  </a:cxn>
                  <a:cxn ang="0">
                    <a:pos x="6" y="0"/>
                  </a:cxn>
                </a:cxnLst>
                <a:rect l="0" t="0" r="r" b="b"/>
                <a:pathLst>
                  <a:path w="11" h="57">
                    <a:moveTo>
                      <a:pt x="6" y="0"/>
                    </a:moveTo>
                    <a:cubicBezTo>
                      <a:pt x="2" y="0"/>
                      <a:pt x="0" y="3"/>
                      <a:pt x="0" y="6"/>
                    </a:cubicBezTo>
                    <a:cubicBezTo>
                      <a:pt x="0" y="51"/>
                      <a:pt x="0" y="51"/>
                      <a:pt x="0" y="51"/>
                    </a:cubicBezTo>
                    <a:cubicBezTo>
                      <a:pt x="0" y="54"/>
                      <a:pt x="2" y="57"/>
                      <a:pt x="6" y="57"/>
                    </a:cubicBezTo>
                    <a:cubicBezTo>
                      <a:pt x="9" y="57"/>
                      <a:pt x="11" y="54"/>
                      <a:pt x="11" y="5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6" name="Freeform 80"/>
              <p:cNvSpPr>
                <a:spLocks/>
              </p:cNvSpPr>
              <p:nvPr/>
            </p:nvSpPr>
            <p:spPr bwMode="auto">
              <a:xfrm>
                <a:off x="-3098800" y="4975226"/>
                <a:ext cx="26988" cy="139700"/>
              </a:xfrm>
              <a:custGeom>
                <a:avLst/>
                <a:gdLst/>
                <a:ahLst/>
                <a:cxnLst>
                  <a:cxn ang="0">
                    <a:pos x="6" y="0"/>
                  </a:cxn>
                  <a:cxn ang="0">
                    <a:pos x="0" y="6"/>
                  </a:cxn>
                  <a:cxn ang="0">
                    <a:pos x="0" y="51"/>
                  </a:cxn>
                  <a:cxn ang="0">
                    <a:pos x="6" y="57"/>
                  </a:cxn>
                  <a:cxn ang="0">
                    <a:pos x="11" y="51"/>
                  </a:cxn>
                  <a:cxn ang="0">
                    <a:pos x="11" y="6"/>
                  </a:cxn>
                  <a:cxn ang="0">
                    <a:pos x="6" y="0"/>
                  </a:cxn>
                </a:cxnLst>
                <a:rect l="0" t="0" r="r" b="b"/>
                <a:pathLst>
                  <a:path w="11" h="57">
                    <a:moveTo>
                      <a:pt x="6" y="0"/>
                    </a:moveTo>
                    <a:cubicBezTo>
                      <a:pt x="3" y="0"/>
                      <a:pt x="0" y="3"/>
                      <a:pt x="0" y="6"/>
                    </a:cubicBezTo>
                    <a:cubicBezTo>
                      <a:pt x="0" y="51"/>
                      <a:pt x="0" y="51"/>
                      <a:pt x="0" y="51"/>
                    </a:cubicBezTo>
                    <a:cubicBezTo>
                      <a:pt x="0" y="54"/>
                      <a:pt x="3" y="57"/>
                      <a:pt x="6" y="57"/>
                    </a:cubicBezTo>
                    <a:cubicBezTo>
                      <a:pt x="9" y="57"/>
                      <a:pt x="11" y="54"/>
                      <a:pt x="11" y="5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7" name="Freeform 81"/>
              <p:cNvSpPr>
                <a:spLocks/>
              </p:cNvSpPr>
              <p:nvPr/>
            </p:nvSpPr>
            <p:spPr bwMode="auto">
              <a:xfrm>
                <a:off x="-3017838" y="4975226"/>
                <a:ext cx="26988" cy="139700"/>
              </a:xfrm>
              <a:custGeom>
                <a:avLst/>
                <a:gdLst/>
                <a:ahLst/>
                <a:cxnLst>
                  <a:cxn ang="0">
                    <a:pos x="6" y="0"/>
                  </a:cxn>
                  <a:cxn ang="0">
                    <a:pos x="0" y="6"/>
                  </a:cxn>
                  <a:cxn ang="0">
                    <a:pos x="0" y="51"/>
                  </a:cxn>
                  <a:cxn ang="0">
                    <a:pos x="6" y="57"/>
                  </a:cxn>
                  <a:cxn ang="0">
                    <a:pos x="11" y="51"/>
                  </a:cxn>
                  <a:cxn ang="0">
                    <a:pos x="11" y="6"/>
                  </a:cxn>
                  <a:cxn ang="0">
                    <a:pos x="6" y="0"/>
                  </a:cxn>
                </a:cxnLst>
                <a:rect l="0" t="0" r="r" b="b"/>
                <a:pathLst>
                  <a:path w="11" h="57">
                    <a:moveTo>
                      <a:pt x="6" y="0"/>
                    </a:moveTo>
                    <a:cubicBezTo>
                      <a:pt x="3" y="0"/>
                      <a:pt x="0" y="3"/>
                      <a:pt x="0" y="6"/>
                    </a:cubicBezTo>
                    <a:cubicBezTo>
                      <a:pt x="0" y="51"/>
                      <a:pt x="0" y="51"/>
                      <a:pt x="0" y="51"/>
                    </a:cubicBezTo>
                    <a:cubicBezTo>
                      <a:pt x="0" y="54"/>
                      <a:pt x="3" y="57"/>
                      <a:pt x="6" y="57"/>
                    </a:cubicBezTo>
                    <a:cubicBezTo>
                      <a:pt x="9" y="57"/>
                      <a:pt x="11" y="54"/>
                      <a:pt x="11" y="5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8" name="Freeform 82"/>
              <p:cNvSpPr>
                <a:spLocks/>
              </p:cNvSpPr>
              <p:nvPr/>
            </p:nvSpPr>
            <p:spPr bwMode="auto">
              <a:xfrm>
                <a:off x="-2936875" y="4975226"/>
                <a:ext cx="26988" cy="139700"/>
              </a:xfrm>
              <a:custGeom>
                <a:avLst/>
                <a:gdLst/>
                <a:ahLst/>
                <a:cxnLst>
                  <a:cxn ang="0">
                    <a:pos x="6" y="0"/>
                  </a:cxn>
                  <a:cxn ang="0">
                    <a:pos x="0" y="6"/>
                  </a:cxn>
                  <a:cxn ang="0">
                    <a:pos x="0" y="51"/>
                  </a:cxn>
                  <a:cxn ang="0">
                    <a:pos x="6" y="57"/>
                  </a:cxn>
                  <a:cxn ang="0">
                    <a:pos x="11" y="51"/>
                  </a:cxn>
                  <a:cxn ang="0">
                    <a:pos x="11" y="6"/>
                  </a:cxn>
                  <a:cxn ang="0">
                    <a:pos x="6" y="0"/>
                  </a:cxn>
                </a:cxnLst>
                <a:rect l="0" t="0" r="r" b="b"/>
                <a:pathLst>
                  <a:path w="11" h="57">
                    <a:moveTo>
                      <a:pt x="6" y="0"/>
                    </a:moveTo>
                    <a:cubicBezTo>
                      <a:pt x="3" y="0"/>
                      <a:pt x="0" y="3"/>
                      <a:pt x="0" y="6"/>
                    </a:cubicBezTo>
                    <a:cubicBezTo>
                      <a:pt x="0" y="51"/>
                      <a:pt x="0" y="51"/>
                      <a:pt x="0" y="51"/>
                    </a:cubicBezTo>
                    <a:cubicBezTo>
                      <a:pt x="0" y="54"/>
                      <a:pt x="3" y="57"/>
                      <a:pt x="6" y="57"/>
                    </a:cubicBezTo>
                    <a:cubicBezTo>
                      <a:pt x="9" y="57"/>
                      <a:pt x="11" y="54"/>
                      <a:pt x="11" y="51"/>
                    </a:cubicBezTo>
                    <a:cubicBezTo>
                      <a:pt x="11" y="6"/>
                      <a:pt x="11" y="6"/>
                      <a:pt x="11" y="6"/>
                    </a:cubicBezTo>
                    <a:cubicBezTo>
                      <a:pt x="11" y="3"/>
                      <a:pt x="9"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09" name="Freeform 83"/>
              <p:cNvSpPr>
                <a:spLocks/>
              </p:cNvSpPr>
              <p:nvPr/>
            </p:nvSpPr>
            <p:spPr bwMode="auto">
              <a:xfrm>
                <a:off x="-2854325"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10" name="Freeform 84"/>
              <p:cNvSpPr>
                <a:spLocks/>
              </p:cNvSpPr>
              <p:nvPr/>
            </p:nvSpPr>
            <p:spPr bwMode="auto">
              <a:xfrm>
                <a:off x="-2773363"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11" name="Freeform 85"/>
              <p:cNvSpPr>
                <a:spLocks/>
              </p:cNvSpPr>
              <p:nvPr/>
            </p:nvSpPr>
            <p:spPr bwMode="auto">
              <a:xfrm>
                <a:off x="-2692400" y="4975226"/>
                <a:ext cx="26988" cy="139700"/>
              </a:xfrm>
              <a:custGeom>
                <a:avLst/>
                <a:gdLst/>
                <a:ahLst/>
                <a:cxnLst>
                  <a:cxn ang="0">
                    <a:pos x="5" y="0"/>
                  </a:cxn>
                  <a:cxn ang="0">
                    <a:pos x="0" y="6"/>
                  </a:cxn>
                  <a:cxn ang="0">
                    <a:pos x="0" y="51"/>
                  </a:cxn>
                  <a:cxn ang="0">
                    <a:pos x="5" y="57"/>
                  </a:cxn>
                  <a:cxn ang="0">
                    <a:pos x="11" y="51"/>
                  </a:cxn>
                  <a:cxn ang="0">
                    <a:pos x="11" y="6"/>
                  </a:cxn>
                  <a:cxn ang="0">
                    <a:pos x="5" y="0"/>
                  </a:cxn>
                </a:cxnLst>
                <a:rect l="0" t="0" r="r" b="b"/>
                <a:pathLst>
                  <a:path w="11" h="57">
                    <a:moveTo>
                      <a:pt x="5" y="0"/>
                    </a:moveTo>
                    <a:cubicBezTo>
                      <a:pt x="2" y="0"/>
                      <a:pt x="0" y="3"/>
                      <a:pt x="0" y="6"/>
                    </a:cubicBezTo>
                    <a:cubicBezTo>
                      <a:pt x="0" y="51"/>
                      <a:pt x="0" y="51"/>
                      <a:pt x="0" y="51"/>
                    </a:cubicBezTo>
                    <a:cubicBezTo>
                      <a:pt x="0" y="54"/>
                      <a:pt x="2" y="57"/>
                      <a:pt x="5" y="57"/>
                    </a:cubicBezTo>
                    <a:cubicBezTo>
                      <a:pt x="8" y="57"/>
                      <a:pt x="11" y="54"/>
                      <a:pt x="11" y="51"/>
                    </a:cubicBezTo>
                    <a:cubicBezTo>
                      <a:pt x="11" y="6"/>
                      <a:pt x="11" y="6"/>
                      <a:pt x="11" y="6"/>
                    </a:cubicBezTo>
                    <a:cubicBezTo>
                      <a:pt x="11"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43" name="副标题 1"/>
            <p:cNvSpPr txBox="1">
              <a:spLocks/>
            </p:cNvSpPr>
            <p:nvPr/>
          </p:nvSpPr>
          <p:spPr>
            <a:xfrm>
              <a:off x="2914832" y="3142575"/>
              <a:ext cx="1393027" cy="479237"/>
            </a:xfrm>
            <a:prstGeom prst="rect">
              <a:avLst/>
            </a:prstGeom>
          </p:spPr>
          <p:txBody>
            <a:bodyPr>
              <a:no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Data Centers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44" name="副标题 1"/>
            <p:cNvSpPr txBox="1">
              <a:spLocks/>
            </p:cNvSpPr>
            <p:nvPr/>
          </p:nvSpPr>
          <p:spPr>
            <a:xfrm>
              <a:off x="4338737" y="3129696"/>
              <a:ext cx="1358900" cy="479237"/>
            </a:xfrm>
            <a:prstGeom prst="rect">
              <a:avLst/>
            </a:prstGeom>
          </p:spPr>
          <p:txBody>
            <a:bodyPr>
              <a:no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Cloud OS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45" name="Freeform 17"/>
            <p:cNvSpPr>
              <a:spLocks noEditPoints="1"/>
            </p:cNvSpPr>
            <p:nvPr/>
          </p:nvSpPr>
          <p:spPr bwMode="auto">
            <a:xfrm>
              <a:off x="4607817" y="2773779"/>
              <a:ext cx="371783" cy="231549"/>
            </a:xfrm>
            <a:custGeom>
              <a:avLst/>
              <a:gdLst/>
              <a:ahLst/>
              <a:cxnLst>
                <a:cxn ang="0">
                  <a:pos x="149" y="32"/>
                </a:cxn>
                <a:cxn ang="0">
                  <a:pos x="146" y="32"/>
                </a:cxn>
                <a:cxn ang="0">
                  <a:pos x="92" y="0"/>
                </a:cxn>
                <a:cxn ang="0">
                  <a:pos x="34" y="48"/>
                </a:cxn>
                <a:cxn ang="0">
                  <a:pos x="0" y="84"/>
                </a:cxn>
                <a:cxn ang="0">
                  <a:pos x="36" y="120"/>
                </a:cxn>
                <a:cxn ang="0">
                  <a:pos x="60" y="110"/>
                </a:cxn>
                <a:cxn ang="0">
                  <a:pos x="92" y="120"/>
                </a:cxn>
                <a:cxn ang="0">
                  <a:pos x="123" y="111"/>
                </a:cxn>
                <a:cxn ang="0">
                  <a:pos x="149" y="120"/>
                </a:cxn>
                <a:cxn ang="0">
                  <a:pos x="193" y="76"/>
                </a:cxn>
                <a:cxn ang="0">
                  <a:pos x="149" y="32"/>
                </a:cxn>
                <a:cxn ang="0">
                  <a:pos x="149" y="112"/>
                </a:cxn>
                <a:cxn ang="0">
                  <a:pos x="127" y="105"/>
                </a:cxn>
                <a:cxn ang="0">
                  <a:pos x="127" y="104"/>
                </a:cxn>
                <a:cxn ang="0">
                  <a:pos x="122" y="103"/>
                </a:cxn>
                <a:cxn ang="0">
                  <a:pos x="62" y="102"/>
                </a:cxn>
                <a:cxn ang="0">
                  <a:pos x="56" y="103"/>
                </a:cxn>
                <a:cxn ang="0">
                  <a:pos x="56" y="104"/>
                </a:cxn>
                <a:cxn ang="0">
                  <a:pos x="36" y="112"/>
                </a:cxn>
                <a:cxn ang="0">
                  <a:pos x="8" y="84"/>
                </a:cxn>
                <a:cxn ang="0">
                  <a:pos x="36" y="56"/>
                </a:cxn>
                <a:cxn ang="0">
                  <a:pos x="56" y="64"/>
                </a:cxn>
                <a:cxn ang="0">
                  <a:pos x="62" y="64"/>
                </a:cxn>
                <a:cxn ang="0">
                  <a:pos x="62" y="58"/>
                </a:cxn>
                <a:cxn ang="0">
                  <a:pos x="42" y="48"/>
                </a:cxn>
                <a:cxn ang="0">
                  <a:pos x="92" y="8"/>
                </a:cxn>
                <a:cxn ang="0">
                  <a:pos x="137" y="33"/>
                </a:cxn>
                <a:cxn ang="0">
                  <a:pos x="122" y="41"/>
                </a:cxn>
                <a:cxn ang="0">
                  <a:pos x="121" y="46"/>
                </a:cxn>
                <a:cxn ang="0">
                  <a:pos x="127" y="47"/>
                </a:cxn>
                <a:cxn ang="0">
                  <a:pos x="144" y="40"/>
                </a:cxn>
                <a:cxn ang="0">
                  <a:pos x="149" y="40"/>
                </a:cxn>
                <a:cxn ang="0">
                  <a:pos x="185" y="76"/>
                </a:cxn>
                <a:cxn ang="0">
                  <a:pos x="149" y="112"/>
                </a:cxn>
              </a:cxnLst>
              <a:rect l="0" t="0" r="r" b="b"/>
              <a:pathLst>
                <a:path w="193" h="120">
                  <a:moveTo>
                    <a:pt x="149" y="32"/>
                  </a:moveTo>
                  <a:cubicBezTo>
                    <a:pt x="147" y="32"/>
                    <a:pt x="147" y="32"/>
                    <a:pt x="146" y="32"/>
                  </a:cubicBezTo>
                  <a:cubicBezTo>
                    <a:pt x="135" y="12"/>
                    <a:pt x="115" y="0"/>
                    <a:pt x="92" y="0"/>
                  </a:cubicBezTo>
                  <a:cubicBezTo>
                    <a:pt x="64" y="0"/>
                    <a:pt x="39" y="20"/>
                    <a:pt x="34" y="48"/>
                  </a:cubicBezTo>
                  <a:cubicBezTo>
                    <a:pt x="15" y="50"/>
                    <a:pt x="0" y="65"/>
                    <a:pt x="0" y="84"/>
                  </a:cubicBezTo>
                  <a:cubicBezTo>
                    <a:pt x="0" y="104"/>
                    <a:pt x="17" y="120"/>
                    <a:pt x="36" y="120"/>
                  </a:cubicBezTo>
                  <a:cubicBezTo>
                    <a:pt x="45" y="120"/>
                    <a:pt x="54" y="116"/>
                    <a:pt x="60" y="110"/>
                  </a:cubicBezTo>
                  <a:cubicBezTo>
                    <a:pt x="70" y="117"/>
                    <a:pt x="81" y="120"/>
                    <a:pt x="92" y="120"/>
                  </a:cubicBezTo>
                  <a:cubicBezTo>
                    <a:pt x="103" y="120"/>
                    <a:pt x="114" y="117"/>
                    <a:pt x="123" y="111"/>
                  </a:cubicBezTo>
                  <a:cubicBezTo>
                    <a:pt x="130" y="117"/>
                    <a:pt x="139" y="120"/>
                    <a:pt x="149" y="120"/>
                  </a:cubicBezTo>
                  <a:cubicBezTo>
                    <a:pt x="173" y="120"/>
                    <a:pt x="193" y="100"/>
                    <a:pt x="193" y="76"/>
                  </a:cubicBezTo>
                  <a:cubicBezTo>
                    <a:pt x="193" y="52"/>
                    <a:pt x="173" y="32"/>
                    <a:pt x="149" y="32"/>
                  </a:cubicBezTo>
                  <a:close/>
                  <a:moveTo>
                    <a:pt x="149" y="112"/>
                  </a:moveTo>
                  <a:cubicBezTo>
                    <a:pt x="141" y="112"/>
                    <a:pt x="134" y="109"/>
                    <a:pt x="127" y="105"/>
                  </a:cubicBezTo>
                  <a:cubicBezTo>
                    <a:pt x="127" y="105"/>
                    <a:pt x="127" y="104"/>
                    <a:pt x="127" y="104"/>
                  </a:cubicBezTo>
                  <a:cubicBezTo>
                    <a:pt x="126" y="102"/>
                    <a:pt x="123" y="102"/>
                    <a:pt x="122" y="103"/>
                  </a:cubicBezTo>
                  <a:cubicBezTo>
                    <a:pt x="104" y="115"/>
                    <a:pt x="79" y="115"/>
                    <a:pt x="62" y="102"/>
                  </a:cubicBezTo>
                  <a:cubicBezTo>
                    <a:pt x="60" y="101"/>
                    <a:pt x="58" y="101"/>
                    <a:pt x="56" y="103"/>
                  </a:cubicBezTo>
                  <a:cubicBezTo>
                    <a:pt x="56" y="103"/>
                    <a:pt x="56" y="103"/>
                    <a:pt x="56" y="104"/>
                  </a:cubicBezTo>
                  <a:cubicBezTo>
                    <a:pt x="51" y="109"/>
                    <a:pt x="44" y="112"/>
                    <a:pt x="36" y="112"/>
                  </a:cubicBezTo>
                  <a:cubicBezTo>
                    <a:pt x="21" y="112"/>
                    <a:pt x="8" y="99"/>
                    <a:pt x="8" y="84"/>
                  </a:cubicBezTo>
                  <a:cubicBezTo>
                    <a:pt x="8" y="68"/>
                    <a:pt x="21" y="56"/>
                    <a:pt x="36" y="56"/>
                  </a:cubicBezTo>
                  <a:cubicBezTo>
                    <a:pt x="44" y="56"/>
                    <a:pt x="51" y="59"/>
                    <a:pt x="56" y="64"/>
                  </a:cubicBezTo>
                  <a:cubicBezTo>
                    <a:pt x="58" y="66"/>
                    <a:pt x="60" y="66"/>
                    <a:pt x="62" y="64"/>
                  </a:cubicBezTo>
                  <a:cubicBezTo>
                    <a:pt x="63" y="62"/>
                    <a:pt x="63" y="60"/>
                    <a:pt x="62" y="58"/>
                  </a:cubicBezTo>
                  <a:cubicBezTo>
                    <a:pt x="56" y="53"/>
                    <a:pt x="49" y="49"/>
                    <a:pt x="42" y="48"/>
                  </a:cubicBezTo>
                  <a:cubicBezTo>
                    <a:pt x="47" y="25"/>
                    <a:pt x="68" y="8"/>
                    <a:pt x="92" y="8"/>
                  </a:cubicBezTo>
                  <a:cubicBezTo>
                    <a:pt x="111" y="8"/>
                    <a:pt x="128" y="18"/>
                    <a:pt x="137" y="33"/>
                  </a:cubicBezTo>
                  <a:cubicBezTo>
                    <a:pt x="132" y="35"/>
                    <a:pt x="127" y="37"/>
                    <a:pt x="122" y="41"/>
                  </a:cubicBezTo>
                  <a:cubicBezTo>
                    <a:pt x="120" y="42"/>
                    <a:pt x="120" y="44"/>
                    <a:pt x="121" y="46"/>
                  </a:cubicBezTo>
                  <a:cubicBezTo>
                    <a:pt x="123" y="48"/>
                    <a:pt x="125" y="48"/>
                    <a:pt x="127" y="47"/>
                  </a:cubicBezTo>
                  <a:cubicBezTo>
                    <a:pt x="132" y="43"/>
                    <a:pt x="138" y="41"/>
                    <a:pt x="144" y="40"/>
                  </a:cubicBezTo>
                  <a:cubicBezTo>
                    <a:pt x="145" y="40"/>
                    <a:pt x="147" y="40"/>
                    <a:pt x="149" y="40"/>
                  </a:cubicBezTo>
                  <a:cubicBezTo>
                    <a:pt x="168" y="40"/>
                    <a:pt x="185" y="56"/>
                    <a:pt x="185" y="76"/>
                  </a:cubicBezTo>
                  <a:cubicBezTo>
                    <a:pt x="185" y="96"/>
                    <a:pt x="168" y="112"/>
                    <a:pt x="149" y="11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nvGrpSpPr>
            <p:cNvPr id="46" name="组合 45"/>
            <p:cNvGrpSpPr/>
            <p:nvPr/>
          </p:nvGrpSpPr>
          <p:grpSpPr>
            <a:xfrm>
              <a:off x="7952579" y="2707917"/>
              <a:ext cx="401638" cy="363273"/>
              <a:chOff x="-2365375" y="4664076"/>
              <a:chExt cx="531813" cy="481013"/>
            </a:xfrm>
            <a:solidFill>
              <a:schemeClr val="tx1">
                <a:lumMod val="50000"/>
                <a:lumOff val="50000"/>
              </a:schemeClr>
            </a:solidFill>
          </p:grpSpPr>
          <p:sp>
            <p:nvSpPr>
              <p:cNvPr id="60" name="Freeform 86"/>
              <p:cNvSpPr>
                <a:spLocks/>
              </p:cNvSpPr>
              <p:nvPr/>
            </p:nvSpPr>
            <p:spPr bwMode="auto">
              <a:xfrm>
                <a:off x="-2170113" y="4894263"/>
                <a:ext cx="34925" cy="15875"/>
              </a:xfrm>
              <a:custGeom>
                <a:avLst/>
                <a:gdLst/>
                <a:ahLst/>
                <a:cxnLst>
                  <a:cxn ang="0">
                    <a:pos x="0" y="8"/>
                  </a:cxn>
                  <a:cxn ang="0">
                    <a:pos x="0" y="8"/>
                  </a:cxn>
                  <a:cxn ang="0">
                    <a:pos x="0" y="10"/>
                  </a:cxn>
                  <a:cxn ang="0">
                    <a:pos x="2" y="10"/>
                  </a:cxn>
                  <a:cxn ang="0">
                    <a:pos x="2" y="10"/>
                  </a:cxn>
                  <a:cxn ang="0">
                    <a:pos x="2" y="10"/>
                  </a:cxn>
                  <a:cxn ang="0">
                    <a:pos x="2" y="10"/>
                  </a:cxn>
                  <a:cxn ang="0">
                    <a:pos x="20" y="10"/>
                  </a:cxn>
                  <a:cxn ang="0">
                    <a:pos x="20" y="10"/>
                  </a:cxn>
                  <a:cxn ang="0">
                    <a:pos x="20" y="10"/>
                  </a:cxn>
                  <a:cxn ang="0">
                    <a:pos x="20" y="10"/>
                  </a:cxn>
                  <a:cxn ang="0">
                    <a:pos x="22" y="10"/>
                  </a:cxn>
                  <a:cxn ang="0">
                    <a:pos x="22" y="8"/>
                  </a:cxn>
                  <a:cxn ang="0">
                    <a:pos x="22" y="8"/>
                  </a:cxn>
                  <a:cxn ang="0">
                    <a:pos x="22" y="8"/>
                  </a:cxn>
                  <a:cxn ang="0">
                    <a:pos x="22" y="7"/>
                  </a:cxn>
                  <a:cxn ang="0">
                    <a:pos x="22" y="2"/>
                  </a:cxn>
                  <a:cxn ang="0">
                    <a:pos x="22" y="2"/>
                  </a:cxn>
                  <a:cxn ang="0">
                    <a:pos x="22" y="2"/>
                  </a:cxn>
                  <a:cxn ang="0">
                    <a:pos x="22" y="0"/>
                  </a:cxn>
                  <a:cxn ang="0">
                    <a:pos x="22" y="0"/>
                  </a:cxn>
                  <a:cxn ang="0">
                    <a:pos x="20" y="0"/>
                  </a:cxn>
                  <a:cxn ang="0">
                    <a:pos x="20" y="0"/>
                  </a:cxn>
                  <a:cxn ang="0">
                    <a:pos x="20" y="0"/>
                  </a:cxn>
                  <a:cxn ang="0">
                    <a:pos x="3" y="0"/>
                  </a:cxn>
                  <a:cxn ang="0">
                    <a:pos x="2" y="0"/>
                  </a:cxn>
                  <a:cxn ang="0">
                    <a:pos x="2" y="0"/>
                  </a:cxn>
                  <a:cxn ang="0">
                    <a:pos x="2" y="0"/>
                  </a:cxn>
                  <a:cxn ang="0">
                    <a:pos x="0" y="0"/>
                  </a:cxn>
                  <a:cxn ang="0">
                    <a:pos x="0" y="2"/>
                  </a:cxn>
                  <a:cxn ang="0">
                    <a:pos x="0" y="2"/>
                  </a:cxn>
                  <a:cxn ang="0">
                    <a:pos x="0" y="2"/>
                  </a:cxn>
                  <a:cxn ang="0">
                    <a:pos x="0" y="4"/>
                  </a:cxn>
                  <a:cxn ang="0">
                    <a:pos x="0" y="8"/>
                  </a:cxn>
                </a:cxnLst>
                <a:rect l="0" t="0" r="r" b="b"/>
                <a:pathLst>
                  <a:path w="22" h="10">
                    <a:moveTo>
                      <a:pt x="0" y="8"/>
                    </a:moveTo>
                    <a:lnTo>
                      <a:pt x="0" y="8"/>
                    </a:lnTo>
                    <a:lnTo>
                      <a:pt x="0" y="8"/>
                    </a:lnTo>
                    <a:lnTo>
                      <a:pt x="0" y="8"/>
                    </a:lnTo>
                    <a:lnTo>
                      <a:pt x="0" y="8"/>
                    </a:lnTo>
                    <a:lnTo>
                      <a:pt x="0" y="10"/>
                    </a:lnTo>
                    <a:lnTo>
                      <a:pt x="0" y="10"/>
                    </a:lnTo>
                    <a:lnTo>
                      <a:pt x="2" y="10"/>
                    </a:lnTo>
                    <a:lnTo>
                      <a:pt x="2" y="10"/>
                    </a:lnTo>
                    <a:lnTo>
                      <a:pt x="2" y="10"/>
                    </a:lnTo>
                    <a:lnTo>
                      <a:pt x="2" y="10"/>
                    </a:lnTo>
                    <a:lnTo>
                      <a:pt x="2" y="10"/>
                    </a:lnTo>
                    <a:lnTo>
                      <a:pt x="2" y="10"/>
                    </a:lnTo>
                    <a:lnTo>
                      <a:pt x="2" y="10"/>
                    </a:lnTo>
                    <a:lnTo>
                      <a:pt x="3" y="10"/>
                    </a:lnTo>
                    <a:lnTo>
                      <a:pt x="20" y="10"/>
                    </a:lnTo>
                    <a:lnTo>
                      <a:pt x="20" y="10"/>
                    </a:lnTo>
                    <a:lnTo>
                      <a:pt x="20" y="10"/>
                    </a:lnTo>
                    <a:lnTo>
                      <a:pt x="20" y="10"/>
                    </a:lnTo>
                    <a:lnTo>
                      <a:pt x="20" y="10"/>
                    </a:lnTo>
                    <a:lnTo>
                      <a:pt x="20" y="10"/>
                    </a:lnTo>
                    <a:lnTo>
                      <a:pt x="20" y="10"/>
                    </a:lnTo>
                    <a:lnTo>
                      <a:pt x="22" y="10"/>
                    </a:lnTo>
                    <a:lnTo>
                      <a:pt x="22" y="10"/>
                    </a:lnTo>
                    <a:lnTo>
                      <a:pt x="22" y="10"/>
                    </a:lnTo>
                    <a:lnTo>
                      <a:pt x="22" y="8"/>
                    </a:lnTo>
                    <a:lnTo>
                      <a:pt x="22" y="8"/>
                    </a:lnTo>
                    <a:lnTo>
                      <a:pt x="22" y="8"/>
                    </a:lnTo>
                    <a:lnTo>
                      <a:pt x="22" y="8"/>
                    </a:lnTo>
                    <a:lnTo>
                      <a:pt x="22" y="8"/>
                    </a:lnTo>
                    <a:lnTo>
                      <a:pt x="22" y="8"/>
                    </a:lnTo>
                    <a:lnTo>
                      <a:pt x="22" y="7"/>
                    </a:lnTo>
                    <a:lnTo>
                      <a:pt x="22" y="4"/>
                    </a:lnTo>
                    <a:lnTo>
                      <a:pt x="22" y="2"/>
                    </a:lnTo>
                    <a:lnTo>
                      <a:pt x="22" y="2"/>
                    </a:lnTo>
                    <a:lnTo>
                      <a:pt x="22" y="2"/>
                    </a:lnTo>
                    <a:lnTo>
                      <a:pt x="22" y="2"/>
                    </a:lnTo>
                    <a:lnTo>
                      <a:pt x="22" y="2"/>
                    </a:lnTo>
                    <a:lnTo>
                      <a:pt x="22" y="2"/>
                    </a:lnTo>
                    <a:lnTo>
                      <a:pt x="22" y="0"/>
                    </a:lnTo>
                    <a:lnTo>
                      <a:pt x="22" y="0"/>
                    </a:lnTo>
                    <a:lnTo>
                      <a:pt x="22" y="0"/>
                    </a:lnTo>
                    <a:lnTo>
                      <a:pt x="20" y="0"/>
                    </a:lnTo>
                    <a:lnTo>
                      <a:pt x="20" y="0"/>
                    </a:lnTo>
                    <a:lnTo>
                      <a:pt x="20" y="0"/>
                    </a:lnTo>
                    <a:lnTo>
                      <a:pt x="20" y="0"/>
                    </a:lnTo>
                    <a:lnTo>
                      <a:pt x="20" y="0"/>
                    </a:lnTo>
                    <a:lnTo>
                      <a:pt x="20" y="0"/>
                    </a:lnTo>
                    <a:lnTo>
                      <a:pt x="20" y="0"/>
                    </a:lnTo>
                    <a:lnTo>
                      <a:pt x="3" y="0"/>
                    </a:lnTo>
                    <a:lnTo>
                      <a:pt x="2" y="0"/>
                    </a:lnTo>
                    <a:lnTo>
                      <a:pt x="2" y="0"/>
                    </a:lnTo>
                    <a:lnTo>
                      <a:pt x="2" y="0"/>
                    </a:lnTo>
                    <a:lnTo>
                      <a:pt x="2" y="0"/>
                    </a:lnTo>
                    <a:lnTo>
                      <a:pt x="2" y="0"/>
                    </a:lnTo>
                    <a:lnTo>
                      <a:pt x="2" y="0"/>
                    </a:lnTo>
                    <a:lnTo>
                      <a:pt x="2" y="0"/>
                    </a:lnTo>
                    <a:lnTo>
                      <a:pt x="0" y="0"/>
                    </a:lnTo>
                    <a:lnTo>
                      <a:pt x="0" y="0"/>
                    </a:lnTo>
                    <a:lnTo>
                      <a:pt x="0" y="2"/>
                    </a:lnTo>
                    <a:lnTo>
                      <a:pt x="0" y="2"/>
                    </a:lnTo>
                    <a:lnTo>
                      <a:pt x="0" y="2"/>
                    </a:lnTo>
                    <a:lnTo>
                      <a:pt x="0" y="2"/>
                    </a:lnTo>
                    <a:lnTo>
                      <a:pt x="0" y="2"/>
                    </a:lnTo>
                    <a:lnTo>
                      <a:pt x="0" y="2"/>
                    </a:lnTo>
                    <a:lnTo>
                      <a:pt x="0" y="4"/>
                    </a:lnTo>
                    <a:lnTo>
                      <a:pt x="0" y="7"/>
                    </a:lnTo>
                    <a:lnTo>
                      <a:pt x="0" y="8"/>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1" name="Freeform 87"/>
              <p:cNvSpPr>
                <a:spLocks/>
              </p:cNvSpPr>
              <p:nvPr/>
            </p:nvSpPr>
            <p:spPr bwMode="auto">
              <a:xfrm>
                <a:off x="-2170113" y="4865688"/>
                <a:ext cx="34925" cy="17463"/>
              </a:xfrm>
              <a:custGeom>
                <a:avLst/>
                <a:gdLst/>
                <a:ahLst/>
                <a:cxnLst>
                  <a:cxn ang="0">
                    <a:pos x="0" y="9"/>
                  </a:cxn>
                  <a:cxn ang="0">
                    <a:pos x="0" y="9"/>
                  </a:cxn>
                  <a:cxn ang="0">
                    <a:pos x="0" y="9"/>
                  </a:cxn>
                  <a:cxn ang="0">
                    <a:pos x="2" y="9"/>
                  </a:cxn>
                  <a:cxn ang="0">
                    <a:pos x="2" y="11"/>
                  </a:cxn>
                  <a:cxn ang="0">
                    <a:pos x="2" y="11"/>
                  </a:cxn>
                  <a:cxn ang="0">
                    <a:pos x="2" y="11"/>
                  </a:cxn>
                  <a:cxn ang="0">
                    <a:pos x="20" y="11"/>
                  </a:cxn>
                  <a:cxn ang="0">
                    <a:pos x="20" y="11"/>
                  </a:cxn>
                  <a:cxn ang="0">
                    <a:pos x="20" y="11"/>
                  </a:cxn>
                  <a:cxn ang="0">
                    <a:pos x="20" y="9"/>
                  </a:cxn>
                  <a:cxn ang="0">
                    <a:pos x="22" y="9"/>
                  </a:cxn>
                  <a:cxn ang="0">
                    <a:pos x="22" y="9"/>
                  </a:cxn>
                  <a:cxn ang="0">
                    <a:pos x="22" y="9"/>
                  </a:cxn>
                  <a:cxn ang="0">
                    <a:pos x="22" y="8"/>
                  </a:cxn>
                  <a:cxn ang="0">
                    <a:pos x="22" y="8"/>
                  </a:cxn>
                  <a:cxn ang="0">
                    <a:pos x="22" y="3"/>
                  </a:cxn>
                  <a:cxn ang="0">
                    <a:pos x="22" y="3"/>
                  </a:cxn>
                  <a:cxn ang="0">
                    <a:pos x="22" y="1"/>
                  </a:cxn>
                  <a:cxn ang="0">
                    <a:pos x="22" y="1"/>
                  </a:cxn>
                  <a:cxn ang="0">
                    <a:pos x="22" y="1"/>
                  </a:cxn>
                  <a:cxn ang="0">
                    <a:pos x="20" y="1"/>
                  </a:cxn>
                  <a:cxn ang="0">
                    <a:pos x="20" y="0"/>
                  </a:cxn>
                  <a:cxn ang="0">
                    <a:pos x="20" y="0"/>
                  </a:cxn>
                  <a:cxn ang="0">
                    <a:pos x="3" y="0"/>
                  </a:cxn>
                  <a:cxn ang="0">
                    <a:pos x="2" y="0"/>
                  </a:cxn>
                  <a:cxn ang="0">
                    <a:pos x="2" y="1"/>
                  </a:cxn>
                  <a:cxn ang="0">
                    <a:pos x="2" y="1"/>
                  </a:cxn>
                  <a:cxn ang="0">
                    <a:pos x="0" y="1"/>
                  </a:cxn>
                  <a:cxn ang="0">
                    <a:pos x="0" y="1"/>
                  </a:cxn>
                  <a:cxn ang="0">
                    <a:pos x="0" y="1"/>
                  </a:cxn>
                  <a:cxn ang="0">
                    <a:pos x="0" y="3"/>
                  </a:cxn>
                  <a:cxn ang="0">
                    <a:pos x="0" y="3"/>
                  </a:cxn>
                  <a:cxn ang="0">
                    <a:pos x="0" y="8"/>
                  </a:cxn>
                </a:cxnLst>
                <a:rect l="0" t="0" r="r" b="b"/>
                <a:pathLst>
                  <a:path w="22" h="11">
                    <a:moveTo>
                      <a:pt x="0" y="8"/>
                    </a:moveTo>
                    <a:lnTo>
                      <a:pt x="0" y="9"/>
                    </a:lnTo>
                    <a:lnTo>
                      <a:pt x="0" y="9"/>
                    </a:lnTo>
                    <a:lnTo>
                      <a:pt x="0" y="9"/>
                    </a:lnTo>
                    <a:lnTo>
                      <a:pt x="0" y="9"/>
                    </a:lnTo>
                    <a:lnTo>
                      <a:pt x="0" y="9"/>
                    </a:lnTo>
                    <a:lnTo>
                      <a:pt x="0" y="9"/>
                    </a:lnTo>
                    <a:lnTo>
                      <a:pt x="2" y="9"/>
                    </a:lnTo>
                    <a:lnTo>
                      <a:pt x="2" y="9"/>
                    </a:lnTo>
                    <a:lnTo>
                      <a:pt x="2" y="11"/>
                    </a:lnTo>
                    <a:lnTo>
                      <a:pt x="2" y="11"/>
                    </a:lnTo>
                    <a:lnTo>
                      <a:pt x="2" y="11"/>
                    </a:lnTo>
                    <a:lnTo>
                      <a:pt x="2" y="11"/>
                    </a:lnTo>
                    <a:lnTo>
                      <a:pt x="2" y="11"/>
                    </a:lnTo>
                    <a:lnTo>
                      <a:pt x="3" y="11"/>
                    </a:lnTo>
                    <a:lnTo>
                      <a:pt x="20" y="11"/>
                    </a:lnTo>
                    <a:lnTo>
                      <a:pt x="20" y="11"/>
                    </a:lnTo>
                    <a:lnTo>
                      <a:pt x="20" y="11"/>
                    </a:lnTo>
                    <a:lnTo>
                      <a:pt x="20" y="11"/>
                    </a:lnTo>
                    <a:lnTo>
                      <a:pt x="20" y="11"/>
                    </a:lnTo>
                    <a:lnTo>
                      <a:pt x="20" y="11"/>
                    </a:lnTo>
                    <a:lnTo>
                      <a:pt x="20" y="9"/>
                    </a:lnTo>
                    <a:lnTo>
                      <a:pt x="22" y="9"/>
                    </a:lnTo>
                    <a:lnTo>
                      <a:pt x="22" y="9"/>
                    </a:lnTo>
                    <a:lnTo>
                      <a:pt x="22" y="9"/>
                    </a:lnTo>
                    <a:lnTo>
                      <a:pt x="22" y="9"/>
                    </a:lnTo>
                    <a:lnTo>
                      <a:pt x="22" y="9"/>
                    </a:lnTo>
                    <a:lnTo>
                      <a:pt x="22" y="9"/>
                    </a:lnTo>
                    <a:lnTo>
                      <a:pt x="22" y="9"/>
                    </a:lnTo>
                    <a:lnTo>
                      <a:pt x="22" y="8"/>
                    </a:lnTo>
                    <a:lnTo>
                      <a:pt x="22" y="8"/>
                    </a:lnTo>
                    <a:lnTo>
                      <a:pt x="22" y="8"/>
                    </a:lnTo>
                    <a:lnTo>
                      <a:pt x="22" y="3"/>
                    </a:lnTo>
                    <a:lnTo>
                      <a:pt x="22" y="3"/>
                    </a:lnTo>
                    <a:lnTo>
                      <a:pt x="22" y="3"/>
                    </a:lnTo>
                    <a:lnTo>
                      <a:pt x="22" y="3"/>
                    </a:lnTo>
                    <a:lnTo>
                      <a:pt x="22" y="1"/>
                    </a:lnTo>
                    <a:lnTo>
                      <a:pt x="22" y="1"/>
                    </a:lnTo>
                    <a:lnTo>
                      <a:pt x="22" y="1"/>
                    </a:lnTo>
                    <a:lnTo>
                      <a:pt x="22" y="1"/>
                    </a:lnTo>
                    <a:lnTo>
                      <a:pt x="22" y="1"/>
                    </a:lnTo>
                    <a:lnTo>
                      <a:pt x="22" y="1"/>
                    </a:lnTo>
                    <a:lnTo>
                      <a:pt x="20" y="1"/>
                    </a:lnTo>
                    <a:lnTo>
                      <a:pt x="20" y="1"/>
                    </a:lnTo>
                    <a:lnTo>
                      <a:pt x="20" y="1"/>
                    </a:lnTo>
                    <a:lnTo>
                      <a:pt x="20" y="0"/>
                    </a:lnTo>
                    <a:lnTo>
                      <a:pt x="20" y="0"/>
                    </a:lnTo>
                    <a:lnTo>
                      <a:pt x="20" y="0"/>
                    </a:lnTo>
                    <a:lnTo>
                      <a:pt x="20" y="0"/>
                    </a:lnTo>
                    <a:lnTo>
                      <a:pt x="3" y="0"/>
                    </a:lnTo>
                    <a:lnTo>
                      <a:pt x="2" y="0"/>
                    </a:lnTo>
                    <a:lnTo>
                      <a:pt x="2" y="0"/>
                    </a:lnTo>
                    <a:lnTo>
                      <a:pt x="2" y="0"/>
                    </a:lnTo>
                    <a:lnTo>
                      <a:pt x="2" y="1"/>
                    </a:lnTo>
                    <a:lnTo>
                      <a:pt x="2" y="1"/>
                    </a:lnTo>
                    <a:lnTo>
                      <a:pt x="2" y="1"/>
                    </a:lnTo>
                    <a:lnTo>
                      <a:pt x="2" y="1"/>
                    </a:lnTo>
                    <a:lnTo>
                      <a:pt x="0" y="1"/>
                    </a:lnTo>
                    <a:lnTo>
                      <a:pt x="0" y="1"/>
                    </a:lnTo>
                    <a:lnTo>
                      <a:pt x="0" y="1"/>
                    </a:lnTo>
                    <a:lnTo>
                      <a:pt x="0" y="1"/>
                    </a:lnTo>
                    <a:lnTo>
                      <a:pt x="0" y="1"/>
                    </a:lnTo>
                    <a:lnTo>
                      <a:pt x="0" y="3"/>
                    </a:lnTo>
                    <a:lnTo>
                      <a:pt x="0" y="3"/>
                    </a:lnTo>
                    <a:lnTo>
                      <a:pt x="0" y="3"/>
                    </a:lnTo>
                    <a:lnTo>
                      <a:pt x="0" y="3"/>
                    </a:lnTo>
                    <a:lnTo>
                      <a:pt x="0" y="8"/>
                    </a:lnTo>
                    <a:lnTo>
                      <a:pt x="0" y="8"/>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2" name="Freeform 88"/>
              <p:cNvSpPr>
                <a:spLocks/>
              </p:cNvSpPr>
              <p:nvPr/>
            </p:nvSpPr>
            <p:spPr bwMode="auto">
              <a:xfrm>
                <a:off x="-2160588" y="4953001"/>
                <a:ext cx="15875" cy="120650"/>
              </a:xfrm>
              <a:custGeom>
                <a:avLst/>
                <a:gdLst/>
                <a:ahLst/>
                <a:cxnLst>
                  <a:cxn ang="0">
                    <a:pos x="10" y="2"/>
                  </a:cxn>
                  <a:cxn ang="0">
                    <a:pos x="10" y="2"/>
                  </a:cxn>
                  <a:cxn ang="0">
                    <a:pos x="10" y="0"/>
                  </a:cxn>
                  <a:cxn ang="0">
                    <a:pos x="8" y="0"/>
                  </a:cxn>
                  <a:cxn ang="0">
                    <a:pos x="8" y="0"/>
                  </a:cxn>
                  <a:cxn ang="0">
                    <a:pos x="8" y="0"/>
                  </a:cxn>
                  <a:cxn ang="0">
                    <a:pos x="7" y="0"/>
                  </a:cxn>
                  <a:cxn ang="0">
                    <a:pos x="7" y="0"/>
                  </a:cxn>
                  <a:cxn ang="0">
                    <a:pos x="4" y="0"/>
                  </a:cxn>
                  <a:cxn ang="0">
                    <a:pos x="4" y="0"/>
                  </a:cxn>
                  <a:cxn ang="0">
                    <a:pos x="4" y="0"/>
                  </a:cxn>
                  <a:cxn ang="0">
                    <a:pos x="2" y="0"/>
                  </a:cxn>
                  <a:cxn ang="0">
                    <a:pos x="2" y="0"/>
                  </a:cxn>
                  <a:cxn ang="0">
                    <a:pos x="2" y="0"/>
                  </a:cxn>
                  <a:cxn ang="0">
                    <a:pos x="0" y="2"/>
                  </a:cxn>
                  <a:cxn ang="0">
                    <a:pos x="0" y="2"/>
                  </a:cxn>
                  <a:cxn ang="0">
                    <a:pos x="0" y="4"/>
                  </a:cxn>
                  <a:cxn ang="0">
                    <a:pos x="0" y="4"/>
                  </a:cxn>
                  <a:cxn ang="0">
                    <a:pos x="0" y="71"/>
                  </a:cxn>
                  <a:cxn ang="0">
                    <a:pos x="0" y="73"/>
                  </a:cxn>
                  <a:cxn ang="0">
                    <a:pos x="0" y="73"/>
                  </a:cxn>
                  <a:cxn ang="0">
                    <a:pos x="0" y="75"/>
                  </a:cxn>
                  <a:cxn ang="0">
                    <a:pos x="2" y="75"/>
                  </a:cxn>
                  <a:cxn ang="0">
                    <a:pos x="2" y="75"/>
                  </a:cxn>
                  <a:cxn ang="0">
                    <a:pos x="4" y="76"/>
                  </a:cxn>
                  <a:cxn ang="0">
                    <a:pos x="4" y="76"/>
                  </a:cxn>
                  <a:cxn ang="0">
                    <a:pos x="4" y="76"/>
                  </a:cxn>
                  <a:cxn ang="0">
                    <a:pos x="7" y="76"/>
                  </a:cxn>
                  <a:cxn ang="0">
                    <a:pos x="7" y="76"/>
                  </a:cxn>
                  <a:cxn ang="0">
                    <a:pos x="7" y="76"/>
                  </a:cxn>
                  <a:cxn ang="0">
                    <a:pos x="8" y="75"/>
                  </a:cxn>
                  <a:cxn ang="0">
                    <a:pos x="8" y="75"/>
                  </a:cxn>
                  <a:cxn ang="0">
                    <a:pos x="8" y="75"/>
                  </a:cxn>
                  <a:cxn ang="0">
                    <a:pos x="10" y="73"/>
                  </a:cxn>
                  <a:cxn ang="0">
                    <a:pos x="10" y="73"/>
                  </a:cxn>
                  <a:cxn ang="0">
                    <a:pos x="10" y="73"/>
                  </a:cxn>
                  <a:cxn ang="0">
                    <a:pos x="10" y="71"/>
                  </a:cxn>
                  <a:cxn ang="0">
                    <a:pos x="10" y="4"/>
                  </a:cxn>
                </a:cxnLst>
                <a:rect l="0" t="0" r="r" b="b"/>
                <a:pathLst>
                  <a:path w="10" h="76">
                    <a:moveTo>
                      <a:pt x="10" y="4"/>
                    </a:moveTo>
                    <a:lnTo>
                      <a:pt x="10" y="2"/>
                    </a:lnTo>
                    <a:lnTo>
                      <a:pt x="10" y="2"/>
                    </a:lnTo>
                    <a:lnTo>
                      <a:pt x="10" y="2"/>
                    </a:lnTo>
                    <a:lnTo>
                      <a:pt x="10" y="2"/>
                    </a:lnTo>
                    <a:lnTo>
                      <a:pt x="10" y="0"/>
                    </a:lnTo>
                    <a:lnTo>
                      <a:pt x="8" y="0"/>
                    </a:lnTo>
                    <a:lnTo>
                      <a:pt x="8" y="0"/>
                    </a:lnTo>
                    <a:lnTo>
                      <a:pt x="8" y="0"/>
                    </a:lnTo>
                    <a:lnTo>
                      <a:pt x="8" y="0"/>
                    </a:lnTo>
                    <a:lnTo>
                      <a:pt x="8" y="0"/>
                    </a:lnTo>
                    <a:lnTo>
                      <a:pt x="8" y="0"/>
                    </a:lnTo>
                    <a:lnTo>
                      <a:pt x="7" y="0"/>
                    </a:lnTo>
                    <a:lnTo>
                      <a:pt x="7" y="0"/>
                    </a:lnTo>
                    <a:lnTo>
                      <a:pt x="7" y="0"/>
                    </a:lnTo>
                    <a:lnTo>
                      <a:pt x="7" y="0"/>
                    </a:lnTo>
                    <a:lnTo>
                      <a:pt x="7"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2"/>
                    </a:lnTo>
                    <a:lnTo>
                      <a:pt x="0" y="2"/>
                    </a:lnTo>
                    <a:lnTo>
                      <a:pt x="0" y="2"/>
                    </a:lnTo>
                    <a:lnTo>
                      <a:pt x="0" y="2"/>
                    </a:lnTo>
                    <a:lnTo>
                      <a:pt x="0" y="4"/>
                    </a:lnTo>
                    <a:lnTo>
                      <a:pt x="0" y="4"/>
                    </a:lnTo>
                    <a:lnTo>
                      <a:pt x="0" y="4"/>
                    </a:lnTo>
                    <a:lnTo>
                      <a:pt x="0" y="71"/>
                    </a:lnTo>
                    <a:lnTo>
                      <a:pt x="0" y="71"/>
                    </a:lnTo>
                    <a:lnTo>
                      <a:pt x="0" y="73"/>
                    </a:lnTo>
                    <a:lnTo>
                      <a:pt x="0" y="73"/>
                    </a:lnTo>
                    <a:lnTo>
                      <a:pt x="0" y="73"/>
                    </a:lnTo>
                    <a:lnTo>
                      <a:pt x="0" y="73"/>
                    </a:lnTo>
                    <a:lnTo>
                      <a:pt x="0" y="73"/>
                    </a:lnTo>
                    <a:lnTo>
                      <a:pt x="0" y="75"/>
                    </a:lnTo>
                    <a:lnTo>
                      <a:pt x="2" y="75"/>
                    </a:lnTo>
                    <a:lnTo>
                      <a:pt x="2" y="75"/>
                    </a:lnTo>
                    <a:lnTo>
                      <a:pt x="2" y="75"/>
                    </a:lnTo>
                    <a:lnTo>
                      <a:pt x="2" y="75"/>
                    </a:lnTo>
                    <a:lnTo>
                      <a:pt x="2" y="75"/>
                    </a:lnTo>
                    <a:lnTo>
                      <a:pt x="4" y="76"/>
                    </a:lnTo>
                    <a:lnTo>
                      <a:pt x="4" y="76"/>
                    </a:lnTo>
                    <a:lnTo>
                      <a:pt x="4" y="76"/>
                    </a:lnTo>
                    <a:lnTo>
                      <a:pt x="4" y="76"/>
                    </a:lnTo>
                    <a:lnTo>
                      <a:pt x="4" y="76"/>
                    </a:lnTo>
                    <a:lnTo>
                      <a:pt x="4" y="76"/>
                    </a:lnTo>
                    <a:lnTo>
                      <a:pt x="7" y="76"/>
                    </a:lnTo>
                    <a:lnTo>
                      <a:pt x="7" y="76"/>
                    </a:lnTo>
                    <a:lnTo>
                      <a:pt x="7" y="76"/>
                    </a:lnTo>
                    <a:lnTo>
                      <a:pt x="7" y="76"/>
                    </a:lnTo>
                    <a:lnTo>
                      <a:pt x="7" y="76"/>
                    </a:lnTo>
                    <a:lnTo>
                      <a:pt x="8" y="76"/>
                    </a:lnTo>
                    <a:lnTo>
                      <a:pt x="8" y="75"/>
                    </a:lnTo>
                    <a:lnTo>
                      <a:pt x="8" y="75"/>
                    </a:lnTo>
                    <a:lnTo>
                      <a:pt x="8" y="75"/>
                    </a:lnTo>
                    <a:lnTo>
                      <a:pt x="8" y="75"/>
                    </a:lnTo>
                    <a:lnTo>
                      <a:pt x="8" y="75"/>
                    </a:lnTo>
                    <a:lnTo>
                      <a:pt x="10" y="75"/>
                    </a:lnTo>
                    <a:lnTo>
                      <a:pt x="10" y="73"/>
                    </a:lnTo>
                    <a:lnTo>
                      <a:pt x="10" y="73"/>
                    </a:lnTo>
                    <a:lnTo>
                      <a:pt x="10" y="73"/>
                    </a:lnTo>
                    <a:lnTo>
                      <a:pt x="10" y="73"/>
                    </a:lnTo>
                    <a:lnTo>
                      <a:pt x="10" y="73"/>
                    </a:lnTo>
                    <a:lnTo>
                      <a:pt x="10" y="71"/>
                    </a:lnTo>
                    <a:lnTo>
                      <a:pt x="10" y="71"/>
                    </a:lnTo>
                    <a:lnTo>
                      <a:pt x="10" y="4"/>
                    </a:lnTo>
                    <a:lnTo>
                      <a:pt x="10" y="4"/>
                    </a:lnTo>
                    <a:lnTo>
                      <a:pt x="1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3" name="Freeform 89"/>
              <p:cNvSpPr>
                <a:spLocks/>
              </p:cNvSpPr>
              <p:nvPr/>
            </p:nvSpPr>
            <p:spPr bwMode="auto">
              <a:xfrm>
                <a:off x="-2265363" y="4953001"/>
                <a:ext cx="14288" cy="120650"/>
              </a:xfrm>
              <a:custGeom>
                <a:avLst/>
                <a:gdLst/>
                <a:ahLst/>
                <a:cxnLst>
                  <a:cxn ang="0">
                    <a:pos x="9" y="2"/>
                  </a:cxn>
                  <a:cxn ang="0">
                    <a:pos x="9" y="2"/>
                  </a:cxn>
                  <a:cxn ang="0">
                    <a:pos x="9" y="0"/>
                  </a:cxn>
                  <a:cxn ang="0">
                    <a:pos x="9" y="0"/>
                  </a:cxn>
                  <a:cxn ang="0">
                    <a:pos x="8" y="0"/>
                  </a:cxn>
                  <a:cxn ang="0">
                    <a:pos x="8" y="0"/>
                  </a:cxn>
                  <a:cxn ang="0">
                    <a:pos x="6" y="0"/>
                  </a:cxn>
                  <a:cxn ang="0">
                    <a:pos x="6" y="0"/>
                  </a:cxn>
                  <a:cxn ang="0">
                    <a:pos x="5" y="0"/>
                  </a:cxn>
                  <a:cxn ang="0">
                    <a:pos x="3" y="0"/>
                  </a:cxn>
                  <a:cxn ang="0">
                    <a:pos x="3" y="0"/>
                  </a:cxn>
                  <a:cxn ang="0">
                    <a:pos x="3" y="0"/>
                  </a:cxn>
                  <a:cxn ang="0">
                    <a:pos x="2" y="0"/>
                  </a:cxn>
                  <a:cxn ang="0">
                    <a:pos x="2" y="0"/>
                  </a:cxn>
                  <a:cxn ang="0">
                    <a:pos x="2" y="2"/>
                  </a:cxn>
                  <a:cxn ang="0">
                    <a:pos x="0" y="2"/>
                  </a:cxn>
                  <a:cxn ang="0">
                    <a:pos x="0" y="4"/>
                  </a:cxn>
                  <a:cxn ang="0">
                    <a:pos x="0" y="4"/>
                  </a:cxn>
                  <a:cxn ang="0">
                    <a:pos x="0" y="71"/>
                  </a:cxn>
                  <a:cxn ang="0">
                    <a:pos x="0" y="73"/>
                  </a:cxn>
                  <a:cxn ang="0">
                    <a:pos x="0" y="73"/>
                  </a:cxn>
                  <a:cxn ang="0">
                    <a:pos x="2" y="75"/>
                  </a:cxn>
                  <a:cxn ang="0">
                    <a:pos x="2" y="75"/>
                  </a:cxn>
                  <a:cxn ang="0">
                    <a:pos x="2" y="75"/>
                  </a:cxn>
                  <a:cxn ang="0">
                    <a:pos x="3" y="76"/>
                  </a:cxn>
                  <a:cxn ang="0">
                    <a:pos x="3" y="76"/>
                  </a:cxn>
                  <a:cxn ang="0">
                    <a:pos x="3" y="76"/>
                  </a:cxn>
                  <a:cxn ang="0">
                    <a:pos x="6" y="76"/>
                  </a:cxn>
                  <a:cxn ang="0">
                    <a:pos x="6" y="76"/>
                  </a:cxn>
                  <a:cxn ang="0">
                    <a:pos x="6" y="76"/>
                  </a:cxn>
                  <a:cxn ang="0">
                    <a:pos x="8" y="75"/>
                  </a:cxn>
                  <a:cxn ang="0">
                    <a:pos x="8" y="75"/>
                  </a:cxn>
                  <a:cxn ang="0">
                    <a:pos x="9" y="75"/>
                  </a:cxn>
                  <a:cxn ang="0">
                    <a:pos x="9" y="73"/>
                  </a:cxn>
                  <a:cxn ang="0">
                    <a:pos x="9" y="73"/>
                  </a:cxn>
                  <a:cxn ang="0">
                    <a:pos x="9" y="73"/>
                  </a:cxn>
                  <a:cxn ang="0">
                    <a:pos x="9" y="71"/>
                  </a:cxn>
                  <a:cxn ang="0">
                    <a:pos x="9" y="4"/>
                  </a:cxn>
                </a:cxnLst>
                <a:rect l="0" t="0" r="r" b="b"/>
                <a:pathLst>
                  <a:path w="9" h="76">
                    <a:moveTo>
                      <a:pt x="9" y="4"/>
                    </a:moveTo>
                    <a:lnTo>
                      <a:pt x="9" y="2"/>
                    </a:lnTo>
                    <a:lnTo>
                      <a:pt x="9" y="2"/>
                    </a:lnTo>
                    <a:lnTo>
                      <a:pt x="9" y="2"/>
                    </a:lnTo>
                    <a:lnTo>
                      <a:pt x="9" y="2"/>
                    </a:lnTo>
                    <a:lnTo>
                      <a:pt x="9" y="0"/>
                    </a:lnTo>
                    <a:lnTo>
                      <a:pt x="9" y="0"/>
                    </a:lnTo>
                    <a:lnTo>
                      <a:pt x="9" y="0"/>
                    </a:lnTo>
                    <a:lnTo>
                      <a:pt x="8" y="0"/>
                    </a:lnTo>
                    <a:lnTo>
                      <a:pt x="8" y="0"/>
                    </a:lnTo>
                    <a:lnTo>
                      <a:pt x="8" y="0"/>
                    </a:lnTo>
                    <a:lnTo>
                      <a:pt x="8" y="0"/>
                    </a:lnTo>
                    <a:lnTo>
                      <a:pt x="6" y="0"/>
                    </a:lnTo>
                    <a:lnTo>
                      <a:pt x="6" y="0"/>
                    </a:lnTo>
                    <a:lnTo>
                      <a:pt x="6" y="0"/>
                    </a:lnTo>
                    <a:lnTo>
                      <a:pt x="6" y="0"/>
                    </a:lnTo>
                    <a:lnTo>
                      <a:pt x="6" y="0"/>
                    </a:lnTo>
                    <a:lnTo>
                      <a:pt x="5" y="0"/>
                    </a:lnTo>
                    <a:lnTo>
                      <a:pt x="3" y="0"/>
                    </a:lnTo>
                    <a:lnTo>
                      <a:pt x="3" y="0"/>
                    </a:lnTo>
                    <a:lnTo>
                      <a:pt x="3" y="0"/>
                    </a:lnTo>
                    <a:lnTo>
                      <a:pt x="3" y="0"/>
                    </a:lnTo>
                    <a:lnTo>
                      <a:pt x="3" y="0"/>
                    </a:lnTo>
                    <a:lnTo>
                      <a:pt x="3" y="0"/>
                    </a:lnTo>
                    <a:lnTo>
                      <a:pt x="2" y="0"/>
                    </a:lnTo>
                    <a:lnTo>
                      <a:pt x="2" y="0"/>
                    </a:lnTo>
                    <a:lnTo>
                      <a:pt x="2" y="0"/>
                    </a:lnTo>
                    <a:lnTo>
                      <a:pt x="2" y="0"/>
                    </a:lnTo>
                    <a:lnTo>
                      <a:pt x="2" y="0"/>
                    </a:lnTo>
                    <a:lnTo>
                      <a:pt x="2" y="2"/>
                    </a:lnTo>
                    <a:lnTo>
                      <a:pt x="0" y="2"/>
                    </a:lnTo>
                    <a:lnTo>
                      <a:pt x="0" y="2"/>
                    </a:lnTo>
                    <a:lnTo>
                      <a:pt x="0" y="2"/>
                    </a:lnTo>
                    <a:lnTo>
                      <a:pt x="0" y="4"/>
                    </a:lnTo>
                    <a:lnTo>
                      <a:pt x="0" y="4"/>
                    </a:lnTo>
                    <a:lnTo>
                      <a:pt x="0" y="4"/>
                    </a:lnTo>
                    <a:lnTo>
                      <a:pt x="0" y="71"/>
                    </a:lnTo>
                    <a:lnTo>
                      <a:pt x="0" y="71"/>
                    </a:lnTo>
                    <a:lnTo>
                      <a:pt x="0" y="73"/>
                    </a:lnTo>
                    <a:lnTo>
                      <a:pt x="0" y="73"/>
                    </a:lnTo>
                    <a:lnTo>
                      <a:pt x="0" y="73"/>
                    </a:lnTo>
                    <a:lnTo>
                      <a:pt x="0" y="73"/>
                    </a:lnTo>
                    <a:lnTo>
                      <a:pt x="2" y="73"/>
                    </a:lnTo>
                    <a:lnTo>
                      <a:pt x="2" y="75"/>
                    </a:lnTo>
                    <a:lnTo>
                      <a:pt x="2" y="75"/>
                    </a:lnTo>
                    <a:lnTo>
                      <a:pt x="2" y="75"/>
                    </a:lnTo>
                    <a:lnTo>
                      <a:pt x="2" y="75"/>
                    </a:lnTo>
                    <a:lnTo>
                      <a:pt x="2" y="75"/>
                    </a:lnTo>
                    <a:lnTo>
                      <a:pt x="3" y="75"/>
                    </a:lnTo>
                    <a:lnTo>
                      <a:pt x="3" y="76"/>
                    </a:lnTo>
                    <a:lnTo>
                      <a:pt x="3" y="76"/>
                    </a:lnTo>
                    <a:lnTo>
                      <a:pt x="3" y="76"/>
                    </a:lnTo>
                    <a:lnTo>
                      <a:pt x="3" y="76"/>
                    </a:lnTo>
                    <a:lnTo>
                      <a:pt x="3" y="76"/>
                    </a:lnTo>
                    <a:lnTo>
                      <a:pt x="5" y="76"/>
                    </a:lnTo>
                    <a:lnTo>
                      <a:pt x="6" y="76"/>
                    </a:lnTo>
                    <a:lnTo>
                      <a:pt x="6" y="76"/>
                    </a:lnTo>
                    <a:lnTo>
                      <a:pt x="6" y="76"/>
                    </a:lnTo>
                    <a:lnTo>
                      <a:pt x="6" y="76"/>
                    </a:lnTo>
                    <a:lnTo>
                      <a:pt x="6" y="76"/>
                    </a:lnTo>
                    <a:lnTo>
                      <a:pt x="8" y="76"/>
                    </a:lnTo>
                    <a:lnTo>
                      <a:pt x="8" y="75"/>
                    </a:lnTo>
                    <a:lnTo>
                      <a:pt x="8" y="75"/>
                    </a:lnTo>
                    <a:lnTo>
                      <a:pt x="8" y="75"/>
                    </a:lnTo>
                    <a:lnTo>
                      <a:pt x="9" y="75"/>
                    </a:lnTo>
                    <a:lnTo>
                      <a:pt x="9" y="75"/>
                    </a:lnTo>
                    <a:lnTo>
                      <a:pt x="9" y="75"/>
                    </a:lnTo>
                    <a:lnTo>
                      <a:pt x="9" y="73"/>
                    </a:lnTo>
                    <a:lnTo>
                      <a:pt x="9" y="73"/>
                    </a:lnTo>
                    <a:lnTo>
                      <a:pt x="9" y="73"/>
                    </a:lnTo>
                    <a:lnTo>
                      <a:pt x="9" y="73"/>
                    </a:lnTo>
                    <a:lnTo>
                      <a:pt x="9" y="73"/>
                    </a:lnTo>
                    <a:lnTo>
                      <a:pt x="9" y="71"/>
                    </a:lnTo>
                    <a:lnTo>
                      <a:pt x="9" y="71"/>
                    </a:lnTo>
                    <a:lnTo>
                      <a:pt x="9" y="4"/>
                    </a:lnTo>
                    <a:lnTo>
                      <a:pt x="9" y="4"/>
                    </a:lnTo>
                    <a:lnTo>
                      <a:pt x="9"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4" name="Freeform 90"/>
              <p:cNvSpPr>
                <a:spLocks/>
              </p:cNvSpPr>
              <p:nvPr/>
            </p:nvSpPr>
            <p:spPr bwMode="auto">
              <a:xfrm>
                <a:off x="-2274888" y="4865688"/>
                <a:ext cx="33338" cy="17463"/>
              </a:xfrm>
              <a:custGeom>
                <a:avLst/>
                <a:gdLst/>
                <a:ahLst/>
                <a:cxnLst>
                  <a:cxn ang="0">
                    <a:pos x="21" y="1"/>
                  </a:cxn>
                  <a:cxn ang="0">
                    <a:pos x="21" y="1"/>
                  </a:cxn>
                  <a:cxn ang="0">
                    <a:pos x="21" y="1"/>
                  </a:cxn>
                  <a:cxn ang="0">
                    <a:pos x="21" y="1"/>
                  </a:cxn>
                  <a:cxn ang="0">
                    <a:pos x="20" y="1"/>
                  </a:cxn>
                  <a:cxn ang="0">
                    <a:pos x="20" y="0"/>
                  </a:cxn>
                  <a:cxn ang="0">
                    <a:pos x="20" y="0"/>
                  </a:cxn>
                  <a:cxn ang="0">
                    <a:pos x="3" y="0"/>
                  </a:cxn>
                  <a:cxn ang="0">
                    <a:pos x="1" y="0"/>
                  </a:cxn>
                  <a:cxn ang="0">
                    <a:pos x="1" y="1"/>
                  </a:cxn>
                  <a:cxn ang="0">
                    <a:pos x="1" y="1"/>
                  </a:cxn>
                  <a:cxn ang="0">
                    <a:pos x="1" y="1"/>
                  </a:cxn>
                  <a:cxn ang="0">
                    <a:pos x="0" y="1"/>
                  </a:cxn>
                  <a:cxn ang="0">
                    <a:pos x="0" y="3"/>
                  </a:cxn>
                  <a:cxn ang="0">
                    <a:pos x="0" y="3"/>
                  </a:cxn>
                  <a:cxn ang="0">
                    <a:pos x="0" y="8"/>
                  </a:cxn>
                  <a:cxn ang="0">
                    <a:pos x="0" y="8"/>
                  </a:cxn>
                  <a:cxn ang="0">
                    <a:pos x="0" y="9"/>
                  </a:cxn>
                  <a:cxn ang="0">
                    <a:pos x="0" y="9"/>
                  </a:cxn>
                  <a:cxn ang="0">
                    <a:pos x="1" y="9"/>
                  </a:cxn>
                  <a:cxn ang="0">
                    <a:pos x="1" y="9"/>
                  </a:cxn>
                  <a:cxn ang="0">
                    <a:pos x="1" y="11"/>
                  </a:cxn>
                  <a:cxn ang="0">
                    <a:pos x="1" y="11"/>
                  </a:cxn>
                  <a:cxn ang="0">
                    <a:pos x="3" y="11"/>
                  </a:cxn>
                  <a:cxn ang="0">
                    <a:pos x="20" y="11"/>
                  </a:cxn>
                  <a:cxn ang="0">
                    <a:pos x="20" y="11"/>
                  </a:cxn>
                  <a:cxn ang="0">
                    <a:pos x="21" y="11"/>
                  </a:cxn>
                  <a:cxn ang="0">
                    <a:pos x="21" y="9"/>
                  </a:cxn>
                  <a:cxn ang="0">
                    <a:pos x="21" y="9"/>
                  </a:cxn>
                  <a:cxn ang="0">
                    <a:pos x="21" y="9"/>
                  </a:cxn>
                  <a:cxn ang="0">
                    <a:pos x="21" y="9"/>
                  </a:cxn>
                  <a:cxn ang="0">
                    <a:pos x="21" y="8"/>
                  </a:cxn>
                  <a:cxn ang="0">
                    <a:pos x="21" y="3"/>
                  </a:cxn>
                  <a:cxn ang="0">
                    <a:pos x="21" y="3"/>
                  </a:cxn>
                </a:cxnLst>
                <a:rect l="0" t="0" r="r" b="b"/>
                <a:pathLst>
                  <a:path w="21" h="11">
                    <a:moveTo>
                      <a:pt x="21" y="3"/>
                    </a:moveTo>
                    <a:lnTo>
                      <a:pt x="21" y="1"/>
                    </a:lnTo>
                    <a:lnTo>
                      <a:pt x="21" y="1"/>
                    </a:lnTo>
                    <a:lnTo>
                      <a:pt x="21" y="1"/>
                    </a:lnTo>
                    <a:lnTo>
                      <a:pt x="21" y="1"/>
                    </a:lnTo>
                    <a:lnTo>
                      <a:pt x="21" y="1"/>
                    </a:lnTo>
                    <a:lnTo>
                      <a:pt x="21" y="1"/>
                    </a:lnTo>
                    <a:lnTo>
                      <a:pt x="21" y="1"/>
                    </a:lnTo>
                    <a:lnTo>
                      <a:pt x="21" y="1"/>
                    </a:lnTo>
                    <a:lnTo>
                      <a:pt x="20" y="1"/>
                    </a:lnTo>
                    <a:lnTo>
                      <a:pt x="20" y="0"/>
                    </a:lnTo>
                    <a:lnTo>
                      <a:pt x="20" y="0"/>
                    </a:lnTo>
                    <a:lnTo>
                      <a:pt x="20" y="0"/>
                    </a:lnTo>
                    <a:lnTo>
                      <a:pt x="20" y="0"/>
                    </a:lnTo>
                    <a:lnTo>
                      <a:pt x="3" y="0"/>
                    </a:lnTo>
                    <a:lnTo>
                      <a:pt x="3" y="0"/>
                    </a:lnTo>
                    <a:lnTo>
                      <a:pt x="1" y="0"/>
                    </a:lnTo>
                    <a:lnTo>
                      <a:pt x="1" y="0"/>
                    </a:lnTo>
                    <a:lnTo>
                      <a:pt x="1" y="1"/>
                    </a:lnTo>
                    <a:lnTo>
                      <a:pt x="1" y="1"/>
                    </a:lnTo>
                    <a:lnTo>
                      <a:pt x="1" y="1"/>
                    </a:lnTo>
                    <a:lnTo>
                      <a:pt x="1" y="1"/>
                    </a:lnTo>
                    <a:lnTo>
                      <a:pt x="1" y="1"/>
                    </a:lnTo>
                    <a:lnTo>
                      <a:pt x="1" y="1"/>
                    </a:lnTo>
                    <a:lnTo>
                      <a:pt x="0" y="1"/>
                    </a:lnTo>
                    <a:lnTo>
                      <a:pt x="0" y="1"/>
                    </a:lnTo>
                    <a:lnTo>
                      <a:pt x="0" y="1"/>
                    </a:lnTo>
                    <a:lnTo>
                      <a:pt x="0" y="3"/>
                    </a:lnTo>
                    <a:lnTo>
                      <a:pt x="0" y="3"/>
                    </a:lnTo>
                    <a:lnTo>
                      <a:pt x="0" y="3"/>
                    </a:lnTo>
                    <a:lnTo>
                      <a:pt x="0" y="3"/>
                    </a:lnTo>
                    <a:lnTo>
                      <a:pt x="0" y="8"/>
                    </a:lnTo>
                    <a:lnTo>
                      <a:pt x="0" y="8"/>
                    </a:lnTo>
                    <a:lnTo>
                      <a:pt x="0" y="8"/>
                    </a:lnTo>
                    <a:lnTo>
                      <a:pt x="0" y="9"/>
                    </a:lnTo>
                    <a:lnTo>
                      <a:pt x="0" y="9"/>
                    </a:lnTo>
                    <a:lnTo>
                      <a:pt x="0" y="9"/>
                    </a:lnTo>
                    <a:lnTo>
                      <a:pt x="0" y="9"/>
                    </a:lnTo>
                    <a:lnTo>
                      <a:pt x="1" y="9"/>
                    </a:lnTo>
                    <a:lnTo>
                      <a:pt x="1" y="9"/>
                    </a:lnTo>
                    <a:lnTo>
                      <a:pt x="1" y="9"/>
                    </a:lnTo>
                    <a:lnTo>
                      <a:pt x="1" y="9"/>
                    </a:lnTo>
                    <a:lnTo>
                      <a:pt x="1" y="11"/>
                    </a:lnTo>
                    <a:lnTo>
                      <a:pt x="1" y="11"/>
                    </a:lnTo>
                    <a:lnTo>
                      <a:pt x="1" y="11"/>
                    </a:lnTo>
                    <a:lnTo>
                      <a:pt x="1" y="11"/>
                    </a:lnTo>
                    <a:lnTo>
                      <a:pt x="3" y="11"/>
                    </a:lnTo>
                    <a:lnTo>
                      <a:pt x="3" y="11"/>
                    </a:lnTo>
                    <a:lnTo>
                      <a:pt x="20" y="11"/>
                    </a:lnTo>
                    <a:lnTo>
                      <a:pt x="20" y="11"/>
                    </a:lnTo>
                    <a:lnTo>
                      <a:pt x="20" y="11"/>
                    </a:lnTo>
                    <a:lnTo>
                      <a:pt x="20" y="11"/>
                    </a:lnTo>
                    <a:lnTo>
                      <a:pt x="20" y="11"/>
                    </a:lnTo>
                    <a:lnTo>
                      <a:pt x="21" y="11"/>
                    </a:lnTo>
                    <a:lnTo>
                      <a:pt x="21" y="9"/>
                    </a:lnTo>
                    <a:lnTo>
                      <a:pt x="21" y="9"/>
                    </a:lnTo>
                    <a:lnTo>
                      <a:pt x="21" y="9"/>
                    </a:lnTo>
                    <a:lnTo>
                      <a:pt x="21" y="9"/>
                    </a:lnTo>
                    <a:lnTo>
                      <a:pt x="21" y="9"/>
                    </a:lnTo>
                    <a:lnTo>
                      <a:pt x="21" y="9"/>
                    </a:lnTo>
                    <a:lnTo>
                      <a:pt x="21" y="9"/>
                    </a:lnTo>
                    <a:lnTo>
                      <a:pt x="21" y="9"/>
                    </a:lnTo>
                    <a:lnTo>
                      <a:pt x="21" y="8"/>
                    </a:lnTo>
                    <a:lnTo>
                      <a:pt x="21" y="8"/>
                    </a:lnTo>
                    <a:lnTo>
                      <a:pt x="21" y="8"/>
                    </a:lnTo>
                    <a:lnTo>
                      <a:pt x="21" y="3"/>
                    </a:lnTo>
                    <a:lnTo>
                      <a:pt x="21" y="3"/>
                    </a:lnTo>
                    <a:lnTo>
                      <a:pt x="21" y="3"/>
                    </a:lnTo>
                    <a:lnTo>
                      <a:pt x="21"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5" name="Freeform 91"/>
              <p:cNvSpPr>
                <a:spLocks/>
              </p:cNvSpPr>
              <p:nvPr/>
            </p:nvSpPr>
            <p:spPr bwMode="auto">
              <a:xfrm>
                <a:off x="-1933575" y="4725988"/>
                <a:ext cx="42863" cy="22225"/>
              </a:xfrm>
              <a:custGeom>
                <a:avLst/>
                <a:gdLst/>
                <a:ahLst/>
                <a:cxnLst>
                  <a:cxn ang="0">
                    <a:pos x="0" y="12"/>
                  </a:cxn>
                  <a:cxn ang="0">
                    <a:pos x="0" y="12"/>
                  </a:cxn>
                  <a:cxn ang="0">
                    <a:pos x="1" y="12"/>
                  </a:cxn>
                  <a:cxn ang="0">
                    <a:pos x="1" y="14"/>
                  </a:cxn>
                  <a:cxn ang="0">
                    <a:pos x="1" y="14"/>
                  </a:cxn>
                  <a:cxn ang="0">
                    <a:pos x="1" y="14"/>
                  </a:cxn>
                  <a:cxn ang="0">
                    <a:pos x="3" y="14"/>
                  </a:cxn>
                  <a:cxn ang="0">
                    <a:pos x="26" y="14"/>
                  </a:cxn>
                  <a:cxn ang="0">
                    <a:pos x="26" y="14"/>
                  </a:cxn>
                  <a:cxn ang="0">
                    <a:pos x="26" y="14"/>
                  </a:cxn>
                  <a:cxn ang="0">
                    <a:pos x="27" y="12"/>
                  </a:cxn>
                  <a:cxn ang="0">
                    <a:pos x="27" y="12"/>
                  </a:cxn>
                  <a:cxn ang="0">
                    <a:pos x="27" y="12"/>
                  </a:cxn>
                  <a:cxn ang="0">
                    <a:pos x="27" y="12"/>
                  </a:cxn>
                  <a:cxn ang="0">
                    <a:pos x="27" y="12"/>
                  </a:cxn>
                  <a:cxn ang="0">
                    <a:pos x="27" y="3"/>
                  </a:cxn>
                  <a:cxn ang="0">
                    <a:pos x="27" y="3"/>
                  </a:cxn>
                  <a:cxn ang="0">
                    <a:pos x="27" y="2"/>
                  </a:cxn>
                  <a:cxn ang="0">
                    <a:pos x="27" y="2"/>
                  </a:cxn>
                  <a:cxn ang="0">
                    <a:pos x="27" y="2"/>
                  </a:cxn>
                  <a:cxn ang="0">
                    <a:pos x="27" y="2"/>
                  </a:cxn>
                  <a:cxn ang="0">
                    <a:pos x="26" y="2"/>
                  </a:cxn>
                  <a:cxn ang="0">
                    <a:pos x="26" y="0"/>
                  </a:cxn>
                  <a:cxn ang="0">
                    <a:pos x="26" y="0"/>
                  </a:cxn>
                  <a:cxn ang="0">
                    <a:pos x="1" y="0"/>
                  </a:cxn>
                  <a:cxn ang="0">
                    <a:pos x="1" y="2"/>
                  </a:cxn>
                  <a:cxn ang="0">
                    <a:pos x="1" y="2"/>
                  </a:cxn>
                  <a:cxn ang="0">
                    <a:pos x="1" y="2"/>
                  </a:cxn>
                  <a:cxn ang="0">
                    <a:pos x="1" y="2"/>
                  </a:cxn>
                  <a:cxn ang="0">
                    <a:pos x="0" y="2"/>
                  </a:cxn>
                  <a:cxn ang="0">
                    <a:pos x="0" y="2"/>
                  </a:cxn>
                  <a:cxn ang="0">
                    <a:pos x="0" y="3"/>
                  </a:cxn>
                  <a:cxn ang="0">
                    <a:pos x="0" y="11"/>
                  </a:cxn>
                  <a:cxn ang="0">
                    <a:pos x="0" y="12"/>
                  </a:cxn>
                </a:cxnLst>
                <a:rect l="0" t="0" r="r" b="b"/>
                <a:pathLst>
                  <a:path w="27" h="14">
                    <a:moveTo>
                      <a:pt x="0" y="12"/>
                    </a:moveTo>
                    <a:lnTo>
                      <a:pt x="0" y="12"/>
                    </a:lnTo>
                    <a:lnTo>
                      <a:pt x="0" y="12"/>
                    </a:lnTo>
                    <a:lnTo>
                      <a:pt x="0" y="12"/>
                    </a:lnTo>
                    <a:lnTo>
                      <a:pt x="1" y="12"/>
                    </a:lnTo>
                    <a:lnTo>
                      <a:pt x="1" y="12"/>
                    </a:lnTo>
                    <a:lnTo>
                      <a:pt x="1" y="12"/>
                    </a:lnTo>
                    <a:lnTo>
                      <a:pt x="1" y="14"/>
                    </a:lnTo>
                    <a:lnTo>
                      <a:pt x="1" y="14"/>
                    </a:lnTo>
                    <a:lnTo>
                      <a:pt x="1" y="14"/>
                    </a:lnTo>
                    <a:lnTo>
                      <a:pt x="1" y="14"/>
                    </a:lnTo>
                    <a:lnTo>
                      <a:pt x="1" y="14"/>
                    </a:lnTo>
                    <a:lnTo>
                      <a:pt x="1" y="14"/>
                    </a:lnTo>
                    <a:lnTo>
                      <a:pt x="3" y="14"/>
                    </a:lnTo>
                    <a:lnTo>
                      <a:pt x="26" y="14"/>
                    </a:lnTo>
                    <a:lnTo>
                      <a:pt x="26" y="14"/>
                    </a:lnTo>
                    <a:lnTo>
                      <a:pt x="26" y="14"/>
                    </a:lnTo>
                    <a:lnTo>
                      <a:pt x="26" y="14"/>
                    </a:lnTo>
                    <a:lnTo>
                      <a:pt x="26" y="14"/>
                    </a:lnTo>
                    <a:lnTo>
                      <a:pt x="26" y="14"/>
                    </a:lnTo>
                    <a:lnTo>
                      <a:pt x="27" y="14"/>
                    </a:lnTo>
                    <a:lnTo>
                      <a:pt x="27" y="12"/>
                    </a:lnTo>
                    <a:lnTo>
                      <a:pt x="27" y="12"/>
                    </a:lnTo>
                    <a:lnTo>
                      <a:pt x="27" y="12"/>
                    </a:lnTo>
                    <a:lnTo>
                      <a:pt x="27" y="12"/>
                    </a:lnTo>
                    <a:lnTo>
                      <a:pt x="27" y="12"/>
                    </a:lnTo>
                    <a:lnTo>
                      <a:pt x="27" y="12"/>
                    </a:lnTo>
                    <a:lnTo>
                      <a:pt x="27" y="12"/>
                    </a:lnTo>
                    <a:lnTo>
                      <a:pt x="27" y="12"/>
                    </a:lnTo>
                    <a:lnTo>
                      <a:pt x="27" y="12"/>
                    </a:lnTo>
                    <a:lnTo>
                      <a:pt x="27" y="11"/>
                    </a:lnTo>
                    <a:lnTo>
                      <a:pt x="27" y="3"/>
                    </a:lnTo>
                    <a:lnTo>
                      <a:pt x="27" y="3"/>
                    </a:lnTo>
                    <a:lnTo>
                      <a:pt x="27" y="3"/>
                    </a:lnTo>
                    <a:lnTo>
                      <a:pt x="27" y="2"/>
                    </a:lnTo>
                    <a:lnTo>
                      <a:pt x="27" y="2"/>
                    </a:lnTo>
                    <a:lnTo>
                      <a:pt x="27" y="2"/>
                    </a:lnTo>
                    <a:lnTo>
                      <a:pt x="27" y="2"/>
                    </a:lnTo>
                    <a:lnTo>
                      <a:pt x="27" y="2"/>
                    </a:lnTo>
                    <a:lnTo>
                      <a:pt x="27" y="2"/>
                    </a:lnTo>
                    <a:lnTo>
                      <a:pt x="27" y="2"/>
                    </a:lnTo>
                    <a:lnTo>
                      <a:pt x="27" y="2"/>
                    </a:lnTo>
                    <a:lnTo>
                      <a:pt x="26" y="2"/>
                    </a:lnTo>
                    <a:lnTo>
                      <a:pt x="26" y="2"/>
                    </a:lnTo>
                    <a:lnTo>
                      <a:pt x="26" y="2"/>
                    </a:lnTo>
                    <a:lnTo>
                      <a:pt x="26" y="0"/>
                    </a:lnTo>
                    <a:lnTo>
                      <a:pt x="26" y="0"/>
                    </a:lnTo>
                    <a:lnTo>
                      <a:pt x="26" y="0"/>
                    </a:lnTo>
                    <a:lnTo>
                      <a:pt x="3" y="0"/>
                    </a:lnTo>
                    <a:lnTo>
                      <a:pt x="1" y="0"/>
                    </a:lnTo>
                    <a:lnTo>
                      <a:pt x="1" y="0"/>
                    </a:lnTo>
                    <a:lnTo>
                      <a:pt x="1" y="2"/>
                    </a:lnTo>
                    <a:lnTo>
                      <a:pt x="1" y="2"/>
                    </a:lnTo>
                    <a:lnTo>
                      <a:pt x="1" y="2"/>
                    </a:lnTo>
                    <a:lnTo>
                      <a:pt x="1" y="2"/>
                    </a:lnTo>
                    <a:lnTo>
                      <a:pt x="1" y="2"/>
                    </a:lnTo>
                    <a:lnTo>
                      <a:pt x="1" y="2"/>
                    </a:lnTo>
                    <a:lnTo>
                      <a:pt x="1" y="2"/>
                    </a:lnTo>
                    <a:lnTo>
                      <a:pt x="0" y="2"/>
                    </a:lnTo>
                    <a:lnTo>
                      <a:pt x="0" y="2"/>
                    </a:lnTo>
                    <a:lnTo>
                      <a:pt x="0" y="2"/>
                    </a:lnTo>
                    <a:lnTo>
                      <a:pt x="0" y="2"/>
                    </a:lnTo>
                    <a:lnTo>
                      <a:pt x="0" y="3"/>
                    </a:lnTo>
                    <a:lnTo>
                      <a:pt x="0" y="3"/>
                    </a:lnTo>
                    <a:lnTo>
                      <a:pt x="0" y="3"/>
                    </a:lnTo>
                    <a:lnTo>
                      <a:pt x="0" y="11"/>
                    </a:lnTo>
                    <a:lnTo>
                      <a:pt x="0" y="12"/>
                    </a:lnTo>
                    <a:lnTo>
                      <a:pt x="0" y="12"/>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6" name="Freeform 92"/>
              <p:cNvSpPr>
                <a:spLocks/>
              </p:cNvSpPr>
              <p:nvPr/>
            </p:nvSpPr>
            <p:spPr bwMode="auto">
              <a:xfrm>
                <a:off x="-2274888" y="4894263"/>
                <a:ext cx="33338" cy="15875"/>
              </a:xfrm>
              <a:custGeom>
                <a:avLst/>
                <a:gdLst/>
                <a:ahLst/>
                <a:cxnLst>
                  <a:cxn ang="0">
                    <a:pos x="21" y="2"/>
                  </a:cxn>
                  <a:cxn ang="0">
                    <a:pos x="21" y="2"/>
                  </a:cxn>
                  <a:cxn ang="0">
                    <a:pos x="21" y="0"/>
                  </a:cxn>
                  <a:cxn ang="0">
                    <a:pos x="21" y="0"/>
                  </a:cxn>
                  <a:cxn ang="0">
                    <a:pos x="20" y="0"/>
                  </a:cxn>
                  <a:cxn ang="0">
                    <a:pos x="20" y="0"/>
                  </a:cxn>
                  <a:cxn ang="0">
                    <a:pos x="20" y="0"/>
                  </a:cxn>
                  <a:cxn ang="0">
                    <a:pos x="3" y="0"/>
                  </a:cxn>
                  <a:cxn ang="0">
                    <a:pos x="1" y="0"/>
                  </a:cxn>
                  <a:cxn ang="0">
                    <a:pos x="1" y="0"/>
                  </a:cxn>
                  <a:cxn ang="0">
                    <a:pos x="1" y="0"/>
                  </a:cxn>
                  <a:cxn ang="0">
                    <a:pos x="1" y="0"/>
                  </a:cxn>
                  <a:cxn ang="0">
                    <a:pos x="0" y="2"/>
                  </a:cxn>
                  <a:cxn ang="0">
                    <a:pos x="0" y="2"/>
                  </a:cxn>
                  <a:cxn ang="0">
                    <a:pos x="0" y="2"/>
                  </a:cxn>
                  <a:cxn ang="0">
                    <a:pos x="0" y="7"/>
                  </a:cxn>
                  <a:cxn ang="0">
                    <a:pos x="0" y="8"/>
                  </a:cxn>
                  <a:cxn ang="0">
                    <a:pos x="0" y="8"/>
                  </a:cxn>
                  <a:cxn ang="0">
                    <a:pos x="0" y="8"/>
                  </a:cxn>
                  <a:cxn ang="0">
                    <a:pos x="1" y="10"/>
                  </a:cxn>
                  <a:cxn ang="0">
                    <a:pos x="1" y="10"/>
                  </a:cxn>
                  <a:cxn ang="0">
                    <a:pos x="1" y="10"/>
                  </a:cxn>
                  <a:cxn ang="0">
                    <a:pos x="1" y="10"/>
                  </a:cxn>
                  <a:cxn ang="0">
                    <a:pos x="3" y="10"/>
                  </a:cxn>
                  <a:cxn ang="0">
                    <a:pos x="20" y="10"/>
                  </a:cxn>
                  <a:cxn ang="0">
                    <a:pos x="20" y="10"/>
                  </a:cxn>
                  <a:cxn ang="0">
                    <a:pos x="21" y="10"/>
                  </a:cxn>
                  <a:cxn ang="0">
                    <a:pos x="21" y="10"/>
                  </a:cxn>
                  <a:cxn ang="0">
                    <a:pos x="21" y="10"/>
                  </a:cxn>
                  <a:cxn ang="0">
                    <a:pos x="21" y="8"/>
                  </a:cxn>
                  <a:cxn ang="0">
                    <a:pos x="21" y="8"/>
                  </a:cxn>
                  <a:cxn ang="0">
                    <a:pos x="21" y="8"/>
                  </a:cxn>
                  <a:cxn ang="0">
                    <a:pos x="21" y="4"/>
                  </a:cxn>
                  <a:cxn ang="0">
                    <a:pos x="21" y="2"/>
                  </a:cxn>
                </a:cxnLst>
                <a:rect l="0" t="0" r="r" b="b"/>
                <a:pathLst>
                  <a:path w="21" h="10">
                    <a:moveTo>
                      <a:pt x="21" y="2"/>
                    </a:moveTo>
                    <a:lnTo>
                      <a:pt x="21" y="2"/>
                    </a:lnTo>
                    <a:lnTo>
                      <a:pt x="21" y="2"/>
                    </a:lnTo>
                    <a:lnTo>
                      <a:pt x="21" y="2"/>
                    </a:lnTo>
                    <a:lnTo>
                      <a:pt x="21" y="0"/>
                    </a:lnTo>
                    <a:lnTo>
                      <a:pt x="21" y="0"/>
                    </a:lnTo>
                    <a:lnTo>
                      <a:pt x="21" y="0"/>
                    </a:lnTo>
                    <a:lnTo>
                      <a:pt x="21" y="0"/>
                    </a:lnTo>
                    <a:lnTo>
                      <a:pt x="21" y="0"/>
                    </a:lnTo>
                    <a:lnTo>
                      <a:pt x="20" y="0"/>
                    </a:lnTo>
                    <a:lnTo>
                      <a:pt x="20" y="0"/>
                    </a:lnTo>
                    <a:lnTo>
                      <a:pt x="20" y="0"/>
                    </a:lnTo>
                    <a:lnTo>
                      <a:pt x="20" y="0"/>
                    </a:lnTo>
                    <a:lnTo>
                      <a:pt x="20" y="0"/>
                    </a:lnTo>
                    <a:lnTo>
                      <a:pt x="3" y="0"/>
                    </a:lnTo>
                    <a:lnTo>
                      <a:pt x="3" y="0"/>
                    </a:lnTo>
                    <a:lnTo>
                      <a:pt x="1" y="0"/>
                    </a:lnTo>
                    <a:lnTo>
                      <a:pt x="1" y="0"/>
                    </a:lnTo>
                    <a:lnTo>
                      <a:pt x="1" y="0"/>
                    </a:lnTo>
                    <a:lnTo>
                      <a:pt x="1" y="0"/>
                    </a:lnTo>
                    <a:lnTo>
                      <a:pt x="1" y="0"/>
                    </a:lnTo>
                    <a:lnTo>
                      <a:pt x="1" y="0"/>
                    </a:lnTo>
                    <a:lnTo>
                      <a:pt x="1" y="0"/>
                    </a:lnTo>
                    <a:lnTo>
                      <a:pt x="1" y="0"/>
                    </a:lnTo>
                    <a:lnTo>
                      <a:pt x="0" y="2"/>
                    </a:lnTo>
                    <a:lnTo>
                      <a:pt x="0" y="2"/>
                    </a:lnTo>
                    <a:lnTo>
                      <a:pt x="0" y="2"/>
                    </a:lnTo>
                    <a:lnTo>
                      <a:pt x="0" y="2"/>
                    </a:lnTo>
                    <a:lnTo>
                      <a:pt x="0" y="2"/>
                    </a:lnTo>
                    <a:lnTo>
                      <a:pt x="0" y="2"/>
                    </a:lnTo>
                    <a:lnTo>
                      <a:pt x="0" y="4"/>
                    </a:lnTo>
                    <a:lnTo>
                      <a:pt x="0" y="7"/>
                    </a:lnTo>
                    <a:lnTo>
                      <a:pt x="0" y="8"/>
                    </a:lnTo>
                    <a:lnTo>
                      <a:pt x="0" y="8"/>
                    </a:lnTo>
                    <a:lnTo>
                      <a:pt x="0" y="8"/>
                    </a:lnTo>
                    <a:lnTo>
                      <a:pt x="0" y="8"/>
                    </a:lnTo>
                    <a:lnTo>
                      <a:pt x="0" y="8"/>
                    </a:lnTo>
                    <a:lnTo>
                      <a:pt x="0" y="8"/>
                    </a:lnTo>
                    <a:lnTo>
                      <a:pt x="1" y="10"/>
                    </a:lnTo>
                    <a:lnTo>
                      <a:pt x="1" y="10"/>
                    </a:lnTo>
                    <a:lnTo>
                      <a:pt x="1" y="10"/>
                    </a:lnTo>
                    <a:lnTo>
                      <a:pt x="1" y="10"/>
                    </a:lnTo>
                    <a:lnTo>
                      <a:pt x="1" y="10"/>
                    </a:lnTo>
                    <a:lnTo>
                      <a:pt x="1" y="10"/>
                    </a:lnTo>
                    <a:lnTo>
                      <a:pt x="1" y="10"/>
                    </a:lnTo>
                    <a:lnTo>
                      <a:pt x="1" y="10"/>
                    </a:lnTo>
                    <a:lnTo>
                      <a:pt x="3" y="10"/>
                    </a:lnTo>
                    <a:lnTo>
                      <a:pt x="3" y="10"/>
                    </a:lnTo>
                    <a:lnTo>
                      <a:pt x="20" y="10"/>
                    </a:lnTo>
                    <a:lnTo>
                      <a:pt x="20" y="10"/>
                    </a:lnTo>
                    <a:lnTo>
                      <a:pt x="20" y="10"/>
                    </a:lnTo>
                    <a:lnTo>
                      <a:pt x="20" y="10"/>
                    </a:lnTo>
                    <a:lnTo>
                      <a:pt x="20" y="10"/>
                    </a:lnTo>
                    <a:lnTo>
                      <a:pt x="21" y="10"/>
                    </a:lnTo>
                    <a:lnTo>
                      <a:pt x="21" y="10"/>
                    </a:lnTo>
                    <a:lnTo>
                      <a:pt x="21" y="10"/>
                    </a:lnTo>
                    <a:lnTo>
                      <a:pt x="21" y="10"/>
                    </a:lnTo>
                    <a:lnTo>
                      <a:pt x="21" y="10"/>
                    </a:lnTo>
                    <a:lnTo>
                      <a:pt x="21" y="8"/>
                    </a:lnTo>
                    <a:lnTo>
                      <a:pt x="21" y="8"/>
                    </a:lnTo>
                    <a:lnTo>
                      <a:pt x="21" y="8"/>
                    </a:lnTo>
                    <a:lnTo>
                      <a:pt x="21" y="8"/>
                    </a:lnTo>
                    <a:lnTo>
                      <a:pt x="21" y="8"/>
                    </a:lnTo>
                    <a:lnTo>
                      <a:pt x="21" y="8"/>
                    </a:lnTo>
                    <a:lnTo>
                      <a:pt x="21" y="7"/>
                    </a:lnTo>
                    <a:lnTo>
                      <a:pt x="21" y="4"/>
                    </a:lnTo>
                    <a:lnTo>
                      <a:pt x="21" y="2"/>
                    </a:lnTo>
                    <a:lnTo>
                      <a:pt x="21" y="2"/>
                    </a:lnTo>
                    <a:lnTo>
                      <a:pt x="2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7" name="Freeform 93"/>
              <p:cNvSpPr>
                <a:spLocks/>
              </p:cNvSpPr>
              <p:nvPr/>
            </p:nvSpPr>
            <p:spPr bwMode="auto">
              <a:xfrm>
                <a:off x="-1960563" y="4865688"/>
                <a:ext cx="36513" cy="17463"/>
              </a:xfrm>
              <a:custGeom>
                <a:avLst/>
                <a:gdLst/>
                <a:ahLst/>
                <a:cxnLst>
                  <a:cxn ang="0">
                    <a:pos x="1" y="9"/>
                  </a:cxn>
                  <a:cxn ang="0">
                    <a:pos x="1" y="9"/>
                  </a:cxn>
                  <a:cxn ang="0">
                    <a:pos x="1" y="9"/>
                  </a:cxn>
                  <a:cxn ang="0">
                    <a:pos x="1" y="9"/>
                  </a:cxn>
                  <a:cxn ang="0">
                    <a:pos x="1" y="11"/>
                  </a:cxn>
                  <a:cxn ang="0">
                    <a:pos x="3" y="11"/>
                  </a:cxn>
                  <a:cxn ang="0">
                    <a:pos x="3" y="11"/>
                  </a:cxn>
                  <a:cxn ang="0">
                    <a:pos x="20" y="11"/>
                  </a:cxn>
                  <a:cxn ang="0">
                    <a:pos x="21" y="11"/>
                  </a:cxn>
                  <a:cxn ang="0">
                    <a:pos x="21" y="11"/>
                  </a:cxn>
                  <a:cxn ang="0">
                    <a:pos x="21" y="9"/>
                  </a:cxn>
                  <a:cxn ang="0">
                    <a:pos x="21" y="9"/>
                  </a:cxn>
                  <a:cxn ang="0">
                    <a:pos x="21" y="9"/>
                  </a:cxn>
                  <a:cxn ang="0">
                    <a:pos x="23" y="9"/>
                  </a:cxn>
                  <a:cxn ang="0">
                    <a:pos x="23" y="8"/>
                  </a:cxn>
                  <a:cxn ang="0">
                    <a:pos x="23" y="3"/>
                  </a:cxn>
                  <a:cxn ang="0">
                    <a:pos x="23" y="3"/>
                  </a:cxn>
                  <a:cxn ang="0">
                    <a:pos x="23" y="1"/>
                  </a:cxn>
                  <a:cxn ang="0">
                    <a:pos x="21" y="1"/>
                  </a:cxn>
                  <a:cxn ang="0">
                    <a:pos x="21" y="1"/>
                  </a:cxn>
                  <a:cxn ang="0">
                    <a:pos x="21" y="1"/>
                  </a:cxn>
                  <a:cxn ang="0">
                    <a:pos x="21" y="1"/>
                  </a:cxn>
                  <a:cxn ang="0">
                    <a:pos x="20" y="0"/>
                  </a:cxn>
                  <a:cxn ang="0">
                    <a:pos x="20" y="0"/>
                  </a:cxn>
                  <a:cxn ang="0">
                    <a:pos x="3" y="0"/>
                  </a:cxn>
                  <a:cxn ang="0">
                    <a:pos x="3" y="0"/>
                  </a:cxn>
                  <a:cxn ang="0">
                    <a:pos x="1" y="1"/>
                  </a:cxn>
                  <a:cxn ang="0">
                    <a:pos x="1" y="1"/>
                  </a:cxn>
                  <a:cxn ang="0">
                    <a:pos x="1" y="1"/>
                  </a:cxn>
                  <a:cxn ang="0">
                    <a:pos x="1" y="1"/>
                  </a:cxn>
                  <a:cxn ang="0">
                    <a:pos x="1" y="3"/>
                  </a:cxn>
                  <a:cxn ang="0">
                    <a:pos x="0" y="3"/>
                  </a:cxn>
                  <a:cxn ang="0">
                    <a:pos x="0" y="8"/>
                  </a:cxn>
                  <a:cxn ang="0">
                    <a:pos x="0" y="8"/>
                  </a:cxn>
                </a:cxnLst>
                <a:rect l="0" t="0" r="r" b="b"/>
                <a:pathLst>
                  <a:path w="23" h="11">
                    <a:moveTo>
                      <a:pt x="1" y="9"/>
                    </a:moveTo>
                    <a:lnTo>
                      <a:pt x="1" y="9"/>
                    </a:lnTo>
                    <a:lnTo>
                      <a:pt x="1" y="9"/>
                    </a:lnTo>
                    <a:lnTo>
                      <a:pt x="1" y="9"/>
                    </a:lnTo>
                    <a:lnTo>
                      <a:pt x="1" y="9"/>
                    </a:lnTo>
                    <a:lnTo>
                      <a:pt x="1" y="9"/>
                    </a:lnTo>
                    <a:lnTo>
                      <a:pt x="1" y="9"/>
                    </a:lnTo>
                    <a:lnTo>
                      <a:pt x="1" y="9"/>
                    </a:lnTo>
                    <a:lnTo>
                      <a:pt x="1" y="11"/>
                    </a:lnTo>
                    <a:lnTo>
                      <a:pt x="1" y="11"/>
                    </a:lnTo>
                    <a:lnTo>
                      <a:pt x="3" y="11"/>
                    </a:lnTo>
                    <a:lnTo>
                      <a:pt x="3" y="11"/>
                    </a:lnTo>
                    <a:lnTo>
                      <a:pt x="3" y="11"/>
                    </a:lnTo>
                    <a:lnTo>
                      <a:pt x="3" y="11"/>
                    </a:lnTo>
                    <a:lnTo>
                      <a:pt x="20" y="11"/>
                    </a:lnTo>
                    <a:lnTo>
                      <a:pt x="20" y="11"/>
                    </a:lnTo>
                    <a:lnTo>
                      <a:pt x="20" y="11"/>
                    </a:lnTo>
                    <a:lnTo>
                      <a:pt x="21" y="11"/>
                    </a:lnTo>
                    <a:lnTo>
                      <a:pt x="21" y="11"/>
                    </a:lnTo>
                    <a:lnTo>
                      <a:pt x="21" y="11"/>
                    </a:lnTo>
                    <a:lnTo>
                      <a:pt x="21" y="9"/>
                    </a:lnTo>
                    <a:lnTo>
                      <a:pt x="21" y="9"/>
                    </a:lnTo>
                    <a:lnTo>
                      <a:pt x="21" y="9"/>
                    </a:lnTo>
                    <a:lnTo>
                      <a:pt x="21" y="9"/>
                    </a:lnTo>
                    <a:lnTo>
                      <a:pt x="21" y="9"/>
                    </a:lnTo>
                    <a:lnTo>
                      <a:pt x="21" y="9"/>
                    </a:lnTo>
                    <a:lnTo>
                      <a:pt x="23" y="9"/>
                    </a:lnTo>
                    <a:lnTo>
                      <a:pt x="23" y="9"/>
                    </a:lnTo>
                    <a:lnTo>
                      <a:pt x="23" y="8"/>
                    </a:lnTo>
                    <a:lnTo>
                      <a:pt x="23" y="8"/>
                    </a:lnTo>
                    <a:lnTo>
                      <a:pt x="23" y="8"/>
                    </a:lnTo>
                    <a:lnTo>
                      <a:pt x="23" y="3"/>
                    </a:lnTo>
                    <a:lnTo>
                      <a:pt x="23" y="3"/>
                    </a:lnTo>
                    <a:lnTo>
                      <a:pt x="23" y="3"/>
                    </a:lnTo>
                    <a:lnTo>
                      <a:pt x="23" y="3"/>
                    </a:lnTo>
                    <a:lnTo>
                      <a:pt x="23" y="1"/>
                    </a:lnTo>
                    <a:lnTo>
                      <a:pt x="21" y="1"/>
                    </a:lnTo>
                    <a:lnTo>
                      <a:pt x="21" y="1"/>
                    </a:lnTo>
                    <a:lnTo>
                      <a:pt x="21" y="1"/>
                    </a:lnTo>
                    <a:lnTo>
                      <a:pt x="21" y="1"/>
                    </a:lnTo>
                    <a:lnTo>
                      <a:pt x="21" y="1"/>
                    </a:lnTo>
                    <a:lnTo>
                      <a:pt x="21" y="1"/>
                    </a:lnTo>
                    <a:lnTo>
                      <a:pt x="21" y="1"/>
                    </a:lnTo>
                    <a:lnTo>
                      <a:pt x="21" y="1"/>
                    </a:lnTo>
                    <a:lnTo>
                      <a:pt x="21" y="0"/>
                    </a:lnTo>
                    <a:lnTo>
                      <a:pt x="20" y="0"/>
                    </a:lnTo>
                    <a:lnTo>
                      <a:pt x="20" y="0"/>
                    </a:lnTo>
                    <a:lnTo>
                      <a:pt x="20" y="0"/>
                    </a:lnTo>
                    <a:lnTo>
                      <a:pt x="3" y="0"/>
                    </a:lnTo>
                    <a:lnTo>
                      <a:pt x="3" y="0"/>
                    </a:lnTo>
                    <a:lnTo>
                      <a:pt x="3" y="0"/>
                    </a:lnTo>
                    <a:lnTo>
                      <a:pt x="3" y="0"/>
                    </a:lnTo>
                    <a:lnTo>
                      <a:pt x="1" y="1"/>
                    </a:lnTo>
                    <a:lnTo>
                      <a:pt x="1" y="1"/>
                    </a:lnTo>
                    <a:lnTo>
                      <a:pt x="1" y="1"/>
                    </a:lnTo>
                    <a:lnTo>
                      <a:pt x="1" y="1"/>
                    </a:lnTo>
                    <a:lnTo>
                      <a:pt x="1" y="1"/>
                    </a:lnTo>
                    <a:lnTo>
                      <a:pt x="1" y="1"/>
                    </a:lnTo>
                    <a:lnTo>
                      <a:pt x="1" y="1"/>
                    </a:lnTo>
                    <a:lnTo>
                      <a:pt x="1" y="1"/>
                    </a:lnTo>
                    <a:lnTo>
                      <a:pt x="1" y="1"/>
                    </a:lnTo>
                    <a:lnTo>
                      <a:pt x="1" y="3"/>
                    </a:lnTo>
                    <a:lnTo>
                      <a:pt x="0" y="3"/>
                    </a:lnTo>
                    <a:lnTo>
                      <a:pt x="0" y="3"/>
                    </a:lnTo>
                    <a:lnTo>
                      <a:pt x="0" y="3"/>
                    </a:lnTo>
                    <a:lnTo>
                      <a:pt x="0" y="8"/>
                    </a:lnTo>
                    <a:lnTo>
                      <a:pt x="0" y="8"/>
                    </a:lnTo>
                    <a:lnTo>
                      <a:pt x="0" y="8"/>
                    </a:lnTo>
                    <a:lnTo>
                      <a:pt x="1"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8" name="Freeform 94"/>
              <p:cNvSpPr>
                <a:spLocks/>
              </p:cNvSpPr>
              <p:nvPr/>
            </p:nvSpPr>
            <p:spPr bwMode="auto">
              <a:xfrm>
                <a:off x="-1951038" y="4953001"/>
                <a:ext cx="17463" cy="120650"/>
              </a:xfrm>
              <a:custGeom>
                <a:avLst/>
                <a:gdLst/>
                <a:ahLst/>
                <a:cxnLst>
                  <a:cxn ang="0">
                    <a:pos x="11" y="2"/>
                  </a:cxn>
                  <a:cxn ang="0">
                    <a:pos x="9" y="2"/>
                  </a:cxn>
                  <a:cxn ang="0">
                    <a:pos x="9" y="0"/>
                  </a:cxn>
                  <a:cxn ang="0">
                    <a:pos x="9" y="0"/>
                  </a:cxn>
                  <a:cxn ang="0">
                    <a:pos x="7" y="0"/>
                  </a:cxn>
                  <a:cxn ang="0">
                    <a:pos x="7" y="0"/>
                  </a:cxn>
                  <a:cxn ang="0">
                    <a:pos x="7" y="0"/>
                  </a:cxn>
                  <a:cxn ang="0">
                    <a:pos x="6" y="0"/>
                  </a:cxn>
                  <a:cxn ang="0">
                    <a:pos x="4" y="0"/>
                  </a:cxn>
                  <a:cxn ang="0">
                    <a:pos x="4" y="0"/>
                  </a:cxn>
                  <a:cxn ang="0">
                    <a:pos x="3" y="0"/>
                  </a:cxn>
                  <a:cxn ang="0">
                    <a:pos x="3" y="0"/>
                  </a:cxn>
                  <a:cxn ang="0">
                    <a:pos x="1" y="0"/>
                  </a:cxn>
                  <a:cxn ang="0">
                    <a:pos x="1" y="0"/>
                  </a:cxn>
                  <a:cxn ang="0">
                    <a:pos x="1" y="2"/>
                  </a:cxn>
                  <a:cxn ang="0">
                    <a:pos x="1" y="2"/>
                  </a:cxn>
                  <a:cxn ang="0">
                    <a:pos x="0" y="4"/>
                  </a:cxn>
                  <a:cxn ang="0">
                    <a:pos x="0" y="4"/>
                  </a:cxn>
                  <a:cxn ang="0">
                    <a:pos x="0" y="71"/>
                  </a:cxn>
                  <a:cxn ang="0">
                    <a:pos x="1" y="73"/>
                  </a:cxn>
                  <a:cxn ang="0">
                    <a:pos x="1" y="73"/>
                  </a:cxn>
                  <a:cxn ang="0">
                    <a:pos x="1" y="75"/>
                  </a:cxn>
                  <a:cxn ang="0">
                    <a:pos x="1" y="75"/>
                  </a:cxn>
                  <a:cxn ang="0">
                    <a:pos x="3" y="75"/>
                  </a:cxn>
                  <a:cxn ang="0">
                    <a:pos x="3" y="76"/>
                  </a:cxn>
                  <a:cxn ang="0">
                    <a:pos x="3" y="76"/>
                  </a:cxn>
                  <a:cxn ang="0">
                    <a:pos x="4" y="76"/>
                  </a:cxn>
                  <a:cxn ang="0">
                    <a:pos x="6" y="76"/>
                  </a:cxn>
                  <a:cxn ang="0">
                    <a:pos x="7" y="76"/>
                  </a:cxn>
                  <a:cxn ang="0">
                    <a:pos x="7" y="76"/>
                  </a:cxn>
                  <a:cxn ang="0">
                    <a:pos x="7" y="75"/>
                  </a:cxn>
                  <a:cxn ang="0">
                    <a:pos x="9" y="75"/>
                  </a:cxn>
                  <a:cxn ang="0">
                    <a:pos x="9" y="75"/>
                  </a:cxn>
                  <a:cxn ang="0">
                    <a:pos x="9" y="73"/>
                  </a:cxn>
                  <a:cxn ang="0">
                    <a:pos x="11" y="73"/>
                  </a:cxn>
                  <a:cxn ang="0">
                    <a:pos x="11" y="73"/>
                  </a:cxn>
                  <a:cxn ang="0">
                    <a:pos x="11" y="71"/>
                  </a:cxn>
                  <a:cxn ang="0">
                    <a:pos x="11" y="4"/>
                  </a:cxn>
                </a:cxnLst>
                <a:rect l="0" t="0" r="r" b="b"/>
                <a:pathLst>
                  <a:path w="11" h="76">
                    <a:moveTo>
                      <a:pt x="11" y="4"/>
                    </a:moveTo>
                    <a:lnTo>
                      <a:pt x="11" y="2"/>
                    </a:lnTo>
                    <a:lnTo>
                      <a:pt x="11" y="2"/>
                    </a:lnTo>
                    <a:lnTo>
                      <a:pt x="9" y="2"/>
                    </a:lnTo>
                    <a:lnTo>
                      <a:pt x="9" y="2"/>
                    </a:lnTo>
                    <a:lnTo>
                      <a:pt x="9" y="0"/>
                    </a:lnTo>
                    <a:lnTo>
                      <a:pt x="9" y="0"/>
                    </a:lnTo>
                    <a:lnTo>
                      <a:pt x="9" y="0"/>
                    </a:lnTo>
                    <a:lnTo>
                      <a:pt x="9" y="0"/>
                    </a:lnTo>
                    <a:lnTo>
                      <a:pt x="7" y="0"/>
                    </a:lnTo>
                    <a:lnTo>
                      <a:pt x="7" y="0"/>
                    </a:lnTo>
                    <a:lnTo>
                      <a:pt x="7" y="0"/>
                    </a:lnTo>
                    <a:lnTo>
                      <a:pt x="7" y="0"/>
                    </a:lnTo>
                    <a:lnTo>
                      <a:pt x="7" y="0"/>
                    </a:lnTo>
                    <a:lnTo>
                      <a:pt x="7" y="0"/>
                    </a:lnTo>
                    <a:lnTo>
                      <a:pt x="6" y="0"/>
                    </a:lnTo>
                    <a:lnTo>
                      <a:pt x="6" y="0"/>
                    </a:lnTo>
                    <a:lnTo>
                      <a:pt x="4" y="0"/>
                    </a:lnTo>
                    <a:lnTo>
                      <a:pt x="4" y="0"/>
                    </a:lnTo>
                    <a:lnTo>
                      <a:pt x="4" y="0"/>
                    </a:lnTo>
                    <a:lnTo>
                      <a:pt x="3" y="0"/>
                    </a:lnTo>
                    <a:lnTo>
                      <a:pt x="3" y="0"/>
                    </a:lnTo>
                    <a:lnTo>
                      <a:pt x="3" y="0"/>
                    </a:lnTo>
                    <a:lnTo>
                      <a:pt x="3" y="0"/>
                    </a:lnTo>
                    <a:lnTo>
                      <a:pt x="3" y="0"/>
                    </a:lnTo>
                    <a:lnTo>
                      <a:pt x="1" y="0"/>
                    </a:lnTo>
                    <a:lnTo>
                      <a:pt x="1" y="0"/>
                    </a:lnTo>
                    <a:lnTo>
                      <a:pt x="1" y="0"/>
                    </a:lnTo>
                    <a:lnTo>
                      <a:pt x="1" y="0"/>
                    </a:lnTo>
                    <a:lnTo>
                      <a:pt x="1" y="2"/>
                    </a:lnTo>
                    <a:lnTo>
                      <a:pt x="1" y="2"/>
                    </a:lnTo>
                    <a:lnTo>
                      <a:pt x="1" y="2"/>
                    </a:lnTo>
                    <a:lnTo>
                      <a:pt x="1" y="2"/>
                    </a:lnTo>
                    <a:lnTo>
                      <a:pt x="0" y="4"/>
                    </a:lnTo>
                    <a:lnTo>
                      <a:pt x="0" y="4"/>
                    </a:lnTo>
                    <a:lnTo>
                      <a:pt x="0" y="4"/>
                    </a:lnTo>
                    <a:lnTo>
                      <a:pt x="0" y="71"/>
                    </a:lnTo>
                    <a:lnTo>
                      <a:pt x="0" y="71"/>
                    </a:lnTo>
                    <a:lnTo>
                      <a:pt x="0" y="73"/>
                    </a:lnTo>
                    <a:lnTo>
                      <a:pt x="1" y="73"/>
                    </a:lnTo>
                    <a:lnTo>
                      <a:pt x="1" y="73"/>
                    </a:lnTo>
                    <a:lnTo>
                      <a:pt x="1" y="73"/>
                    </a:lnTo>
                    <a:lnTo>
                      <a:pt x="1" y="73"/>
                    </a:lnTo>
                    <a:lnTo>
                      <a:pt x="1" y="75"/>
                    </a:lnTo>
                    <a:lnTo>
                      <a:pt x="1" y="75"/>
                    </a:lnTo>
                    <a:lnTo>
                      <a:pt x="1" y="75"/>
                    </a:lnTo>
                    <a:lnTo>
                      <a:pt x="1" y="75"/>
                    </a:lnTo>
                    <a:lnTo>
                      <a:pt x="3" y="75"/>
                    </a:lnTo>
                    <a:lnTo>
                      <a:pt x="3" y="75"/>
                    </a:lnTo>
                    <a:lnTo>
                      <a:pt x="3" y="76"/>
                    </a:lnTo>
                    <a:lnTo>
                      <a:pt x="3" y="76"/>
                    </a:lnTo>
                    <a:lnTo>
                      <a:pt x="3" y="76"/>
                    </a:lnTo>
                    <a:lnTo>
                      <a:pt x="4" y="76"/>
                    </a:lnTo>
                    <a:lnTo>
                      <a:pt x="4" y="76"/>
                    </a:lnTo>
                    <a:lnTo>
                      <a:pt x="4" y="76"/>
                    </a:lnTo>
                    <a:lnTo>
                      <a:pt x="6" y="76"/>
                    </a:lnTo>
                    <a:lnTo>
                      <a:pt x="6" y="76"/>
                    </a:lnTo>
                    <a:lnTo>
                      <a:pt x="7" y="76"/>
                    </a:lnTo>
                    <a:lnTo>
                      <a:pt x="7" y="76"/>
                    </a:lnTo>
                    <a:lnTo>
                      <a:pt x="7" y="76"/>
                    </a:lnTo>
                    <a:lnTo>
                      <a:pt x="7" y="76"/>
                    </a:lnTo>
                    <a:lnTo>
                      <a:pt x="7" y="75"/>
                    </a:lnTo>
                    <a:lnTo>
                      <a:pt x="7" y="75"/>
                    </a:lnTo>
                    <a:lnTo>
                      <a:pt x="9" y="75"/>
                    </a:lnTo>
                    <a:lnTo>
                      <a:pt x="9" y="75"/>
                    </a:lnTo>
                    <a:lnTo>
                      <a:pt x="9" y="75"/>
                    </a:lnTo>
                    <a:lnTo>
                      <a:pt x="9" y="75"/>
                    </a:lnTo>
                    <a:lnTo>
                      <a:pt x="9" y="73"/>
                    </a:lnTo>
                    <a:lnTo>
                      <a:pt x="9" y="73"/>
                    </a:lnTo>
                    <a:lnTo>
                      <a:pt x="11" y="73"/>
                    </a:lnTo>
                    <a:lnTo>
                      <a:pt x="11" y="73"/>
                    </a:lnTo>
                    <a:lnTo>
                      <a:pt x="11" y="73"/>
                    </a:lnTo>
                    <a:lnTo>
                      <a:pt x="11" y="71"/>
                    </a:lnTo>
                    <a:lnTo>
                      <a:pt x="11" y="71"/>
                    </a:lnTo>
                    <a:lnTo>
                      <a:pt x="11" y="4"/>
                    </a:lnTo>
                    <a:lnTo>
                      <a:pt x="11" y="4"/>
                    </a:lnTo>
                    <a:lnTo>
                      <a:pt x="1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69" name="Freeform 95"/>
              <p:cNvSpPr>
                <a:spLocks/>
              </p:cNvSpPr>
              <p:nvPr/>
            </p:nvSpPr>
            <p:spPr bwMode="auto">
              <a:xfrm>
                <a:off x="-2063750" y="4894263"/>
                <a:ext cx="33338" cy="15875"/>
              </a:xfrm>
              <a:custGeom>
                <a:avLst/>
                <a:gdLst/>
                <a:ahLst/>
                <a:cxnLst>
                  <a:cxn ang="0">
                    <a:pos x="0" y="8"/>
                  </a:cxn>
                  <a:cxn ang="0">
                    <a:pos x="0" y="8"/>
                  </a:cxn>
                  <a:cxn ang="0">
                    <a:pos x="0" y="10"/>
                  </a:cxn>
                  <a:cxn ang="0">
                    <a:pos x="0" y="10"/>
                  </a:cxn>
                  <a:cxn ang="0">
                    <a:pos x="1" y="10"/>
                  </a:cxn>
                  <a:cxn ang="0">
                    <a:pos x="1" y="10"/>
                  </a:cxn>
                  <a:cxn ang="0">
                    <a:pos x="1" y="10"/>
                  </a:cxn>
                  <a:cxn ang="0">
                    <a:pos x="18" y="10"/>
                  </a:cxn>
                  <a:cxn ang="0">
                    <a:pos x="20" y="10"/>
                  </a:cxn>
                  <a:cxn ang="0">
                    <a:pos x="20" y="10"/>
                  </a:cxn>
                  <a:cxn ang="0">
                    <a:pos x="20" y="10"/>
                  </a:cxn>
                  <a:cxn ang="0">
                    <a:pos x="20" y="10"/>
                  </a:cxn>
                  <a:cxn ang="0">
                    <a:pos x="21" y="8"/>
                  </a:cxn>
                  <a:cxn ang="0">
                    <a:pos x="21" y="8"/>
                  </a:cxn>
                  <a:cxn ang="0">
                    <a:pos x="21" y="8"/>
                  </a:cxn>
                  <a:cxn ang="0">
                    <a:pos x="21" y="7"/>
                  </a:cxn>
                  <a:cxn ang="0">
                    <a:pos x="21" y="2"/>
                  </a:cxn>
                  <a:cxn ang="0">
                    <a:pos x="21" y="2"/>
                  </a:cxn>
                  <a:cxn ang="0">
                    <a:pos x="21" y="2"/>
                  </a:cxn>
                  <a:cxn ang="0">
                    <a:pos x="21" y="0"/>
                  </a:cxn>
                  <a:cxn ang="0">
                    <a:pos x="20" y="0"/>
                  </a:cxn>
                  <a:cxn ang="0">
                    <a:pos x="20" y="0"/>
                  </a:cxn>
                  <a:cxn ang="0">
                    <a:pos x="20" y="0"/>
                  </a:cxn>
                  <a:cxn ang="0">
                    <a:pos x="18" y="0"/>
                  </a:cxn>
                  <a:cxn ang="0">
                    <a:pos x="1" y="0"/>
                  </a:cxn>
                  <a:cxn ang="0">
                    <a:pos x="1" y="0"/>
                  </a:cxn>
                  <a:cxn ang="0">
                    <a:pos x="1" y="0"/>
                  </a:cxn>
                  <a:cxn ang="0">
                    <a:pos x="0" y="0"/>
                  </a:cxn>
                  <a:cxn ang="0">
                    <a:pos x="0" y="0"/>
                  </a:cxn>
                  <a:cxn ang="0">
                    <a:pos x="0" y="2"/>
                  </a:cxn>
                  <a:cxn ang="0">
                    <a:pos x="0" y="2"/>
                  </a:cxn>
                  <a:cxn ang="0">
                    <a:pos x="0" y="2"/>
                  </a:cxn>
                  <a:cxn ang="0">
                    <a:pos x="0" y="4"/>
                  </a:cxn>
                  <a:cxn ang="0">
                    <a:pos x="0" y="8"/>
                  </a:cxn>
                </a:cxnLst>
                <a:rect l="0" t="0" r="r" b="b"/>
                <a:pathLst>
                  <a:path w="21" h="10">
                    <a:moveTo>
                      <a:pt x="0" y="8"/>
                    </a:moveTo>
                    <a:lnTo>
                      <a:pt x="0" y="8"/>
                    </a:lnTo>
                    <a:lnTo>
                      <a:pt x="0" y="8"/>
                    </a:lnTo>
                    <a:lnTo>
                      <a:pt x="0" y="8"/>
                    </a:lnTo>
                    <a:lnTo>
                      <a:pt x="0" y="8"/>
                    </a:lnTo>
                    <a:lnTo>
                      <a:pt x="0" y="10"/>
                    </a:lnTo>
                    <a:lnTo>
                      <a:pt x="0" y="10"/>
                    </a:lnTo>
                    <a:lnTo>
                      <a:pt x="0" y="10"/>
                    </a:lnTo>
                    <a:lnTo>
                      <a:pt x="0" y="10"/>
                    </a:lnTo>
                    <a:lnTo>
                      <a:pt x="1" y="10"/>
                    </a:lnTo>
                    <a:lnTo>
                      <a:pt x="1" y="10"/>
                    </a:lnTo>
                    <a:lnTo>
                      <a:pt x="1" y="10"/>
                    </a:lnTo>
                    <a:lnTo>
                      <a:pt x="1" y="10"/>
                    </a:lnTo>
                    <a:lnTo>
                      <a:pt x="1" y="10"/>
                    </a:lnTo>
                    <a:lnTo>
                      <a:pt x="1" y="10"/>
                    </a:lnTo>
                    <a:lnTo>
                      <a:pt x="18" y="10"/>
                    </a:lnTo>
                    <a:lnTo>
                      <a:pt x="18" y="10"/>
                    </a:lnTo>
                    <a:lnTo>
                      <a:pt x="20" y="10"/>
                    </a:lnTo>
                    <a:lnTo>
                      <a:pt x="20" y="10"/>
                    </a:lnTo>
                    <a:lnTo>
                      <a:pt x="20" y="10"/>
                    </a:lnTo>
                    <a:lnTo>
                      <a:pt x="20" y="10"/>
                    </a:lnTo>
                    <a:lnTo>
                      <a:pt x="20" y="10"/>
                    </a:lnTo>
                    <a:lnTo>
                      <a:pt x="20" y="10"/>
                    </a:lnTo>
                    <a:lnTo>
                      <a:pt x="20" y="10"/>
                    </a:lnTo>
                    <a:lnTo>
                      <a:pt x="21" y="10"/>
                    </a:lnTo>
                    <a:lnTo>
                      <a:pt x="21" y="8"/>
                    </a:lnTo>
                    <a:lnTo>
                      <a:pt x="21" y="8"/>
                    </a:lnTo>
                    <a:lnTo>
                      <a:pt x="21" y="8"/>
                    </a:lnTo>
                    <a:lnTo>
                      <a:pt x="21" y="8"/>
                    </a:lnTo>
                    <a:lnTo>
                      <a:pt x="21" y="8"/>
                    </a:lnTo>
                    <a:lnTo>
                      <a:pt x="21" y="8"/>
                    </a:lnTo>
                    <a:lnTo>
                      <a:pt x="21" y="7"/>
                    </a:lnTo>
                    <a:lnTo>
                      <a:pt x="21" y="4"/>
                    </a:lnTo>
                    <a:lnTo>
                      <a:pt x="21" y="2"/>
                    </a:lnTo>
                    <a:lnTo>
                      <a:pt x="21" y="2"/>
                    </a:lnTo>
                    <a:lnTo>
                      <a:pt x="21" y="2"/>
                    </a:lnTo>
                    <a:lnTo>
                      <a:pt x="21" y="2"/>
                    </a:lnTo>
                    <a:lnTo>
                      <a:pt x="21" y="2"/>
                    </a:lnTo>
                    <a:lnTo>
                      <a:pt x="21" y="2"/>
                    </a:lnTo>
                    <a:lnTo>
                      <a:pt x="21" y="0"/>
                    </a:lnTo>
                    <a:lnTo>
                      <a:pt x="20" y="0"/>
                    </a:lnTo>
                    <a:lnTo>
                      <a:pt x="20" y="0"/>
                    </a:lnTo>
                    <a:lnTo>
                      <a:pt x="20" y="0"/>
                    </a:lnTo>
                    <a:lnTo>
                      <a:pt x="20" y="0"/>
                    </a:lnTo>
                    <a:lnTo>
                      <a:pt x="20" y="0"/>
                    </a:lnTo>
                    <a:lnTo>
                      <a:pt x="20" y="0"/>
                    </a:lnTo>
                    <a:lnTo>
                      <a:pt x="20" y="0"/>
                    </a:lnTo>
                    <a:lnTo>
                      <a:pt x="18" y="0"/>
                    </a:lnTo>
                    <a:lnTo>
                      <a:pt x="18" y="0"/>
                    </a:lnTo>
                    <a:lnTo>
                      <a:pt x="1" y="0"/>
                    </a:lnTo>
                    <a:lnTo>
                      <a:pt x="1" y="0"/>
                    </a:lnTo>
                    <a:lnTo>
                      <a:pt x="1" y="0"/>
                    </a:lnTo>
                    <a:lnTo>
                      <a:pt x="1" y="0"/>
                    </a:lnTo>
                    <a:lnTo>
                      <a:pt x="1" y="0"/>
                    </a:lnTo>
                    <a:lnTo>
                      <a:pt x="1" y="0"/>
                    </a:lnTo>
                    <a:lnTo>
                      <a:pt x="0" y="0"/>
                    </a:lnTo>
                    <a:lnTo>
                      <a:pt x="0" y="0"/>
                    </a:lnTo>
                    <a:lnTo>
                      <a:pt x="0" y="0"/>
                    </a:lnTo>
                    <a:lnTo>
                      <a:pt x="0" y="0"/>
                    </a:lnTo>
                    <a:lnTo>
                      <a:pt x="0" y="2"/>
                    </a:lnTo>
                    <a:lnTo>
                      <a:pt x="0" y="2"/>
                    </a:lnTo>
                    <a:lnTo>
                      <a:pt x="0" y="2"/>
                    </a:lnTo>
                    <a:lnTo>
                      <a:pt x="0" y="2"/>
                    </a:lnTo>
                    <a:lnTo>
                      <a:pt x="0" y="2"/>
                    </a:lnTo>
                    <a:lnTo>
                      <a:pt x="0" y="2"/>
                    </a:lnTo>
                    <a:lnTo>
                      <a:pt x="0" y="4"/>
                    </a:lnTo>
                    <a:lnTo>
                      <a:pt x="0" y="7"/>
                    </a:lnTo>
                    <a:lnTo>
                      <a:pt x="0" y="8"/>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0" name="Freeform 96"/>
              <p:cNvSpPr>
                <a:spLocks/>
              </p:cNvSpPr>
              <p:nvPr/>
            </p:nvSpPr>
            <p:spPr bwMode="auto">
              <a:xfrm>
                <a:off x="-1960563" y="4894263"/>
                <a:ext cx="36513" cy="15875"/>
              </a:xfrm>
              <a:custGeom>
                <a:avLst/>
                <a:gdLst/>
                <a:ahLst/>
                <a:cxnLst>
                  <a:cxn ang="0">
                    <a:pos x="1" y="8"/>
                  </a:cxn>
                  <a:cxn ang="0">
                    <a:pos x="1" y="8"/>
                  </a:cxn>
                  <a:cxn ang="0">
                    <a:pos x="1" y="10"/>
                  </a:cxn>
                  <a:cxn ang="0">
                    <a:pos x="1" y="10"/>
                  </a:cxn>
                  <a:cxn ang="0">
                    <a:pos x="1" y="10"/>
                  </a:cxn>
                  <a:cxn ang="0">
                    <a:pos x="3" y="10"/>
                  </a:cxn>
                  <a:cxn ang="0">
                    <a:pos x="3" y="10"/>
                  </a:cxn>
                  <a:cxn ang="0">
                    <a:pos x="20" y="10"/>
                  </a:cxn>
                  <a:cxn ang="0">
                    <a:pos x="21" y="10"/>
                  </a:cxn>
                  <a:cxn ang="0">
                    <a:pos x="21" y="10"/>
                  </a:cxn>
                  <a:cxn ang="0">
                    <a:pos x="21" y="10"/>
                  </a:cxn>
                  <a:cxn ang="0">
                    <a:pos x="21" y="10"/>
                  </a:cxn>
                  <a:cxn ang="0">
                    <a:pos x="21" y="8"/>
                  </a:cxn>
                  <a:cxn ang="0">
                    <a:pos x="23" y="8"/>
                  </a:cxn>
                  <a:cxn ang="0">
                    <a:pos x="23" y="8"/>
                  </a:cxn>
                  <a:cxn ang="0">
                    <a:pos x="23" y="4"/>
                  </a:cxn>
                  <a:cxn ang="0">
                    <a:pos x="23" y="2"/>
                  </a:cxn>
                  <a:cxn ang="0">
                    <a:pos x="23" y="2"/>
                  </a:cxn>
                  <a:cxn ang="0">
                    <a:pos x="21" y="2"/>
                  </a:cxn>
                  <a:cxn ang="0">
                    <a:pos x="21" y="0"/>
                  </a:cxn>
                  <a:cxn ang="0">
                    <a:pos x="21" y="0"/>
                  </a:cxn>
                  <a:cxn ang="0">
                    <a:pos x="21" y="0"/>
                  </a:cxn>
                  <a:cxn ang="0">
                    <a:pos x="20" y="0"/>
                  </a:cxn>
                  <a:cxn ang="0">
                    <a:pos x="20" y="0"/>
                  </a:cxn>
                  <a:cxn ang="0">
                    <a:pos x="3" y="0"/>
                  </a:cxn>
                  <a:cxn ang="0">
                    <a:pos x="3" y="0"/>
                  </a:cxn>
                  <a:cxn ang="0">
                    <a:pos x="1" y="0"/>
                  </a:cxn>
                  <a:cxn ang="0">
                    <a:pos x="1" y="0"/>
                  </a:cxn>
                  <a:cxn ang="0">
                    <a:pos x="1" y="0"/>
                  </a:cxn>
                  <a:cxn ang="0">
                    <a:pos x="1" y="2"/>
                  </a:cxn>
                  <a:cxn ang="0">
                    <a:pos x="1" y="2"/>
                  </a:cxn>
                  <a:cxn ang="0">
                    <a:pos x="0" y="2"/>
                  </a:cxn>
                  <a:cxn ang="0">
                    <a:pos x="0" y="7"/>
                  </a:cxn>
                  <a:cxn ang="0">
                    <a:pos x="0" y="8"/>
                  </a:cxn>
                </a:cxnLst>
                <a:rect l="0" t="0" r="r" b="b"/>
                <a:pathLst>
                  <a:path w="23" h="10">
                    <a:moveTo>
                      <a:pt x="1" y="8"/>
                    </a:moveTo>
                    <a:lnTo>
                      <a:pt x="1" y="8"/>
                    </a:lnTo>
                    <a:lnTo>
                      <a:pt x="1" y="8"/>
                    </a:lnTo>
                    <a:lnTo>
                      <a:pt x="1" y="8"/>
                    </a:lnTo>
                    <a:lnTo>
                      <a:pt x="1" y="10"/>
                    </a:lnTo>
                    <a:lnTo>
                      <a:pt x="1" y="10"/>
                    </a:lnTo>
                    <a:lnTo>
                      <a:pt x="1" y="10"/>
                    </a:lnTo>
                    <a:lnTo>
                      <a:pt x="1" y="10"/>
                    </a:lnTo>
                    <a:lnTo>
                      <a:pt x="1" y="10"/>
                    </a:lnTo>
                    <a:lnTo>
                      <a:pt x="1" y="10"/>
                    </a:lnTo>
                    <a:lnTo>
                      <a:pt x="3" y="10"/>
                    </a:lnTo>
                    <a:lnTo>
                      <a:pt x="3" y="10"/>
                    </a:lnTo>
                    <a:lnTo>
                      <a:pt x="3" y="10"/>
                    </a:lnTo>
                    <a:lnTo>
                      <a:pt x="3" y="10"/>
                    </a:lnTo>
                    <a:lnTo>
                      <a:pt x="20" y="10"/>
                    </a:lnTo>
                    <a:lnTo>
                      <a:pt x="20" y="10"/>
                    </a:lnTo>
                    <a:lnTo>
                      <a:pt x="20" y="10"/>
                    </a:lnTo>
                    <a:lnTo>
                      <a:pt x="21" y="10"/>
                    </a:lnTo>
                    <a:lnTo>
                      <a:pt x="21" y="10"/>
                    </a:lnTo>
                    <a:lnTo>
                      <a:pt x="21" y="10"/>
                    </a:lnTo>
                    <a:lnTo>
                      <a:pt x="21" y="10"/>
                    </a:lnTo>
                    <a:lnTo>
                      <a:pt x="21" y="10"/>
                    </a:lnTo>
                    <a:lnTo>
                      <a:pt x="21" y="10"/>
                    </a:lnTo>
                    <a:lnTo>
                      <a:pt x="21" y="10"/>
                    </a:lnTo>
                    <a:lnTo>
                      <a:pt x="21" y="8"/>
                    </a:lnTo>
                    <a:lnTo>
                      <a:pt x="21" y="8"/>
                    </a:lnTo>
                    <a:lnTo>
                      <a:pt x="23" y="8"/>
                    </a:lnTo>
                    <a:lnTo>
                      <a:pt x="23" y="8"/>
                    </a:lnTo>
                    <a:lnTo>
                      <a:pt x="23" y="8"/>
                    </a:lnTo>
                    <a:lnTo>
                      <a:pt x="23" y="8"/>
                    </a:lnTo>
                    <a:lnTo>
                      <a:pt x="23" y="7"/>
                    </a:lnTo>
                    <a:lnTo>
                      <a:pt x="23" y="4"/>
                    </a:lnTo>
                    <a:lnTo>
                      <a:pt x="23" y="2"/>
                    </a:lnTo>
                    <a:lnTo>
                      <a:pt x="23" y="2"/>
                    </a:lnTo>
                    <a:lnTo>
                      <a:pt x="23" y="2"/>
                    </a:lnTo>
                    <a:lnTo>
                      <a:pt x="23" y="2"/>
                    </a:lnTo>
                    <a:lnTo>
                      <a:pt x="21" y="2"/>
                    </a:lnTo>
                    <a:lnTo>
                      <a:pt x="21" y="2"/>
                    </a:lnTo>
                    <a:lnTo>
                      <a:pt x="21" y="0"/>
                    </a:lnTo>
                    <a:lnTo>
                      <a:pt x="21" y="0"/>
                    </a:lnTo>
                    <a:lnTo>
                      <a:pt x="21" y="0"/>
                    </a:lnTo>
                    <a:lnTo>
                      <a:pt x="21" y="0"/>
                    </a:lnTo>
                    <a:lnTo>
                      <a:pt x="21" y="0"/>
                    </a:lnTo>
                    <a:lnTo>
                      <a:pt x="21" y="0"/>
                    </a:lnTo>
                    <a:lnTo>
                      <a:pt x="21" y="0"/>
                    </a:lnTo>
                    <a:lnTo>
                      <a:pt x="20" y="0"/>
                    </a:lnTo>
                    <a:lnTo>
                      <a:pt x="20" y="0"/>
                    </a:lnTo>
                    <a:lnTo>
                      <a:pt x="20" y="0"/>
                    </a:lnTo>
                    <a:lnTo>
                      <a:pt x="3" y="0"/>
                    </a:lnTo>
                    <a:lnTo>
                      <a:pt x="3" y="0"/>
                    </a:lnTo>
                    <a:lnTo>
                      <a:pt x="3" y="0"/>
                    </a:lnTo>
                    <a:lnTo>
                      <a:pt x="3" y="0"/>
                    </a:lnTo>
                    <a:lnTo>
                      <a:pt x="1" y="0"/>
                    </a:lnTo>
                    <a:lnTo>
                      <a:pt x="1" y="0"/>
                    </a:lnTo>
                    <a:lnTo>
                      <a:pt x="1" y="0"/>
                    </a:lnTo>
                    <a:lnTo>
                      <a:pt x="1" y="0"/>
                    </a:lnTo>
                    <a:lnTo>
                      <a:pt x="1" y="0"/>
                    </a:lnTo>
                    <a:lnTo>
                      <a:pt x="1" y="0"/>
                    </a:lnTo>
                    <a:lnTo>
                      <a:pt x="1" y="2"/>
                    </a:lnTo>
                    <a:lnTo>
                      <a:pt x="1" y="2"/>
                    </a:lnTo>
                    <a:lnTo>
                      <a:pt x="1" y="2"/>
                    </a:lnTo>
                    <a:lnTo>
                      <a:pt x="1" y="2"/>
                    </a:lnTo>
                    <a:lnTo>
                      <a:pt x="0" y="2"/>
                    </a:lnTo>
                    <a:lnTo>
                      <a:pt x="0" y="2"/>
                    </a:lnTo>
                    <a:lnTo>
                      <a:pt x="0" y="4"/>
                    </a:lnTo>
                    <a:lnTo>
                      <a:pt x="0" y="7"/>
                    </a:lnTo>
                    <a:lnTo>
                      <a:pt x="0" y="8"/>
                    </a:lnTo>
                    <a:lnTo>
                      <a:pt x="0" y="8"/>
                    </a:lnTo>
                    <a:lnTo>
                      <a:pt x="1"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1" name="Freeform 97"/>
              <p:cNvSpPr>
                <a:spLocks/>
              </p:cNvSpPr>
              <p:nvPr/>
            </p:nvSpPr>
            <p:spPr bwMode="auto">
              <a:xfrm>
                <a:off x="-2054225" y="4953001"/>
                <a:ext cx="14288" cy="120650"/>
              </a:xfrm>
              <a:custGeom>
                <a:avLst/>
                <a:gdLst/>
                <a:ahLst/>
                <a:cxnLst>
                  <a:cxn ang="0">
                    <a:pos x="9" y="2"/>
                  </a:cxn>
                  <a:cxn ang="0">
                    <a:pos x="9" y="2"/>
                  </a:cxn>
                  <a:cxn ang="0">
                    <a:pos x="8" y="0"/>
                  </a:cxn>
                  <a:cxn ang="0">
                    <a:pos x="8" y="0"/>
                  </a:cxn>
                  <a:cxn ang="0">
                    <a:pos x="8" y="0"/>
                  </a:cxn>
                  <a:cxn ang="0">
                    <a:pos x="6" y="0"/>
                  </a:cxn>
                  <a:cxn ang="0">
                    <a:pos x="6" y="0"/>
                  </a:cxn>
                  <a:cxn ang="0">
                    <a:pos x="6" y="0"/>
                  </a:cxn>
                  <a:cxn ang="0">
                    <a:pos x="3" y="0"/>
                  </a:cxn>
                  <a:cxn ang="0">
                    <a:pos x="3" y="0"/>
                  </a:cxn>
                  <a:cxn ang="0">
                    <a:pos x="3" y="0"/>
                  </a:cxn>
                  <a:cxn ang="0">
                    <a:pos x="1" y="0"/>
                  </a:cxn>
                  <a:cxn ang="0">
                    <a:pos x="1" y="0"/>
                  </a:cxn>
                  <a:cxn ang="0">
                    <a:pos x="0" y="0"/>
                  </a:cxn>
                  <a:cxn ang="0">
                    <a:pos x="0" y="2"/>
                  </a:cxn>
                  <a:cxn ang="0">
                    <a:pos x="0" y="2"/>
                  </a:cxn>
                  <a:cxn ang="0">
                    <a:pos x="0" y="4"/>
                  </a:cxn>
                  <a:cxn ang="0">
                    <a:pos x="0" y="4"/>
                  </a:cxn>
                  <a:cxn ang="0">
                    <a:pos x="0" y="71"/>
                  </a:cxn>
                  <a:cxn ang="0">
                    <a:pos x="0" y="73"/>
                  </a:cxn>
                  <a:cxn ang="0">
                    <a:pos x="0" y="73"/>
                  </a:cxn>
                  <a:cxn ang="0">
                    <a:pos x="0" y="75"/>
                  </a:cxn>
                  <a:cxn ang="0">
                    <a:pos x="1" y="75"/>
                  </a:cxn>
                  <a:cxn ang="0">
                    <a:pos x="1" y="75"/>
                  </a:cxn>
                  <a:cxn ang="0">
                    <a:pos x="1" y="76"/>
                  </a:cxn>
                  <a:cxn ang="0">
                    <a:pos x="3" y="76"/>
                  </a:cxn>
                  <a:cxn ang="0">
                    <a:pos x="3" y="76"/>
                  </a:cxn>
                  <a:cxn ang="0">
                    <a:pos x="6" y="76"/>
                  </a:cxn>
                  <a:cxn ang="0">
                    <a:pos x="6" y="76"/>
                  </a:cxn>
                  <a:cxn ang="0">
                    <a:pos x="6" y="76"/>
                  </a:cxn>
                  <a:cxn ang="0">
                    <a:pos x="6" y="75"/>
                  </a:cxn>
                  <a:cxn ang="0">
                    <a:pos x="8" y="75"/>
                  </a:cxn>
                  <a:cxn ang="0">
                    <a:pos x="8" y="75"/>
                  </a:cxn>
                  <a:cxn ang="0">
                    <a:pos x="9" y="73"/>
                  </a:cxn>
                  <a:cxn ang="0">
                    <a:pos x="9" y="73"/>
                  </a:cxn>
                  <a:cxn ang="0">
                    <a:pos x="9" y="73"/>
                  </a:cxn>
                  <a:cxn ang="0">
                    <a:pos x="9" y="71"/>
                  </a:cxn>
                  <a:cxn ang="0">
                    <a:pos x="9" y="4"/>
                  </a:cxn>
                </a:cxnLst>
                <a:rect l="0" t="0" r="r" b="b"/>
                <a:pathLst>
                  <a:path w="9" h="76">
                    <a:moveTo>
                      <a:pt x="9" y="4"/>
                    </a:moveTo>
                    <a:lnTo>
                      <a:pt x="9" y="2"/>
                    </a:lnTo>
                    <a:lnTo>
                      <a:pt x="9" y="2"/>
                    </a:lnTo>
                    <a:lnTo>
                      <a:pt x="9" y="2"/>
                    </a:lnTo>
                    <a:lnTo>
                      <a:pt x="9" y="2"/>
                    </a:lnTo>
                    <a:lnTo>
                      <a:pt x="8" y="0"/>
                    </a:lnTo>
                    <a:lnTo>
                      <a:pt x="8" y="0"/>
                    </a:lnTo>
                    <a:lnTo>
                      <a:pt x="8" y="0"/>
                    </a:lnTo>
                    <a:lnTo>
                      <a:pt x="8" y="0"/>
                    </a:lnTo>
                    <a:lnTo>
                      <a:pt x="8" y="0"/>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1" y="0"/>
                    </a:lnTo>
                    <a:lnTo>
                      <a:pt x="1" y="0"/>
                    </a:lnTo>
                    <a:lnTo>
                      <a:pt x="1" y="0"/>
                    </a:lnTo>
                    <a:lnTo>
                      <a:pt x="1" y="0"/>
                    </a:lnTo>
                    <a:lnTo>
                      <a:pt x="1" y="0"/>
                    </a:lnTo>
                    <a:lnTo>
                      <a:pt x="0" y="0"/>
                    </a:lnTo>
                    <a:lnTo>
                      <a:pt x="0" y="0"/>
                    </a:lnTo>
                    <a:lnTo>
                      <a:pt x="0" y="2"/>
                    </a:lnTo>
                    <a:lnTo>
                      <a:pt x="0" y="2"/>
                    </a:lnTo>
                    <a:lnTo>
                      <a:pt x="0" y="2"/>
                    </a:lnTo>
                    <a:lnTo>
                      <a:pt x="0" y="2"/>
                    </a:lnTo>
                    <a:lnTo>
                      <a:pt x="0" y="4"/>
                    </a:lnTo>
                    <a:lnTo>
                      <a:pt x="0" y="4"/>
                    </a:lnTo>
                    <a:lnTo>
                      <a:pt x="0" y="4"/>
                    </a:lnTo>
                    <a:lnTo>
                      <a:pt x="0" y="71"/>
                    </a:lnTo>
                    <a:lnTo>
                      <a:pt x="0" y="71"/>
                    </a:lnTo>
                    <a:lnTo>
                      <a:pt x="0" y="73"/>
                    </a:lnTo>
                    <a:lnTo>
                      <a:pt x="0" y="73"/>
                    </a:lnTo>
                    <a:lnTo>
                      <a:pt x="0" y="73"/>
                    </a:lnTo>
                    <a:lnTo>
                      <a:pt x="0" y="73"/>
                    </a:lnTo>
                    <a:lnTo>
                      <a:pt x="0" y="73"/>
                    </a:lnTo>
                    <a:lnTo>
                      <a:pt x="0" y="75"/>
                    </a:lnTo>
                    <a:lnTo>
                      <a:pt x="0" y="75"/>
                    </a:lnTo>
                    <a:lnTo>
                      <a:pt x="1" y="75"/>
                    </a:lnTo>
                    <a:lnTo>
                      <a:pt x="1" y="75"/>
                    </a:lnTo>
                    <a:lnTo>
                      <a:pt x="1" y="75"/>
                    </a:lnTo>
                    <a:lnTo>
                      <a:pt x="1" y="75"/>
                    </a:lnTo>
                    <a:lnTo>
                      <a:pt x="1" y="76"/>
                    </a:lnTo>
                    <a:lnTo>
                      <a:pt x="3" y="76"/>
                    </a:lnTo>
                    <a:lnTo>
                      <a:pt x="3" y="76"/>
                    </a:lnTo>
                    <a:lnTo>
                      <a:pt x="3" y="76"/>
                    </a:lnTo>
                    <a:lnTo>
                      <a:pt x="3" y="76"/>
                    </a:lnTo>
                    <a:lnTo>
                      <a:pt x="3" y="76"/>
                    </a:lnTo>
                    <a:lnTo>
                      <a:pt x="6" y="76"/>
                    </a:lnTo>
                    <a:lnTo>
                      <a:pt x="6" y="76"/>
                    </a:lnTo>
                    <a:lnTo>
                      <a:pt x="6" y="76"/>
                    </a:lnTo>
                    <a:lnTo>
                      <a:pt x="6" y="76"/>
                    </a:lnTo>
                    <a:lnTo>
                      <a:pt x="6" y="76"/>
                    </a:lnTo>
                    <a:lnTo>
                      <a:pt x="6" y="76"/>
                    </a:lnTo>
                    <a:lnTo>
                      <a:pt x="6" y="75"/>
                    </a:lnTo>
                    <a:lnTo>
                      <a:pt x="8" y="75"/>
                    </a:lnTo>
                    <a:lnTo>
                      <a:pt x="8" y="75"/>
                    </a:lnTo>
                    <a:lnTo>
                      <a:pt x="8" y="75"/>
                    </a:lnTo>
                    <a:lnTo>
                      <a:pt x="8" y="75"/>
                    </a:lnTo>
                    <a:lnTo>
                      <a:pt x="8" y="75"/>
                    </a:lnTo>
                    <a:lnTo>
                      <a:pt x="9" y="73"/>
                    </a:lnTo>
                    <a:lnTo>
                      <a:pt x="9" y="73"/>
                    </a:lnTo>
                    <a:lnTo>
                      <a:pt x="9" y="73"/>
                    </a:lnTo>
                    <a:lnTo>
                      <a:pt x="9" y="73"/>
                    </a:lnTo>
                    <a:lnTo>
                      <a:pt x="9" y="73"/>
                    </a:lnTo>
                    <a:lnTo>
                      <a:pt x="9" y="71"/>
                    </a:lnTo>
                    <a:lnTo>
                      <a:pt x="9" y="71"/>
                    </a:lnTo>
                    <a:lnTo>
                      <a:pt x="9" y="4"/>
                    </a:lnTo>
                    <a:lnTo>
                      <a:pt x="9" y="4"/>
                    </a:lnTo>
                    <a:lnTo>
                      <a:pt x="9"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2" name="Freeform 98"/>
              <p:cNvSpPr>
                <a:spLocks/>
              </p:cNvSpPr>
              <p:nvPr/>
            </p:nvSpPr>
            <p:spPr bwMode="auto">
              <a:xfrm>
                <a:off x="-2063750" y="4865688"/>
                <a:ext cx="33338" cy="17463"/>
              </a:xfrm>
              <a:custGeom>
                <a:avLst/>
                <a:gdLst/>
                <a:ahLst/>
                <a:cxnLst>
                  <a:cxn ang="0">
                    <a:pos x="0" y="9"/>
                  </a:cxn>
                  <a:cxn ang="0">
                    <a:pos x="0" y="9"/>
                  </a:cxn>
                  <a:cxn ang="0">
                    <a:pos x="0" y="9"/>
                  </a:cxn>
                  <a:cxn ang="0">
                    <a:pos x="0" y="9"/>
                  </a:cxn>
                  <a:cxn ang="0">
                    <a:pos x="1" y="11"/>
                  </a:cxn>
                  <a:cxn ang="0">
                    <a:pos x="1" y="11"/>
                  </a:cxn>
                  <a:cxn ang="0">
                    <a:pos x="1" y="11"/>
                  </a:cxn>
                  <a:cxn ang="0">
                    <a:pos x="18" y="11"/>
                  </a:cxn>
                  <a:cxn ang="0">
                    <a:pos x="20" y="11"/>
                  </a:cxn>
                  <a:cxn ang="0">
                    <a:pos x="20" y="11"/>
                  </a:cxn>
                  <a:cxn ang="0">
                    <a:pos x="20" y="9"/>
                  </a:cxn>
                  <a:cxn ang="0">
                    <a:pos x="20" y="9"/>
                  </a:cxn>
                  <a:cxn ang="0">
                    <a:pos x="21" y="9"/>
                  </a:cxn>
                  <a:cxn ang="0">
                    <a:pos x="21" y="9"/>
                  </a:cxn>
                  <a:cxn ang="0">
                    <a:pos x="21" y="8"/>
                  </a:cxn>
                  <a:cxn ang="0">
                    <a:pos x="21" y="8"/>
                  </a:cxn>
                  <a:cxn ang="0">
                    <a:pos x="21" y="3"/>
                  </a:cxn>
                  <a:cxn ang="0">
                    <a:pos x="21" y="3"/>
                  </a:cxn>
                  <a:cxn ang="0">
                    <a:pos x="21" y="1"/>
                  </a:cxn>
                  <a:cxn ang="0">
                    <a:pos x="21" y="1"/>
                  </a:cxn>
                  <a:cxn ang="0">
                    <a:pos x="20" y="1"/>
                  </a:cxn>
                  <a:cxn ang="0">
                    <a:pos x="20" y="1"/>
                  </a:cxn>
                  <a:cxn ang="0">
                    <a:pos x="20" y="0"/>
                  </a:cxn>
                  <a:cxn ang="0">
                    <a:pos x="18" y="0"/>
                  </a:cxn>
                  <a:cxn ang="0">
                    <a:pos x="1" y="0"/>
                  </a:cxn>
                  <a:cxn ang="0">
                    <a:pos x="1" y="0"/>
                  </a:cxn>
                  <a:cxn ang="0">
                    <a:pos x="1" y="1"/>
                  </a:cxn>
                  <a:cxn ang="0">
                    <a:pos x="0" y="1"/>
                  </a:cxn>
                  <a:cxn ang="0">
                    <a:pos x="0" y="1"/>
                  </a:cxn>
                  <a:cxn ang="0">
                    <a:pos x="0" y="1"/>
                  </a:cxn>
                  <a:cxn ang="0">
                    <a:pos x="0" y="1"/>
                  </a:cxn>
                  <a:cxn ang="0">
                    <a:pos x="0" y="3"/>
                  </a:cxn>
                  <a:cxn ang="0">
                    <a:pos x="0" y="3"/>
                  </a:cxn>
                  <a:cxn ang="0">
                    <a:pos x="0" y="8"/>
                  </a:cxn>
                </a:cxnLst>
                <a:rect l="0" t="0" r="r" b="b"/>
                <a:pathLst>
                  <a:path w="21" h="11">
                    <a:moveTo>
                      <a:pt x="0" y="8"/>
                    </a:moveTo>
                    <a:lnTo>
                      <a:pt x="0" y="9"/>
                    </a:lnTo>
                    <a:lnTo>
                      <a:pt x="0" y="9"/>
                    </a:lnTo>
                    <a:lnTo>
                      <a:pt x="0" y="9"/>
                    </a:lnTo>
                    <a:lnTo>
                      <a:pt x="0" y="9"/>
                    </a:lnTo>
                    <a:lnTo>
                      <a:pt x="0" y="9"/>
                    </a:lnTo>
                    <a:lnTo>
                      <a:pt x="0" y="9"/>
                    </a:lnTo>
                    <a:lnTo>
                      <a:pt x="0" y="9"/>
                    </a:lnTo>
                    <a:lnTo>
                      <a:pt x="0" y="9"/>
                    </a:lnTo>
                    <a:lnTo>
                      <a:pt x="1" y="11"/>
                    </a:lnTo>
                    <a:lnTo>
                      <a:pt x="1" y="11"/>
                    </a:lnTo>
                    <a:lnTo>
                      <a:pt x="1" y="11"/>
                    </a:lnTo>
                    <a:lnTo>
                      <a:pt x="1" y="11"/>
                    </a:lnTo>
                    <a:lnTo>
                      <a:pt x="1" y="11"/>
                    </a:lnTo>
                    <a:lnTo>
                      <a:pt x="1" y="11"/>
                    </a:lnTo>
                    <a:lnTo>
                      <a:pt x="18" y="11"/>
                    </a:lnTo>
                    <a:lnTo>
                      <a:pt x="18" y="11"/>
                    </a:lnTo>
                    <a:lnTo>
                      <a:pt x="20" y="11"/>
                    </a:lnTo>
                    <a:lnTo>
                      <a:pt x="20" y="11"/>
                    </a:lnTo>
                    <a:lnTo>
                      <a:pt x="20" y="11"/>
                    </a:lnTo>
                    <a:lnTo>
                      <a:pt x="20" y="11"/>
                    </a:lnTo>
                    <a:lnTo>
                      <a:pt x="20" y="9"/>
                    </a:lnTo>
                    <a:lnTo>
                      <a:pt x="20" y="9"/>
                    </a:lnTo>
                    <a:lnTo>
                      <a:pt x="20" y="9"/>
                    </a:lnTo>
                    <a:lnTo>
                      <a:pt x="21" y="9"/>
                    </a:lnTo>
                    <a:lnTo>
                      <a:pt x="21" y="9"/>
                    </a:lnTo>
                    <a:lnTo>
                      <a:pt x="21" y="9"/>
                    </a:lnTo>
                    <a:lnTo>
                      <a:pt x="21" y="9"/>
                    </a:lnTo>
                    <a:lnTo>
                      <a:pt x="21" y="9"/>
                    </a:lnTo>
                    <a:lnTo>
                      <a:pt x="21" y="8"/>
                    </a:lnTo>
                    <a:lnTo>
                      <a:pt x="21" y="8"/>
                    </a:lnTo>
                    <a:lnTo>
                      <a:pt x="21" y="8"/>
                    </a:lnTo>
                    <a:lnTo>
                      <a:pt x="21" y="3"/>
                    </a:lnTo>
                    <a:lnTo>
                      <a:pt x="21" y="3"/>
                    </a:lnTo>
                    <a:lnTo>
                      <a:pt x="21" y="3"/>
                    </a:lnTo>
                    <a:lnTo>
                      <a:pt x="21" y="3"/>
                    </a:lnTo>
                    <a:lnTo>
                      <a:pt x="21" y="1"/>
                    </a:lnTo>
                    <a:lnTo>
                      <a:pt x="21" y="1"/>
                    </a:lnTo>
                    <a:lnTo>
                      <a:pt x="21" y="1"/>
                    </a:lnTo>
                    <a:lnTo>
                      <a:pt x="21" y="1"/>
                    </a:lnTo>
                    <a:lnTo>
                      <a:pt x="20" y="1"/>
                    </a:lnTo>
                    <a:lnTo>
                      <a:pt x="20" y="1"/>
                    </a:lnTo>
                    <a:lnTo>
                      <a:pt x="20" y="1"/>
                    </a:lnTo>
                    <a:lnTo>
                      <a:pt x="20" y="1"/>
                    </a:lnTo>
                    <a:lnTo>
                      <a:pt x="20" y="1"/>
                    </a:lnTo>
                    <a:lnTo>
                      <a:pt x="20" y="0"/>
                    </a:lnTo>
                    <a:lnTo>
                      <a:pt x="20" y="0"/>
                    </a:lnTo>
                    <a:lnTo>
                      <a:pt x="18" y="0"/>
                    </a:lnTo>
                    <a:lnTo>
                      <a:pt x="18" y="0"/>
                    </a:lnTo>
                    <a:lnTo>
                      <a:pt x="1" y="0"/>
                    </a:lnTo>
                    <a:lnTo>
                      <a:pt x="1" y="0"/>
                    </a:lnTo>
                    <a:lnTo>
                      <a:pt x="1" y="0"/>
                    </a:lnTo>
                    <a:lnTo>
                      <a:pt x="1" y="0"/>
                    </a:lnTo>
                    <a:lnTo>
                      <a:pt x="1" y="1"/>
                    </a:lnTo>
                    <a:lnTo>
                      <a:pt x="1" y="1"/>
                    </a:lnTo>
                    <a:lnTo>
                      <a:pt x="0" y="1"/>
                    </a:lnTo>
                    <a:lnTo>
                      <a:pt x="0" y="1"/>
                    </a:lnTo>
                    <a:lnTo>
                      <a:pt x="0" y="1"/>
                    </a:lnTo>
                    <a:lnTo>
                      <a:pt x="0" y="1"/>
                    </a:lnTo>
                    <a:lnTo>
                      <a:pt x="0" y="1"/>
                    </a:lnTo>
                    <a:lnTo>
                      <a:pt x="0" y="1"/>
                    </a:lnTo>
                    <a:lnTo>
                      <a:pt x="0" y="1"/>
                    </a:lnTo>
                    <a:lnTo>
                      <a:pt x="0" y="3"/>
                    </a:lnTo>
                    <a:lnTo>
                      <a:pt x="0" y="3"/>
                    </a:lnTo>
                    <a:lnTo>
                      <a:pt x="0" y="3"/>
                    </a:lnTo>
                    <a:lnTo>
                      <a:pt x="0" y="3"/>
                    </a:lnTo>
                    <a:lnTo>
                      <a:pt x="0" y="8"/>
                    </a:lnTo>
                    <a:lnTo>
                      <a:pt x="0" y="8"/>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3" name="Freeform 99"/>
              <p:cNvSpPr>
                <a:spLocks noEditPoints="1"/>
              </p:cNvSpPr>
              <p:nvPr/>
            </p:nvSpPr>
            <p:spPr bwMode="auto">
              <a:xfrm>
                <a:off x="-2365375" y="4664076"/>
                <a:ext cx="531813" cy="123825"/>
              </a:xfrm>
              <a:custGeom>
                <a:avLst/>
                <a:gdLst/>
                <a:ahLst/>
                <a:cxnLst>
                  <a:cxn ang="0">
                    <a:pos x="3" y="71"/>
                  </a:cxn>
                  <a:cxn ang="0">
                    <a:pos x="11" y="78"/>
                  </a:cxn>
                  <a:cxn ang="0">
                    <a:pos x="319" y="78"/>
                  </a:cxn>
                  <a:cxn ang="0">
                    <a:pos x="327" y="76"/>
                  </a:cxn>
                  <a:cxn ang="0">
                    <a:pos x="333" y="68"/>
                  </a:cxn>
                  <a:cxn ang="0">
                    <a:pos x="335" y="16"/>
                  </a:cxn>
                  <a:cxn ang="0">
                    <a:pos x="333" y="8"/>
                  </a:cxn>
                  <a:cxn ang="0">
                    <a:pos x="329" y="3"/>
                  </a:cxn>
                  <a:cxn ang="0">
                    <a:pos x="319" y="0"/>
                  </a:cxn>
                  <a:cxn ang="0">
                    <a:pos x="14" y="0"/>
                  </a:cxn>
                  <a:cxn ang="0">
                    <a:pos x="9" y="2"/>
                  </a:cxn>
                  <a:cxn ang="0">
                    <a:pos x="12" y="7"/>
                  </a:cxn>
                  <a:cxn ang="0">
                    <a:pos x="7" y="2"/>
                  </a:cxn>
                  <a:cxn ang="0">
                    <a:pos x="4" y="5"/>
                  </a:cxn>
                  <a:cxn ang="0">
                    <a:pos x="7" y="10"/>
                  </a:cxn>
                  <a:cxn ang="0">
                    <a:pos x="3" y="7"/>
                  </a:cxn>
                  <a:cxn ang="0">
                    <a:pos x="1" y="10"/>
                  </a:cxn>
                  <a:cxn ang="0">
                    <a:pos x="0" y="62"/>
                  </a:cxn>
                  <a:cxn ang="0">
                    <a:pos x="0" y="64"/>
                  </a:cxn>
                  <a:cxn ang="0">
                    <a:pos x="3" y="71"/>
                  </a:cxn>
                  <a:cxn ang="0">
                    <a:pos x="6" y="14"/>
                  </a:cxn>
                  <a:cxn ang="0">
                    <a:pos x="11" y="14"/>
                  </a:cxn>
                  <a:cxn ang="0">
                    <a:pos x="7" y="11"/>
                  </a:cxn>
                  <a:cxn ang="0">
                    <a:pos x="12" y="13"/>
                  </a:cxn>
                  <a:cxn ang="0">
                    <a:pos x="9" y="8"/>
                  </a:cxn>
                  <a:cxn ang="0">
                    <a:pos x="14" y="11"/>
                  </a:cxn>
                  <a:cxn ang="0">
                    <a:pos x="11" y="7"/>
                  </a:cxn>
                  <a:cxn ang="0">
                    <a:pos x="14" y="11"/>
                  </a:cxn>
                  <a:cxn ang="0">
                    <a:pos x="14" y="7"/>
                  </a:cxn>
                  <a:cxn ang="0">
                    <a:pos x="15" y="11"/>
                  </a:cxn>
                  <a:cxn ang="0">
                    <a:pos x="319" y="11"/>
                  </a:cxn>
                  <a:cxn ang="0">
                    <a:pos x="321" y="7"/>
                  </a:cxn>
                  <a:cxn ang="0">
                    <a:pos x="321" y="11"/>
                  </a:cxn>
                  <a:cxn ang="0">
                    <a:pos x="324" y="7"/>
                  </a:cxn>
                  <a:cxn ang="0">
                    <a:pos x="322" y="13"/>
                  </a:cxn>
                  <a:cxn ang="0">
                    <a:pos x="324" y="14"/>
                  </a:cxn>
                  <a:cxn ang="0">
                    <a:pos x="329" y="14"/>
                  </a:cxn>
                  <a:cxn ang="0">
                    <a:pos x="324" y="16"/>
                  </a:cxn>
                  <a:cxn ang="0">
                    <a:pos x="324" y="64"/>
                  </a:cxn>
                  <a:cxn ang="0">
                    <a:pos x="329" y="64"/>
                  </a:cxn>
                  <a:cxn ang="0">
                    <a:pos x="324" y="64"/>
                  </a:cxn>
                  <a:cxn ang="0">
                    <a:pos x="322" y="65"/>
                  </a:cxn>
                  <a:cxn ang="0">
                    <a:pos x="327" y="68"/>
                  </a:cxn>
                  <a:cxn ang="0">
                    <a:pos x="322" y="67"/>
                  </a:cxn>
                  <a:cxn ang="0">
                    <a:pos x="326" y="70"/>
                  </a:cxn>
                  <a:cxn ang="0">
                    <a:pos x="321" y="67"/>
                  </a:cxn>
                  <a:cxn ang="0">
                    <a:pos x="319" y="67"/>
                  </a:cxn>
                  <a:cxn ang="0">
                    <a:pos x="319" y="73"/>
                  </a:cxn>
                  <a:cxn ang="0">
                    <a:pos x="319" y="67"/>
                  </a:cxn>
                  <a:cxn ang="0">
                    <a:pos x="15" y="67"/>
                  </a:cxn>
                  <a:cxn ang="0">
                    <a:pos x="14" y="73"/>
                  </a:cxn>
                  <a:cxn ang="0">
                    <a:pos x="14" y="67"/>
                  </a:cxn>
                  <a:cxn ang="0">
                    <a:pos x="12" y="67"/>
                  </a:cxn>
                  <a:cxn ang="0">
                    <a:pos x="11" y="64"/>
                  </a:cxn>
                  <a:cxn ang="0">
                    <a:pos x="6" y="65"/>
                  </a:cxn>
                  <a:cxn ang="0">
                    <a:pos x="11" y="62"/>
                  </a:cxn>
                  <a:cxn ang="0">
                    <a:pos x="11" y="16"/>
                  </a:cxn>
                  <a:cxn ang="0">
                    <a:pos x="6" y="14"/>
                  </a:cxn>
                </a:cxnLst>
                <a:rect l="0" t="0" r="r" b="b"/>
                <a:pathLst>
                  <a:path w="335" h="78">
                    <a:moveTo>
                      <a:pt x="3" y="71"/>
                    </a:moveTo>
                    <a:lnTo>
                      <a:pt x="11" y="78"/>
                    </a:lnTo>
                    <a:lnTo>
                      <a:pt x="319" y="78"/>
                    </a:lnTo>
                    <a:lnTo>
                      <a:pt x="327" y="76"/>
                    </a:lnTo>
                    <a:lnTo>
                      <a:pt x="333" y="68"/>
                    </a:lnTo>
                    <a:lnTo>
                      <a:pt x="335" y="16"/>
                    </a:lnTo>
                    <a:lnTo>
                      <a:pt x="333" y="8"/>
                    </a:lnTo>
                    <a:lnTo>
                      <a:pt x="329" y="3"/>
                    </a:lnTo>
                    <a:lnTo>
                      <a:pt x="319" y="0"/>
                    </a:lnTo>
                    <a:lnTo>
                      <a:pt x="14" y="0"/>
                    </a:lnTo>
                    <a:lnTo>
                      <a:pt x="9" y="2"/>
                    </a:lnTo>
                    <a:lnTo>
                      <a:pt x="12" y="7"/>
                    </a:lnTo>
                    <a:lnTo>
                      <a:pt x="7" y="2"/>
                    </a:lnTo>
                    <a:lnTo>
                      <a:pt x="4" y="5"/>
                    </a:lnTo>
                    <a:lnTo>
                      <a:pt x="7" y="10"/>
                    </a:lnTo>
                    <a:lnTo>
                      <a:pt x="3" y="7"/>
                    </a:lnTo>
                    <a:lnTo>
                      <a:pt x="1" y="10"/>
                    </a:lnTo>
                    <a:lnTo>
                      <a:pt x="0" y="62"/>
                    </a:lnTo>
                    <a:lnTo>
                      <a:pt x="0" y="64"/>
                    </a:lnTo>
                    <a:lnTo>
                      <a:pt x="3" y="71"/>
                    </a:lnTo>
                    <a:close/>
                    <a:moveTo>
                      <a:pt x="6" y="14"/>
                    </a:moveTo>
                    <a:lnTo>
                      <a:pt x="11" y="14"/>
                    </a:lnTo>
                    <a:lnTo>
                      <a:pt x="7" y="11"/>
                    </a:lnTo>
                    <a:lnTo>
                      <a:pt x="12" y="13"/>
                    </a:lnTo>
                    <a:lnTo>
                      <a:pt x="9" y="8"/>
                    </a:lnTo>
                    <a:lnTo>
                      <a:pt x="14" y="11"/>
                    </a:lnTo>
                    <a:lnTo>
                      <a:pt x="11" y="7"/>
                    </a:lnTo>
                    <a:lnTo>
                      <a:pt x="14" y="11"/>
                    </a:lnTo>
                    <a:lnTo>
                      <a:pt x="14" y="7"/>
                    </a:lnTo>
                    <a:lnTo>
                      <a:pt x="15" y="11"/>
                    </a:lnTo>
                    <a:lnTo>
                      <a:pt x="319" y="11"/>
                    </a:lnTo>
                    <a:lnTo>
                      <a:pt x="321" y="7"/>
                    </a:lnTo>
                    <a:lnTo>
                      <a:pt x="321" y="11"/>
                    </a:lnTo>
                    <a:lnTo>
                      <a:pt x="324" y="7"/>
                    </a:lnTo>
                    <a:lnTo>
                      <a:pt x="322" y="13"/>
                    </a:lnTo>
                    <a:lnTo>
                      <a:pt x="324" y="14"/>
                    </a:lnTo>
                    <a:lnTo>
                      <a:pt x="329" y="14"/>
                    </a:lnTo>
                    <a:lnTo>
                      <a:pt x="324" y="16"/>
                    </a:lnTo>
                    <a:lnTo>
                      <a:pt x="324" y="64"/>
                    </a:lnTo>
                    <a:lnTo>
                      <a:pt x="329" y="64"/>
                    </a:lnTo>
                    <a:lnTo>
                      <a:pt x="324" y="64"/>
                    </a:lnTo>
                    <a:lnTo>
                      <a:pt x="322" y="65"/>
                    </a:lnTo>
                    <a:lnTo>
                      <a:pt x="327" y="68"/>
                    </a:lnTo>
                    <a:lnTo>
                      <a:pt x="322" y="67"/>
                    </a:lnTo>
                    <a:lnTo>
                      <a:pt x="326" y="70"/>
                    </a:lnTo>
                    <a:lnTo>
                      <a:pt x="321" y="67"/>
                    </a:lnTo>
                    <a:lnTo>
                      <a:pt x="319" y="67"/>
                    </a:lnTo>
                    <a:lnTo>
                      <a:pt x="319" y="73"/>
                    </a:lnTo>
                    <a:lnTo>
                      <a:pt x="319" y="67"/>
                    </a:lnTo>
                    <a:lnTo>
                      <a:pt x="15" y="67"/>
                    </a:lnTo>
                    <a:lnTo>
                      <a:pt x="14" y="73"/>
                    </a:lnTo>
                    <a:lnTo>
                      <a:pt x="14" y="67"/>
                    </a:lnTo>
                    <a:lnTo>
                      <a:pt x="12" y="67"/>
                    </a:lnTo>
                    <a:lnTo>
                      <a:pt x="11" y="64"/>
                    </a:lnTo>
                    <a:lnTo>
                      <a:pt x="6" y="65"/>
                    </a:lnTo>
                    <a:lnTo>
                      <a:pt x="11" y="62"/>
                    </a:lnTo>
                    <a:lnTo>
                      <a:pt x="11" y="16"/>
                    </a:lnTo>
                    <a:lnTo>
                      <a:pt x="6"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4" name="Freeform 100"/>
              <p:cNvSpPr>
                <a:spLocks noEditPoints="1"/>
              </p:cNvSpPr>
              <p:nvPr/>
            </p:nvSpPr>
            <p:spPr bwMode="auto">
              <a:xfrm>
                <a:off x="-2365375" y="4787901"/>
                <a:ext cx="531813" cy="357188"/>
              </a:xfrm>
              <a:custGeom>
                <a:avLst/>
                <a:gdLst/>
                <a:ahLst/>
                <a:cxnLst>
                  <a:cxn ang="0">
                    <a:pos x="335" y="13"/>
                  </a:cxn>
                  <a:cxn ang="0">
                    <a:pos x="330" y="6"/>
                  </a:cxn>
                  <a:cxn ang="0">
                    <a:pos x="326" y="1"/>
                  </a:cxn>
                  <a:cxn ang="0">
                    <a:pos x="15" y="0"/>
                  </a:cxn>
                  <a:cxn ang="0">
                    <a:pos x="14" y="0"/>
                  </a:cxn>
                  <a:cxn ang="0">
                    <a:pos x="6" y="3"/>
                  </a:cxn>
                  <a:cxn ang="0">
                    <a:pos x="1" y="10"/>
                  </a:cxn>
                  <a:cxn ang="0">
                    <a:pos x="0" y="209"/>
                  </a:cxn>
                  <a:cxn ang="0">
                    <a:pos x="0" y="211"/>
                  </a:cxn>
                  <a:cxn ang="0">
                    <a:pos x="3" y="219"/>
                  </a:cxn>
                  <a:cxn ang="0">
                    <a:pos x="11" y="225"/>
                  </a:cxn>
                  <a:cxn ang="0">
                    <a:pos x="319" y="225"/>
                  </a:cxn>
                  <a:cxn ang="0">
                    <a:pos x="326" y="223"/>
                  </a:cxn>
                  <a:cxn ang="0">
                    <a:pos x="332" y="219"/>
                  </a:cxn>
                  <a:cxn ang="0">
                    <a:pos x="335" y="209"/>
                  </a:cxn>
                  <a:cxn ang="0">
                    <a:pos x="335" y="15"/>
                  </a:cxn>
                  <a:cxn ang="0">
                    <a:pos x="335" y="13"/>
                  </a:cxn>
                  <a:cxn ang="0">
                    <a:pos x="327" y="216"/>
                  </a:cxn>
                  <a:cxn ang="0">
                    <a:pos x="322" y="212"/>
                  </a:cxn>
                  <a:cxn ang="0">
                    <a:pos x="322" y="214"/>
                  </a:cxn>
                  <a:cxn ang="0">
                    <a:pos x="324" y="219"/>
                  </a:cxn>
                  <a:cxn ang="0">
                    <a:pos x="321" y="214"/>
                  </a:cxn>
                  <a:cxn ang="0">
                    <a:pos x="319" y="214"/>
                  </a:cxn>
                  <a:cxn ang="0">
                    <a:pos x="15" y="214"/>
                  </a:cxn>
                  <a:cxn ang="0">
                    <a:pos x="14" y="214"/>
                  </a:cxn>
                  <a:cxn ang="0">
                    <a:pos x="11" y="219"/>
                  </a:cxn>
                  <a:cxn ang="0">
                    <a:pos x="12" y="214"/>
                  </a:cxn>
                  <a:cxn ang="0">
                    <a:pos x="11" y="211"/>
                  </a:cxn>
                  <a:cxn ang="0">
                    <a:pos x="6" y="212"/>
                  </a:cxn>
                  <a:cxn ang="0">
                    <a:pos x="11" y="209"/>
                  </a:cxn>
                  <a:cxn ang="0">
                    <a:pos x="11" y="15"/>
                  </a:cxn>
                  <a:cxn ang="0">
                    <a:pos x="6" y="13"/>
                  </a:cxn>
                  <a:cxn ang="0">
                    <a:pos x="11" y="13"/>
                  </a:cxn>
                  <a:cxn ang="0">
                    <a:pos x="6" y="12"/>
                  </a:cxn>
                  <a:cxn ang="0">
                    <a:pos x="12" y="12"/>
                  </a:cxn>
                  <a:cxn ang="0">
                    <a:pos x="12" y="12"/>
                  </a:cxn>
                  <a:cxn ang="0">
                    <a:pos x="11" y="7"/>
                  </a:cxn>
                  <a:cxn ang="0">
                    <a:pos x="14" y="10"/>
                  </a:cxn>
                  <a:cxn ang="0">
                    <a:pos x="15" y="10"/>
                  </a:cxn>
                  <a:cxn ang="0">
                    <a:pos x="319" y="10"/>
                  </a:cxn>
                  <a:cxn ang="0">
                    <a:pos x="321" y="6"/>
                  </a:cxn>
                  <a:cxn ang="0">
                    <a:pos x="321" y="12"/>
                  </a:cxn>
                  <a:cxn ang="0">
                    <a:pos x="324" y="7"/>
                  </a:cxn>
                  <a:cxn ang="0">
                    <a:pos x="322" y="12"/>
                  </a:cxn>
                  <a:cxn ang="0">
                    <a:pos x="324" y="13"/>
                  </a:cxn>
                  <a:cxn ang="0">
                    <a:pos x="329" y="13"/>
                  </a:cxn>
                  <a:cxn ang="0">
                    <a:pos x="324" y="15"/>
                  </a:cxn>
                  <a:cxn ang="0">
                    <a:pos x="324" y="211"/>
                  </a:cxn>
                  <a:cxn ang="0">
                    <a:pos x="322" y="212"/>
                  </a:cxn>
                  <a:cxn ang="0">
                    <a:pos x="327" y="216"/>
                  </a:cxn>
                </a:cxnLst>
                <a:rect l="0" t="0" r="r" b="b"/>
                <a:pathLst>
                  <a:path w="335" h="225">
                    <a:moveTo>
                      <a:pt x="335" y="13"/>
                    </a:moveTo>
                    <a:lnTo>
                      <a:pt x="330" y="6"/>
                    </a:lnTo>
                    <a:lnTo>
                      <a:pt x="326" y="1"/>
                    </a:lnTo>
                    <a:lnTo>
                      <a:pt x="15" y="0"/>
                    </a:lnTo>
                    <a:lnTo>
                      <a:pt x="14" y="0"/>
                    </a:lnTo>
                    <a:lnTo>
                      <a:pt x="6" y="3"/>
                    </a:lnTo>
                    <a:lnTo>
                      <a:pt x="1" y="10"/>
                    </a:lnTo>
                    <a:lnTo>
                      <a:pt x="0" y="209"/>
                    </a:lnTo>
                    <a:lnTo>
                      <a:pt x="0" y="211"/>
                    </a:lnTo>
                    <a:lnTo>
                      <a:pt x="3" y="219"/>
                    </a:lnTo>
                    <a:lnTo>
                      <a:pt x="11" y="225"/>
                    </a:lnTo>
                    <a:lnTo>
                      <a:pt x="319" y="225"/>
                    </a:lnTo>
                    <a:lnTo>
                      <a:pt x="326" y="223"/>
                    </a:lnTo>
                    <a:lnTo>
                      <a:pt x="332" y="219"/>
                    </a:lnTo>
                    <a:lnTo>
                      <a:pt x="335" y="209"/>
                    </a:lnTo>
                    <a:lnTo>
                      <a:pt x="335" y="15"/>
                    </a:lnTo>
                    <a:lnTo>
                      <a:pt x="335" y="13"/>
                    </a:lnTo>
                    <a:close/>
                    <a:moveTo>
                      <a:pt x="327" y="216"/>
                    </a:moveTo>
                    <a:lnTo>
                      <a:pt x="322" y="212"/>
                    </a:lnTo>
                    <a:lnTo>
                      <a:pt x="322" y="214"/>
                    </a:lnTo>
                    <a:lnTo>
                      <a:pt x="324" y="219"/>
                    </a:lnTo>
                    <a:lnTo>
                      <a:pt x="321" y="214"/>
                    </a:lnTo>
                    <a:lnTo>
                      <a:pt x="319" y="214"/>
                    </a:lnTo>
                    <a:lnTo>
                      <a:pt x="15" y="214"/>
                    </a:lnTo>
                    <a:lnTo>
                      <a:pt x="14" y="214"/>
                    </a:lnTo>
                    <a:lnTo>
                      <a:pt x="11" y="219"/>
                    </a:lnTo>
                    <a:lnTo>
                      <a:pt x="12" y="214"/>
                    </a:lnTo>
                    <a:lnTo>
                      <a:pt x="11" y="211"/>
                    </a:lnTo>
                    <a:lnTo>
                      <a:pt x="6" y="212"/>
                    </a:lnTo>
                    <a:lnTo>
                      <a:pt x="11" y="209"/>
                    </a:lnTo>
                    <a:lnTo>
                      <a:pt x="11" y="15"/>
                    </a:lnTo>
                    <a:lnTo>
                      <a:pt x="6" y="13"/>
                    </a:lnTo>
                    <a:lnTo>
                      <a:pt x="11" y="13"/>
                    </a:lnTo>
                    <a:lnTo>
                      <a:pt x="6" y="12"/>
                    </a:lnTo>
                    <a:lnTo>
                      <a:pt x="12" y="12"/>
                    </a:lnTo>
                    <a:lnTo>
                      <a:pt x="12" y="12"/>
                    </a:lnTo>
                    <a:lnTo>
                      <a:pt x="11" y="7"/>
                    </a:lnTo>
                    <a:lnTo>
                      <a:pt x="14" y="10"/>
                    </a:lnTo>
                    <a:lnTo>
                      <a:pt x="15" y="10"/>
                    </a:lnTo>
                    <a:lnTo>
                      <a:pt x="319" y="10"/>
                    </a:lnTo>
                    <a:lnTo>
                      <a:pt x="321" y="6"/>
                    </a:lnTo>
                    <a:lnTo>
                      <a:pt x="321" y="12"/>
                    </a:lnTo>
                    <a:lnTo>
                      <a:pt x="324" y="7"/>
                    </a:lnTo>
                    <a:lnTo>
                      <a:pt x="322" y="12"/>
                    </a:lnTo>
                    <a:lnTo>
                      <a:pt x="324" y="13"/>
                    </a:lnTo>
                    <a:lnTo>
                      <a:pt x="329" y="13"/>
                    </a:lnTo>
                    <a:lnTo>
                      <a:pt x="324" y="15"/>
                    </a:lnTo>
                    <a:lnTo>
                      <a:pt x="324" y="211"/>
                    </a:lnTo>
                    <a:lnTo>
                      <a:pt x="322" y="212"/>
                    </a:lnTo>
                    <a:lnTo>
                      <a:pt x="327"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5" name="Freeform 101"/>
              <p:cNvSpPr>
                <a:spLocks noEditPoints="1"/>
              </p:cNvSpPr>
              <p:nvPr/>
            </p:nvSpPr>
            <p:spPr bwMode="auto">
              <a:xfrm>
                <a:off x="-1981200" y="4830763"/>
                <a:ext cx="76200" cy="273050"/>
              </a:xfrm>
              <a:custGeom>
                <a:avLst/>
                <a:gdLst/>
                <a:ahLst/>
                <a:cxnLst>
                  <a:cxn ang="0">
                    <a:pos x="46" y="5"/>
                  </a:cxn>
                  <a:cxn ang="0">
                    <a:pos x="45" y="2"/>
                  </a:cxn>
                  <a:cxn ang="0">
                    <a:pos x="8" y="0"/>
                  </a:cxn>
                  <a:cxn ang="0">
                    <a:pos x="6" y="0"/>
                  </a:cxn>
                  <a:cxn ang="0">
                    <a:pos x="3" y="3"/>
                  </a:cxn>
                  <a:cxn ang="0">
                    <a:pos x="0" y="8"/>
                  </a:cxn>
                  <a:cxn ang="0">
                    <a:pos x="0" y="164"/>
                  </a:cxn>
                  <a:cxn ang="0">
                    <a:pos x="0" y="165"/>
                  </a:cxn>
                  <a:cxn ang="0">
                    <a:pos x="5" y="170"/>
                  </a:cxn>
                  <a:cxn ang="0">
                    <a:pos x="8" y="172"/>
                  </a:cxn>
                  <a:cxn ang="0">
                    <a:pos x="40" y="172"/>
                  </a:cxn>
                  <a:cxn ang="0">
                    <a:pos x="42" y="170"/>
                  </a:cxn>
                  <a:cxn ang="0">
                    <a:pos x="45" y="169"/>
                  </a:cxn>
                  <a:cxn ang="0">
                    <a:pos x="48" y="164"/>
                  </a:cxn>
                  <a:cxn ang="0">
                    <a:pos x="48" y="8"/>
                  </a:cxn>
                  <a:cxn ang="0">
                    <a:pos x="46" y="5"/>
                  </a:cxn>
                  <a:cxn ang="0">
                    <a:pos x="37" y="161"/>
                  </a:cxn>
                  <a:cxn ang="0">
                    <a:pos x="11" y="161"/>
                  </a:cxn>
                  <a:cxn ang="0">
                    <a:pos x="11" y="11"/>
                  </a:cxn>
                  <a:cxn ang="0">
                    <a:pos x="37" y="11"/>
                  </a:cxn>
                  <a:cxn ang="0">
                    <a:pos x="37" y="161"/>
                  </a:cxn>
                </a:cxnLst>
                <a:rect l="0" t="0" r="r" b="b"/>
                <a:pathLst>
                  <a:path w="48" h="172">
                    <a:moveTo>
                      <a:pt x="46" y="5"/>
                    </a:moveTo>
                    <a:lnTo>
                      <a:pt x="45" y="2"/>
                    </a:lnTo>
                    <a:lnTo>
                      <a:pt x="8" y="0"/>
                    </a:lnTo>
                    <a:lnTo>
                      <a:pt x="6" y="0"/>
                    </a:lnTo>
                    <a:lnTo>
                      <a:pt x="3" y="3"/>
                    </a:lnTo>
                    <a:lnTo>
                      <a:pt x="0" y="8"/>
                    </a:lnTo>
                    <a:lnTo>
                      <a:pt x="0" y="164"/>
                    </a:lnTo>
                    <a:lnTo>
                      <a:pt x="0" y="165"/>
                    </a:lnTo>
                    <a:lnTo>
                      <a:pt x="5" y="170"/>
                    </a:lnTo>
                    <a:lnTo>
                      <a:pt x="8" y="172"/>
                    </a:lnTo>
                    <a:lnTo>
                      <a:pt x="40" y="172"/>
                    </a:lnTo>
                    <a:lnTo>
                      <a:pt x="42" y="170"/>
                    </a:lnTo>
                    <a:lnTo>
                      <a:pt x="45" y="169"/>
                    </a:lnTo>
                    <a:lnTo>
                      <a:pt x="48" y="164"/>
                    </a:lnTo>
                    <a:lnTo>
                      <a:pt x="48" y="8"/>
                    </a:lnTo>
                    <a:lnTo>
                      <a:pt x="46" y="5"/>
                    </a:lnTo>
                    <a:close/>
                    <a:moveTo>
                      <a:pt x="37" y="161"/>
                    </a:moveTo>
                    <a:lnTo>
                      <a:pt x="11" y="161"/>
                    </a:lnTo>
                    <a:lnTo>
                      <a:pt x="11" y="11"/>
                    </a:lnTo>
                    <a:lnTo>
                      <a:pt x="37" y="11"/>
                    </a:lnTo>
                    <a:lnTo>
                      <a:pt x="37"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6" name="Freeform 102"/>
              <p:cNvSpPr>
                <a:spLocks noEditPoints="1"/>
              </p:cNvSpPr>
              <p:nvPr/>
            </p:nvSpPr>
            <p:spPr bwMode="auto">
              <a:xfrm>
                <a:off x="-2295525" y="4830763"/>
                <a:ext cx="76200" cy="273050"/>
              </a:xfrm>
              <a:custGeom>
                <a:avLst/>
                <a:gdLst/>
                <a:ahLst/>
                <a:cxnLst>
                  <a:cxn ang="0">
                    <a:pos x="48" y="6"/>
                  </a:cxn>
                  <a:cxn ang="0">
                    <a:pos x="45" y="2"/>
                  </a:cxn>
                  <a:cxn ang="0">
                    <a:pos x="8" y="0"/>
                  </a:cxn>
                  <a:cxn ang="0">
                    <a:pos x="7" y="0"/>
                  </a:cxn>
                  <a:cxn ang="0">
                    <a:pos x="2" y="3"/>
                  </a:cxn>
                  <a:cxn ang="0">
                    <a:pos x="0" y="162"/>
                  </a:cxn>
                  <a:cxn ang="0">
                    <a:pos x="0" y="165"/>
                  </a:cxn>
                  <a:cxn ang="0">
                    <a:pos x="5" y="170"/>
                  </a:cxn>
                  <a:cxn ang="0">
                    <a:pos x="8" y="172"/>
                  </a:cxn>
                  <a:cxn ang="0">
                    <a:pos x="41" y="172"/>
                  </a:cxn>
                  <a:cxn ang="0">
                    <a:pos x="42" y="170"/>
                  </a:cxn>
                  <a:cxn ang="0">
                    <a:pos x="45" y="169"/>
                  </a:cxn>
                  <a:cxn ang="0">
                    <a:pos x="48" y="164"/>
                  </a:cxn>
                  <a:cxn ang="0">
                    <a:pos x="48" y="8"/>
                  </a:cxn>
                  <a:cxn ang="0">
                    <a:pos x="48" y="6"/>
                  </a:cxn>
                  <a:cxn ang="0">
                    <a:pos x="11" y="161"/>
                  </a:cxn>
                  <a:cxn ang="0">
                    <a:pos x="11" y="11"/>
                  </a:cxn>
                  <a:cxn ang="0">
                    <a:pos x="38" y="11"/>
                  </a:cxn>
                  <a:cxn ang="0">
                    <a:pos x="38" y="161"/>
                  </a:cxn>
                  <a:cxn ang="0">
                    <a:pos x="11" y="161"/>
                  </a:cxn>
                </a:cxnLst>
                <a:rect l="0" t="0" r="r" b="b"/>
                <a:pathLst>
                  <a:path w="48" h="172">
                    <a:moveTo>
                      <a:pt x="48" y="6"/>
                    </a:moveTo>
                    <a:lnTo>
                      <a:pt x="45" y="2"/>
                    </a:lnTo>
                    <a:lnTo>
                      <a:pt x="8" y="0"/>
                    </a:lnTo>
                    <a:lnTo>
                      <a:pt x="7" y="0"/>
                    </a:lnTo>
                    <a:lnTo>
                      <a:pt x="2" y="3"/>
                    </a:lnTo>
                    <a:lnTo>
                      <a:pt x="0" y="162"/>
                    </a:lnTo>
                    <a:lnTo>
                      <a:pt x="0" y="165"/>
                    </a:lnTo>
                    <a:lnTo>
                      <a:pt x="5" y="170"/>
                    </a:lnTo>
                    <a:lnTo>
                      <a:pt x="8" y="172"/>
                    </a:lnTo>
                    <a:lnTo>
                      <a:pt x="41" y="172"/>
                    </a:lnTo>
                    <a:lnTo>
                      <a:pt x="42" y="170"/>
                    </a:lnTo>
                    <a:lnTo>
                      <a:pt x="45" y="169"/>
                    </a:lnTo>
                    <a:lnTo>
                      <a:pt x="48" y="164"/>
                    </a:lnTo>
                    <a:lnTo>
                      <a:pt x="48" y="8"/>
                    </a:lnTo>
                    <a:lnTo>
                      <a:pt x="48" y="6"/>
                    </a:lnTo>
                    <a:close/>
                    <a:moveTo>
                      <a:pt x="11" y="161"/>
                    </a:moveTo>
                    <a:lnTo>
                      <a:pt x="11" y="11"/>
                    </a:lnTo>
                    <a:lnTo>
                      <a:pt x="38" y="11"/>
                    </a:lnTo>
                    <a:lnTo>
                      <a:pt x="38" y="161"/>
                    </a:lnTo>
                    <a:lnTo>
                      <a:pt x="11"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7" name="Freeform 103"/>
              <p:cNvSpPr>
                <a:spLocks noEditPoints="1"/>
              </p:cNvSpPr>
              <p:nvPr/>
            </p:nvSpPr>
            <p:spPr bwMode="auto">
              <a:xfrm>
                <a:off x="-2084388" y="4830763"/>
                <a:ext cx="74613" cy="273050"/>
              </a:xfrm>
              <a:custGeom>
                <a:avLst/>
                <a:gdLst/>
                <a:ahLst/>
                <a:cxnLst>
                  <a:cxn ang="0">
                    <a:pos x="47" y="5"/>
                  </a:cxn>
                  <a:cxn ang="0">
                    <a:pos x="44" y="2"/>
                  </a:cxn>
                  <a:cxn ang="0">
                    <a:pos x="8" y="0"/>
                  </a:cxn>
                  <a:cxn ang="0">
                    <a:pos x="5" y="0"/>
                  </a:cxn>
                  <a:cxn ang="0">
                    <a:pos x="0" y="3"/>
                  </a:cxn>
                  <a:cxn ang="0">
                    <a:pos x="0" y="164"/>
                  </a:cxn>
                  <a:cxn ang="0">
                    <a:pos x="0" y="164"/>
                  </a:cxn>
                  <a:cxn ang="0">
                    <a:pos x="2" y="169"/>
                  </a:cxn>
                  <a:cxn ang="0">
                    <a:pos x="8" y="172"/>
                  </a:cxn>
                  <a:cxn ang="0">
                    <a:pos x="39" y="172"/>
                  </a:cxn>
                  <a:cxn ang="0">
                    <a:pos x="42" y="170"/>
                  </a:cxn>
                  <a:cxn ang="0">
                    <a:pos x="47" y="167"/>
                  </a:cxn>
                  <a:cxn ang="0">
                    <a:pos x="47" y="164"/>
                  </a:cxn>
                  <a:cxn ang="0">
                    <a:pos x="47" y="8"/>
                  </a:cxn>
                  <a:cxn ang="0">
                    <a:pos x="47" y="5"/>
                  </a:cxn>
                  <a:cxn ang="0">
                    <a:pos x="36" y="161"/>
                  </a:cxn>
                  <a:cxn ang="0">
                    <a:pos x="11" y="161"/>
                  </a:cxn>
                  <a:cxn ang="0">
                    <a:pos x="11" y="11"/>
                  </a:cxn>
                  <a:cxn ang="0">
                    <a:pos x="36" y="11"/>
                  </a:cxn>
                  <a:cxn ang="0">
                    <a:pos x="36" y="161"/>
                  </a:cxn>
                </a:cxnLst>
                <a:rect l="0" t="0" r="r" b="b"/>
                <a:pathLst>
                  <a:path w="47" h="172">
                    <a:moveTo>
                      <a:pt x="47" y="5"/>
                    </a:moveTo>
                    <a:lnTo>
                      <a:pt x="44" y="2"/>
                    </a:lnTo>
                    <a:lnTo>
                      <a:pt x="8" y="0"/>
                    </a:lnTo>
                    <a:lnTo>
                      <a:pt x="5" y="0"/>
                    </a:lnTo>
                    <a:lnTo>
                      <a:pt x="0" y="3"/>
                    </a:lnTo>
                    <a:lnTo>
                      <a:pt x="0" y="164"/>
                    </a:lnTo>
                    <a:lnTo>
                      <a:pt x="0" y="164"/>
                    </a:lnTo>
                    <a:lnTo>
                      <a:pt x="2" y="169"/>
                    </a:lnTo>
                    <a:lnTo>
                      <a:pt x="8" y="172"/>
                    </a:lnTo>
                    <a:lnTo>
                      <a:pt x="39" y="172"/>
                    </a:lnTo>
                    <a:lnTo>
                      <a:pt x="42" y="170"/>
                    </a:lnTo>
                    <a:lnTo>
                      <a:pt x="47" y="167"/>
                    </a:lnTo>
                    <a:lnTo>
                      <a:pt x="47" y="164"/>
                    </a:lnTo>
                    <a:lnTo>
                      <a:pt x="47" y="8"/>
                    </a:lnTo>
                    <a:lnTo>
                      <a:pt x="47" y="5"/>
                    </a:lnTo>
                    <a:close/>
                    <a:moveTo>
                      <a:pt x="36" y="161"/>
                    </a:moveTo>
                    <a:lnTo>
                      <a:pt x="11" y="161"/>
                    </a:lnTo>
                    <a:lnTo>
                      <a:pt x="11" y="11"/>
                    </a:lnTo>
                    <a:lnTo>
                      <a:pt x="36" y="11"/>
                    </a:lnTo>
                    <a:lnTo>
                      <a:pt x="36"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78" name="Freeform 104"/>
              <p:cNvSpPr>
                <a:spLocks noEditPoints="1"/>
              </p:cNvSpPr>
              <p:nvPr/>
            </p:nvSpPr>
            <p:spPr bwMode="auto">
              <a:xfrm>
                <a:off x="-2189163" y="4830763"/>
                <a:ext cx="73025" cy="273050"/>
              </a:xfrm>
              <a:custGeom>
                <a:avLst/>
                <a:gdLst/>
                <a:ahLst/>
                <a:cxnLst>
                  <a:cxn ang="0">
                    <a:pos x="45" y="2"/>
                  </a:cxn>
                  <a:cxn ang="0">
                    <a:pos x="8" y="0"/>
                  </a:cxn>
                  <a:cxn ang="0">
                    <a:pos x="5" y="0"/>
                  </a:cxn>
                  <a:cxn ang="0">
                    <a:pos x="1" y="3"/>
                  </a:cxn>
                  <a:cxn ang="0">
                    <a:pos x="0" y="8"/>
                  </a:cxn>
                  <a:cxn ang="0">
                    <a:pos x="0" y="164"/>
                  </a:cxn>
                  <a:cxn ang="0">
                    <a:pos x="0" y="164"/>
                  </a:cxn>
                  <a:cxn ang="0">
                    <a:pos x="3" y="170"/>
                  </a:cxn>
                  <a:cxn ang="0">
                    <a:pos x="8" y="172"/>
                  </a:cxn>
                  <a:cxn ang="0">
                    <a:pos x="40" y="172"/>
                  </a:cxn>
                  <a:cxn ang="0">
                    <a:pos x="40" y="172"/>
                  </a:cxn>
                  <a:cxn ang="0">
                    <a:pos x="46" y="167"/>
                  </a:cxn>
                  <a:cxn ang="0">
                    <a:pos x="46" y="8"/>
                  </a:cxn>
                  <a:cxn ang="0">
                    <a:pos x="46" y="6"/>
                  </a:cxn>
                  <a:cxn ang="0">
                    <a:pos x="45" y="2"/>
                  </a:cxn>
                  <a:cxn ang="0">
                    <a:pos x="35" y="161"/>
                  </a:cxn>
                  <a:cxn ang="0">
                    <a:pos x="11" y="161"/>
                  </a:cxn>
                  <a:cxn ang="0">
                    <a:pos x="11" y="11"/>
                  </a:cxn>
                  <a:cxn ang="0">
                    <a:pos x="35" y="11"/>
                  </a:cxn>
                  <a:cxn ang="0">
                    <a:pos x="35" y="161"/>
                  </a:cxn>
                </a:cxnLst>
                <a:rect l="0" t="0" r="r" b="b"/>
                <a:pathLst>
                  <a:path w="46" h="172">
                    <a:moveTo>
                      <a:pt x="45" y="2"/>
                    </a:moveTo>
                    <a:lnTo>
                      <a:pt x="8" y="0"/>
                    </a:lnTo>
                    <a:lnTo>
                      <a:pt x="5" y="0"/>
                    </a:lnTo>
                    <a:lnTo>
                      <a:pt x="1" y="3"/>
                    </a:lnTo>
                    <a:lnTo>
                      <a:pt x="0" y="8"/>
                    </a:lnTo>
                    <a:lnTo>
                      <a:pt x="0" y="164"/>
                    </a:lnTo>
                    <a:lnTo>
                      <a:pt x="0" y="164"/>
                    </a:lnTo>
                    <a:lnTo>
                      <a:pt x="3" y="170"/>
                    </a:lnTo>
                    <a:lnTo>
                      <a:pt x="8" y="172"/>
                    </a:lnTo>
                    <a:lnTo>
                      <a:pt x="40" y="172"/>
                    </a:lnTo>
                    <a:lnTo>
                      <a:pt x="40" y="172"/>
                    </a:lnTo>
                    <a:lnTo>
                      <a:pt x="46" y="167"/>
                    </a:lnTo>
                    <a:lnTo>
                      <a:pt x="46" y="8"/>
                    </a:lnTo>
                    <a:lnTo>
                      <a:pt x="46" y="6"/>
                    </a:lnTo>
                    <a:lnTo>
                      <a:pt x="45" y="2"/>
                    </a:lnTo>
                    <a:close/>
                    <a:moveTo>
                      <a:pt x="35" y="161"/>
                    </a:moveTo>
                    <a:lnTo>
                      <a:pt x="11" y="161"/>
                    </a:lnTo>
                    <a:lnTo>
                      <a:pt x="11" y="11"/>
                    </a:lnTo>
                    <a:lnTo>
                      <a:pt x="35" y="11"/>
                    </a:lnTo>
                    <a:lnTo>
                      <a:pt x="35"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47" name="副标题 1"/>
            <p:cNvSpPr txBox="1">
              <a:spLocks/>
            </p:cNvSpPr>
            <p:nvPr/>
          </p:nvSpPr>
          <p:spPr>
            <a:xfrm>
              <a:off x="7795192" y="3116817"/>
              <a:ext cx="949325" cy="479237"/>
            </a:xfrm>
            <a:prstGeom prst="rect">
              <a:avLst/>
            </a:prstGeom>
          </p:spPr>
          <p:txBody>
            <a:bodyPr>
              <a:no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Servers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48" name="副标题 1"/>
            <p:cNvSpPr txBox="1">
              <a:spLocks/>
            </p:cNvSpPr>
            <p:nvPr/>
          </p:nvSpPr>
          <p:spPr>
            <a:xfrm>
              <a:off x="5291031" y="3108675"/>
              <a:ext cx="1700434" cy="490031"/>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Big Data </a:t>
              </a:r>
            </a:p>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Analytics Platforms</a:t>
              </a:r>
              <a:endParaRPr lang="zh-CN" altLang="en-US" sz="1400" dirty="0">
                <a:latin typeface="Arial" panose="020B0604020202020204" pitchFamily="34" charset="0"/>
                <a:ea typeface="微软雅黑" pitchFamily="34" charset="-122"/>
                <a:cs typeface="Arial" panose="020B0604020202020204" pitchFamily="34" charset="0"/>
              </a:endParaRPr>
            </a:p>
          </p:txBody>
        </p:sp>
        <p:grpSp>
          <p:nvGrpSpPr>
            <p:cNvPr id="49" name="组合 48"/>
            <p:cNvGrpSpPr/>
            <p:nvPr/>
          </p:nvGrpSpPr>
          <p:grpSpPr>
            <a:xfrm>
              <a:off x="6986065" y="2726896"/>
              <a:ext cx="398462" cy="325314"/>
              <a:chOff x="-1693863" y="4627563"/>
              <a:chExt cx="657225" cy="536575"/>
            </a:xfrm>
            <a:solidFill>
              <a:schemeClr val="tx1">
                <a:lumMod val="50000"/>
                <a:lumOff val="50000"/>
              </a:schemeClr>
            </a:solidFill>
          </p:grpSpPr>
          <p:sp>
            <p:nvSpPr>
              <p:cNvPr id="53" name="Freeform 105"/>
              <p:cNvSpPr>
                <a:spLocks/>
              </p:cNvSpPr>
              <p:nvPr/>
            </p:nvSpPr>
            <p:spPr bwMode="auto">
              <a:xfrm>
                <a:off x="-1660525" y="4699001"/>
                <a:ext cx="246063" cy="23813"/>
              </a:xfrm>
              <a:custGeom>
                <a:avLst/>
                <a:gdLst/>
                <a:ahLst/>
                <a:cxnLst>
                  <a:cxn ang="0">
                    <a:pos x="4" y="10"/>
                  </a:cxn>
                  <a:cxn ang="0">
                    <a:pos x="95" y="10"/>
                  </a:cxn>
                  <a:cxn ang="0">
                    <a:pos x="100" y="5"/>
                  </a:cxn>
                  <a:cxn ang="0">
                    <a:pos x="95" y="0"/>
                  </a:cxn>
                  <a:cxn ang="0">
                    <a:pos x="4" y="0"/>
                  </a:cxn>
                  <a:cxn ang="0">
                    <a:pos x="0" y="5"/>
                  </a:cxn>
                  <a:cxn ang="0">
                    <a:pos x="4" y="10"/>
                  </a:cxn>
                </a:cxnLst>
                <a:rect l="0" t="0" r="r" b="b"/>
                <a:pathLst>
                  <a:path w="100" h="10">
                    <a:moveTo>
                      <a:pt x="4" y="10"/>
                    </a:moveTo>
                    <a:cubicBezTo>
                      <a:pt x="95" y="10"/>
                      <a:pt x="95" y="10"/>
                      <a:pt x="95" y="10"/>
                    </a:cubicBezTo>
                    <a:cubicBezTo>
                      <a:pt x="98" y="10"/>
                      <a:pt x="100" y="8"/>
                      <a:pt x="100" y="5"/>
                    </a:cubicBezTo>
                    <a:cubicBezTo>
                      <a:pt x="100" y="2"/>
                      <a:pt x="98" y="0"/>
                      <a:pt x="95" y="0"/>
                    </a:cubicBezTo>
                    <a:cubicBezTo>
                      <a:pt x="4" y="0"/>
                      <a:pt x="4" y="0"/>
                      <a:pt x="4" y="0"/>
                    </a:cubicBezTo>
                    <a:cubicBezTo>
                      <a:pt x="2" y="0"/>
                      <a:pt x="0" y="2"/>
                      <a:pt x="0" y="5"/>
                    </a:cubicBezTo>
                    <a:cubicBezTo>
                      <a:pt x="0" y="8"/>
                      <a:pt x="2" y="10"/>
                      <a:pt x="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4" name="Freeform 106"/>
              <p:cNvSpPr>
                <a:spLocks/>
              </p:cNvSpPr>
              <p:nvPr/>
            </p:nvSpPr>
            <p:spPr bwMode="auto">
              <a:xfrm>
                <a:off x="-1660525" y="4745038"/>
                <a:ext cx="246063" cy="22225"/>
              </a:xfrm>
              <a:custGeom>
                <a:avLst/>
                <a:gdLst/>
                <a:ahLst/>
                <a:cxnLst>
                  <a:cxn ang="0">
                    <a:pos x="4" y="9"/>
                  </a:cxn>
                  <a:cxn ang="0">
                    <a:pos x="95" y="9"/>
                  </a:cxn>
                  <a:cxn ang="0">
                    <a:pos x="100" y="4"/>
                  </a:cxn>
                  <a:cxn ang="0">
                    <a:pos x="95" y="0"/>
                  </a:cxn>
                  <a:cxn ang="0">
                    <a:pos x="4" y="0"/>
                  </a:cxn>
                  <a:cxn ang="0">
                    <a:pos x="0" y="4"/>
                  </a:cxn>
                  <a:cxn ang="0">
                    <a:pos x="4" y="9"/>
                  </a:cxn>
                </a:cxnLst>
                <a:rect l="0" t="0" r="r" b="b"/>
                <a:pathLst>
                  <a:path w="100" h="9">
                    <a:moveTo>
                      <a:pt x="4" y="9"/>
                    </a:moveTo>
                    <a:cubicBezTo>
                      <a:pt x="95" y="9"/>
                      <a:pt x="95" y="9"/>
                      <a:pt x="95" y="9"/>
                    </a:cubicBezTo>
                    <a:cubicBezTo>
                      <a:pt x="98" y="9"/>
                      <a:pt x="100" y="7"/>
                      <a:pt x="100" y="4"/>
                    </a:cubicBezTo>
                    <a:cubicBezTo>
                      <a:pt x="100" y="2"/>
                      <a:pt x="98" y="0"/>
                      <a:pt x="95" y="0"/>
                    </a:cubicBezTo>
                    <a:cubicBezTo>
                      <a:pt x="4" y="0"/>
                      <a:pt x="4" y="0"/>
                      <a:pt x="4" y="0"/>
                    </a:cubicBezTo>
                    <a:cubicBezTo>
                      <a:pt x="2" y="0"/>
                      <a:pt x="0" y="2"/>
                      <a:pt x="0" y="4"/>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5" name="Freeform 107"/>
              <p:cNvSpPr>
                <a:spLocks/>
              </p:cNvSpPr>
              <p:nvPr/>
            </p:nvSpPr>
            <p:spPr bwMode="auto">
              <a:xfrm>
                <a:off x="-1660525" y="4792663"/>
                <a:ext cx="246063" cy="22225"/>
              </a:xfrm>
              <a:custGeom>
                <a:avLst/>
                <a:gdLst/>
                <a:ahLst/>
                <a:cxnLst>
                  <a:cxn ang="0">
                    <a:pos x="95" y="9"/>
                  </a:cxn>
                  <a:cxn ang="0">
                    <a:pos x="100" y="4"/>
                  </a:cxn>
                  <a:cxn ang="0">
                    <a:pos x="95" y="0"/>
                  </a:cxn>
                  <a:cxn ang="0">
                    <a:pos x="4" y="0"/>
                  </a:cxn>
                  <a:cxn ang="0">
                    <a:pos x="0" y="4"/>
                  </a:cxn>
                  <a:cxn ang="0">
                    <a:pos x="4" y="9"/>
                  </a:cxn>
                  <a:cxn ang="0">
                    <a:pos x="95" y="9"/>
                  </a:cxn>
                </a:cxnLst>
                <a:rect l="0" t="0" r="r" b="b"/>
                <a:pathLst>
                  <a:path w="100" h="9">
                    <a:moveTo>
                      <a:pt x="95" y="9"/>
                    </a:moveTo>
                    <a:cubicBezTo>
                      <a:pt x="98" y="9"/>
                      <a:pt x="100" y="7"/>
                      <a:pt x="100" y="4"/>
                    </a:cubicBezTo>
                    <a:cubicBezTo>
                      <a:pt x="100" y="2"/>
                      <a:pt x="98" y="0"/>
                      <a:pt x="95" y="0"/>
                    </a:cubicBezTo>
                    <a:cubicBezTo>
                      <a:pt x="4" y="0"/>
                      <a:pt x="4" y="0"/>
                      <a:pt x="4" y="0"/>
                    </a:cubicBezTo>
                    <a:cubicBezTo>
                      <a:pt x="2" y="0"/>
                      <a:pt x="0" y="2"/>
                      <a:pt x="0" y="4"/>
                    </a:cubicBezTo>
                    <a:cubicBezTo>
                      <a:pt x="0" y="7"/>
                      <a:pt x="2" y="9"/>
                      <a:pt x="4" y="9"/>
                    </a:cubicBezTo>
                    <a:lnTo>
                      <a:pt x="95"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6" name="Freeform 108"/>
              <p:cNvSpPr>
                <a:spLocks/>
              </p:cNvSpPr>
              <p:nvPr/>
            </p:nvSpPr>
            <p:spPr bwMode="auto">
              <a:xfrm>
                <a:off x="-1320800" y="4699001"/>
                <a:ext cx="247650" cy="23813"/>
              </a:xfrm>
              <a:custGeom>
                <a:avLst/>
                <a:gdLst/>
                <a:ahLst/>
                <a:cxnLst>
                  <a:cxn ang="0">
                    <a:pos x="5" y="10"/>
                  </a:cxn>
                  <a:cxn ang="0">
                    <a:pos x="96" y="10"/>
                  </a:cxn>
                  <a:cxn ang="0">
                    <a:pos x="101" y="5"/>
                  </a:cxn>
                  <a:cxn ang="0">
                    <a:pos x="96" y="0"/>
                  </a:cxn>
                  <a:cxn ang="0">
                    <a:pos x="5" y="0"/>
                  </a:cxn>
                  <a:cxn ang="0">
                    <a:pos x="0" y="5"/>
                  </a:cxn>
                  <a:cxn ang="0">
                    <a:pos x="5" y="10"/>
                  </a:cxn>
                </a:cxnLst>
                <a:rect l="0" t="0" r="r" b="b"/>
                <a:pathLst>
                  <a:path w="101" h="10">
                    <a:moveTo>
                      <a:pt x="5" y="10"/>
                    </a:moveTo>
                    <a:cubicBezTo>
                      <a:pt x="96" y="10"/>
                      <a:pt x="96" y="10"/>
                      <a:pt x="96" y="10"/>
                    </a:cubicBezTo>
                    <a:cubicBezTo>
                      <a:pt x="98" y="10"/>
                      <a:pt x="101" y="8"/>
                      <a:pt x="101" y="5"/>
                    </a:cubicBezTo>
                    <a:cubicBezTo>
                      <a:pt x="101" y="2"/>
                      <a:pt x="98" y="0"/>
                      <a:pt x="96" y="0"/>
                    </a:cubicBezTo>
                    <a:cubicBezTo>
                      <a:pt x="5" y="0"/>
                      <a:pt x="5" y="0"/>
                      <a:pt x="5" y="0"/>
                    </a:cubicBezTo>
                    <a:cubicBezTo>
                      <a:pt x="2" y="0"/>
                      <a:pt x="0" y="2"/>
                      <a:pt x="0" y="5"/>
                    </a:cubicBezTo>
                    <a:cubicBezTo>
                      <a:pt x="0" y="8"/>
                      <a:pt x="2" y="10"/>
                      <a:pt x="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7" name="Freeform 109"/>
              <p:cNvSpPr>
                <a:spLocks/>
              </p:cNvSpPr>
              <p:nvPr/>
            </p:nvSpPr>
            <p:spPr bwMode="auto">
              <a:xfrm>
                <a:off x="-1320800" y="4745038"/>
                <a:ext cx="247650" cy="22225"/>
              </a:xfrm>
              <a:custGeom>
                <a:avLst/>
                <a:gdLst/>
                <a:ahLst/>
                <a:cxnLst>
                  <a:cxn ang="0">
                    <a:pos x="5" y="9"/>
                  </a:cxn>
                  <a:cxn ang="0">
                    <a:pos x="96" y="9"/>
                  </a:cxn>
                  <a:cxn ang="0">
                    <a:pos x="101" y="4"/>
                  </a:cxn>
                  <a:cxn ang="0">
                    <a:pos x="96" y="0"/>
                  </a:cxn>
                  <a:cxn ang="0">
                    <a:pos x="5" y="0"/>
                  </a:cxn>
                  <a:cxn ang="0">
                    <a:pos x="0" y="4"/>
                  </a:cxn>
                  <a:cxn ang="0">
                    <a:pos x="5" y="9"/>
                  </a:cxn>
                </a:cxnLst>
                <a:rect l="0" t="0" r="r" b="b"/>
                <a:pathLst>
                  <a:path w="101" h="9">
                    <a:moveTo>
                      <a:pt x="5" y="9"/>
                    </a:moveTo>
                    <a:cubicBezTo>
                      <a:pt x="96" y="9"/>
                      <a:pt x="96" y="9"/>
                      <a:pt x="96" y="9"/>
                    </a:cubicBezTo>
                    <a:cubicBezTo>
                      <a:pt x="98" y="9"/>
                      <a:pt x="101" y="7"/>
                      <a:pt x="101" y="4"/>
                    </a:cubicBezTo>
                    <a:cubicBezTo>
                      <a:pt x="101" y="2"/>
                      <a:pt x="98" y="0"/>
                      <a:pt x="96" y="0"/>
                    </a:cubicBezTo>
                    <a:cubicBezTo>
                      <a:pt x="5" y="0"/>
                      <a:pt x="5" y="0"/>
                      <a:pt x="5" y="0"/>
                    </a:cubicBezTo>
                    <a:cubicBezTo>
                      <a:pt x="2" y="0"/>
                      <a:pt x="0" y="2"/>
                      <a:pt x="0" y="4"/>
                    </a:cubicBezTo>
                    <a:cubicBezTo>
                      <a:pt x="0" y="7"/>
                      <a:pt x="2" y="9"/>
                      <a:pt x="5"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8" name="Freeform 110"/>
              <p:cNvSpPr>
                <a:spLocks/>
              </p:cNvSpPr>
              <p:nvPr/>
            </p:nvSpPr>
            <p:spPr bwMode="auto">
              <a:xfrm>
                <a:off x="-1320800" y="4792663"/>
                <a:ext cx="247650" cy="22225"/>
              </a:xfrm>
              <a:custGeom>
                <a:avLst/>
                <a:gdLst/>
                <a:ahLst/>
                <a:cxnLst>
                  <a:cxn ang="0">
                    <a:pos x="96" y="9"/>
                  </a:cxn>
                  <a:cxn ang="0">
                    <a:pos x="101" y="4"/>
                  </a:cxn>
                  <a:cxn ang="0">
                    <a:pos x="96" y="0"/>
                  </a:cxn>
                  <a:cxn ang="0">
                    <a:pos x="5" y="0"/>
                  </a:cxn>
                  <a:cxn ang="0">
                    <a:pos x="0" y="4"/>
                  </a:cxn>
                  <a:cxn ang="0">
                    <a:pos x="5" y="9"/>
                  </a:cxn>
                  <a:cxn ang="0">
                    <a:pos x="96" y="9"/>
                  </a:cxn>
                </a:cxnLst>
                <a:rect l="0" t="0" r="r" b="b"/>
                <a:pathLst>
                  <a:path w="101" h="9">
                    <a:moveTo>
                      <a:pt x="96" y="9"/>
                    </a:moveTo>
                    <a:cubicBezTo>
                      <a:pt x="98" y="9"/>
                      <a:pt x="101" y="7"/>
                      <a:pt x="101" y="4"/>
                    </a:cubicBezTo>
                    <a:cubicBezTo>
                      <a:pt x="101" y="2"/>
                      <a:pt x="98" y="0"/>
                      <a:pt x="96" y="0"/>
                    </a:cubicBezTo>
                    <a:cubicBezTo>
                      <a:pt x="5" y="0"/>
                      <a:pt x="5" y="0"/>
                      <a:pt x="5" y="0"/>
                    </a:cubicBezTo>
                    <a:cubicBezTo>
                      <a:pt x="2" y="0"/>
                      <a:pt x="0" y="2"/>
                      <a:pt x="0" y="4"/>
                    </a:cubicBezTo>
                    <a:cubicBezTo>
                      <a:pt x="0" y="7"/>
                      <a:pt x="2" y="9"/>
                      <a:pt x="5" y="9"/>
                    </a:cubicBezTo>
                    <a:lnTo>
                      <a:pt x="96"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59" name="Freeform 111"/>
              <p:cNvSpPr>
                <a:spLocks noEditPoints="1"/>
              </p:cNvSpPr>
              <p:nvPr/>
            </p:nvSpPr>
            <p:spPr bwMode="auto">
              <a:xfrm>
                <a:off x="-1693863" y="4627563"/>
                <a:ext cx="657225" cy="536575"/>
              </a:xfrm>
              <a:custGeom>
                <a:avLst/>
                <a:gdLst/>
                <a:ahLst/>
                <a:cxnLst>
                  <a:cxn ang="0">
                    <a:pos x="69" y="219"/>
                  </a:cxn>
                  <a:cxn ang="0">
                    <a:pos x="114" y="219"/>
                  </a:cxn>
                  <a:cxn ang="0">
                    <a:pos x="129" y="204"/>
                  </a:cxn>
                  <a:cxn ang="0">
                    <a:pos x="129" y="15"/>
                  </a:cxn>
                  <a:cxn ang="0">
                    <a:pos x="114" y="0"/>
                  </a:cxn>
                  <a:cxn ang="0">
                    <a:pos x="15" y="0"/>
                  </a:cxn>
                  <a:cxn ang="0">
                    <a:pos x="0" y="15"/>
                  </a:cxn>
                  <a:cxn ang="0">
                    <a:pos x="0" y="204"/>
                  </a:cxn>
                  <a:cxn ang="0">
                    <a:pos x="15" y="219"/>
                  </a:cxn>
                  <a:cxn ang="0">
                    <a:pos x="60" y="219"/>
                  </a:cxn>
                  <a:cxn ang="0">
                    <a:pos x="69" y="219"/>
                  </a:cxn>
                  <a:cxn ang="0">
                    <a:pos x="208" y="219"/>
                  </a:cxn>
                  <a:cxn ang="0">
                    <a:pos x="253" y="219"/>
                  </a:cxn>
                  <a:cxn ang="0">
                    <a:pos x="268" y="204"/>
                  </a:cxn>
                  <a:cxn ang="0">
                    <a:pos x="268" y="15"/>
                  </a:cxn>
                  <a:cxn ang="0">
                    <a:pos x="253" y="0"/>
                  </a:cxn>
                  <a:cxn ang="0">
                    <a:pos x="154" y="0"/>
                  </a:cxn>
                  <a:cxn ang="0">
                    <a:pos x="139" y="15"/>
                  </a:cxn>
                  <a:cxn ang="0">
                    <a:pos x="139" y="204"/>
                  </a:cxn>
                  <a:cxn ang="0">
                    <a:pos x="154" y="219"/>
                  </a:cxn>
                  <a:cxn ang="0">
                    <a:pos x="199" y="219"/>
                  </a:cxn>
                  <a:cxn ang="0">
                    <a:pos x="208" y="219"/>
                  </a:cxn>
                  <a:cxn ang="0">
                    <a:pos x="148" y="204"/>
                  </a:cxn>
                  <a:cxn ang="0">
                    <a:pos x="148" y="15"/>
                  </a:cxn>
                  <a:cxn ang="0">
                    <a:pos x="154" y="10"/>
                  </a:cxn>
                  <a:cxn ang="0">
                    <a:pos x="253" y="10"/>
                  </a:cxn>
                  <a:cxn ang="0">
                    <a:pos x="259" y="15"/>
                  </a:cxn>
                  <a:cxn ang="0">
                    <a:pos x="259" y="204"/>
                  </a:cxn>
                  <a:cxn ang="0">
                    <a:pos x="253" y="210"/>
                  </a:cxn>
                  <a:cxn ang="0">
                    <a:pos x="154" y="210"/>
                  </a:cxn>
                  <a:cxn ang="0">
                    <a:pos x="148" y="204"/>
                  </a:cxn>
                  <a:cxn ang="0">
                    <a:pos x="9" y="204"/>
                  </a:cxn>
                  <a:cxn ang="0">
                    <a:pos x="9" y="15"/>
                  </a:cxn>
                  <a:cxn ang="0">
                    <a:pos x="15" y="10"/>
                  </a:cxn>
                  <a:cxn ang="0">
                    <a:pos x="114" y="10"/>
                  </a:cxn>
                  <a:cxn ang="0">
                    <a:pos x="120" y="15"/>
                  </a:cxn>
                  <a:cxn ang="0">
                    <a:pos x="120" y="204"/>
                  </a:cxn>
                  <a:cxn ang="0">
                    <a:pos x="114" y="210"/>
                  </a:cxn>
                  <a:cxn ang="0">
                    <a:pos x="15" y="210"/>
                  </a:cxn>
                  <a:cxn ang="0">
                    <a:pos x="9" y="204"/>
                  </a:cxn>
                </a:cxnLst>
                <a:rect l="0" t="0" r="r" b="b"/>
                <a:pathLst>
                  <a:path w="268" h="219">
                    <a:moveTo>
                      <a:pt x="69" y="219"/>
                    </a:moveTo>
                    <a:cubicBezTo>
                      <a:pt x="114" y="219"/>
                      <a:pt x="114" y="219"/>
                      <a:pt x="114" y="219"/>
                    </a:cubicBezTo>
                    <a:cubicBezTo>
                      <a:pt x="122" y="219"/>
                      <a:pt x="129" y="213"/>
                      <a:pt x="129" y="204"/>
                    </a:cubicBezTo>
                    <a:cubicBezTo>
                      <a:pt x="129" y="15"/>
                      <a:pt x="129" y="15"/>
                      <a:pt x="129" y="15"/>
                    </a:cubicBezTo>
                    <a:cubicBezTo>
                      <a:pt x="129" y="7"/>
                      <a:pt x="122" y="0"/>
                      <a:pt x="114" y="0"/>
                    </a:cubicBezTo>
                    <a:cubicBezTo>
                      <a:pt x="15" y="0"/>
                      <a:pt x="15" y="0"/>
                      <a:pt x="15" y="0"/>
                    </a:cubicBezTo>
                    <a:cubicBezTo>
                      <a:pt x="6" y="0"/>
                      <a:pt x="0" y="7"/>
                      <a:pt x="0" y="15"/>
                    </a:cubicBezTo>
                    <a:cubicBezTo>
                      <a:pt x="0" y="204"/>
                      <a:pt x="0" y="204"/>
                      <a:pt x="0" y="204"/>
                    </a:cubicBezTo>
                    <a:cubicBezTo>
                      <a:pt x="0" y="213"/>
                      <a:pt x="6" y="219"/>
                      <a:pt x="15" y="219"/>
                    </a:cubicBezTo>
                    <a:cubicBezTo>
                      <a:pt x="60" y="219"/>
                      <a:pt x="60" y="219"/>
                      <a:pt x="60" y="219"/>
                    </a:cubicBezTo>
                    <a:lnTo>
                      <a:pt x="69" y="219"/>
                    </a:lnTo>
                    <a:close/>
                    <a:moveTo>
                      <a:pt x="208" y="219"/>
                    </a:moveTo>
                    <a:cubicBezTo>
                      <a:pt x="253" y="219"/>
                      <a:pt x="253" y="219"/>
                      <a:pt x="253" y="219"/>
                    </a:cubicBezTo>
                    <a:cubicBezTo>
                      <a:pt x="261" y="219"/>
                      <a:pt x="268" y="213"/>
                      <a:pt x="268" y="204"/>
                    </a:cubicBezTo>
                    <a:cubicBezTo>
                      <a:pt x="268" y="15"/>
                      <a:pt x="268" y="15"/>
                      <a:pt x="268" y="15"/>
                    </a:cubicBezTo>
                    <a:cubicBezTo>
                      <a:pt x="268" y="7"/>
                      <a:pt x="261" y="0"/>
                      <a:pt x="253" y="0"/>
                    </a:cubicBezTo>
                    <a:cubicBezTo>
                      <a:pt x="154" y="0"/>
                      <a:pt x="154" y="0"/>
                      <a:pt x="154" y="0"/>
                    </a:cubicBezTo>
                    <a:cubicBezTo>
                      <a:pt x="146" y="0"/>
                      <a:pt x="139" y="7"/>
                      <a:pt x="139" y="15"/>
                    </a:cubicBezTo>
                    <a:cubicBezTo>
                      <a:pt x="139" y="204"/>
                      <a:pt x="139" y="204"/>
                      <a:pt x="139" y="204"/>
                    </a:cubicBezTo>
                    <a:cubicBezTo>
                      <a:pt x="139" y="213"/>
                      <a:pt x="146" y="219"/>
                      <a:pt x="154" y="219"/>
                    </a:cubicBezTo>
                    <a:cubicBezTo>
                      <a:pt x="199" y="219"/>
                      <a:pt x="199" y="219"/>
                      <a:pt x="199" y="219"/>
                    </a:cubicBezTo>
                    <a:lnTo>
                      <a:pt x="208" y="219"/>
                    </a:lnTo>
                    <a:close/>
                    <a:moveTo>
                      <a:pt x="148" y="204"/>
                    </a:moveTo>
                    <a:cubicBezTo>
                      <a:pt x="148" y="15"/>
                      <a:pt x="148" y="15"/>
                      <a:pt x="148" y="15"/>
                    </a:cubicBezTo>
                    <a:cubicBezTo>
                      <a:pt x="148" y="12"/>
                      <a:pt x="151" y="10"/>
                      <a:pt x="154" y="10"/>
                    </a:cubicBezTo>
                    <a:cubicBezTo>
                      <a:pt x="253" y="10"/>
                      <a:pt x="253" y="10"/>
                      <a:pt x="253" y="10"/>
                    </a:cubicBezTo>
                    <a:cubicBezTo>
                      <a:pt x="256" y="10"/>
                      <a:pt x="259" y="12"/>
                      <a:pt x="259" y="15"/>
                    </a:cubicBezTo>
                    <a:cubicBezTo>
                      <a:pt x="259" y="204"/>
                      <a:pt x="259" y="204"/>
                      <a:pt x="259" y="204"/>
                    </a:cubicBezTo>
                    <a:cubicBezTo>
                      <a:pt x="259" y="207"/>
                      <a:pt x="256" y="210"/>
                      <a:pt x="253" y="210"/>
                    </a:cubicBezTo>
                    <a:cubicBezTo>
                      <a:pt x="154" y="210"/>
                      <a:pt x="154" y="210"/>
                      <a:pt x="154" y="210"/>
                    </a:cubicBezTo>
                    <a:cubicBezTo>
                      <a:pt x="151" y="210"/>
                      <a:pt x="148" y="207"/>
                      <a:pt x="148" y="204"/>
                    </a:cubicBezTo>
                    <a:close/>
                    <a:moveTo>
                      <a:pt x="9" y="204"/>
                    </a:moveTo>
                    <a:cubicBezTo>
                      <a:pt x="9" y="15"/>
                      <a:pt x="9" y="15"/>
                      <a:pt x="9" y="15"/>
                    </a:cubicBezTo>
                    <a:cubicBezTo>
                      <a:pt x="9" y="12"/>
                      <a:pt x="12" y="10"/>
                      <a:pt x="15" y="10"/>
                    </a:cubicBezTo>
                    <a:cubicBezTo>
                      <a:pt x="114" y="10"/>
                      <a:pt x="114" y="10"/>
                      <a:pt x="114" y="10"/>
                    </a:cubicBezTo>
                    <a:cubicBezTo>
                      <a:pt x="117" y="10"/>
                      <a:pt x="120" y="12"/>
                      <a:pt x="120" y="15"/>
                    </a:cubicBezTo>
                    <a:cubicBezTo>
                      <a:pt x="120" y="204"/>
                      <a:pt x="120" y="204"/>
                      <a:pt x="120" y="204"/>
                    </a:cubicBezTo>
                    <a:cubicBezTo>
                      <a:pt x="120" y="207"/>
                      <a:pt x="117" y="210"/>
                      <a:pt x="114" y="210"/>
                    </a:cubicBezTo>
                    <a:cubicBezTo>
                      <a:pt x="15" y="210"/>
                      <a:pt x="15" y="210"/>
                      <a:pt x="15" y="210"/>
                    </a:cubicBezTo>
                    <a:cubicBezTo>
                      <a:pt x="12" y="210"/>
                      <a:pt x="9" y="207"/>
                      <a:pt x="9"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50" name="副标题 1"/>
            <p:cNvSpPr txBox="1">
              <a:spLocks/>
            </p:cNvSpPr>
            <p:nvPr/>
          </p:nvSpPr>
          <p:spPr>
            <a:xfrm>
              <a:off x="6906459" y="3116817"/>
              <a:ext cx="949325" cy="479237"/>
            </a:xfrm>
            <a:prstGeom prst="rect">
              <a:avLst/>
            </a:prstGeom>
          </p:spPr>
          <p:txBody>
            <a:bodyPr>
              <a:no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Storage</a:t>
              </a:r>
              <a:endParaRPr lang="zh-CN" altLang="en-US" sz="1400" dirty="0">
                <a:latin typeface="Arial" panose="020B0604020202020204" pitchFamily="34" charset="0"/>
                <a:ea typeface="微软雅黑" pitchFamily="34" charset="-122"/>
                <a:cs typeface="Arial" panose="020B0604020202020204" pitchFamily="34" charset="0"/>
              </a:endParaRPr>
            </a:p>
          </p:txBody>
        </p:sp>
        <p:pic>
          <p:nvPicPr>
            <p:cNvPr id="51" name="Picture 9" descr="C:\Users\z00124665\Desktop\未标题-1副本.png"/>
            <p:cNvPicPr>
              <a:picLocks noChangeAspect="1" noChangeArrowheads="1"/>
            </p:cNvPicPr>
            <p:nvPr/>
          </p:nvPicPr>
          <p:blipFill>
            <a:blip r:embed="rId2" cstate="print"/>
            <a:stretch>
              <a:fillRect/>
            </a:stretch>
          </p:blipFill>
          <p:spPr bwMode="auto">
            <a:xfrm>
              <a:off x="5870985" y="2735209"/>
              <a:ext cx="395000" cy="360000"/>
            </a:xfrm>
            <a:prstGeom prst="rect">
              <a:avLst/>
            </a:prstGeom>
            <a:noFill/>
          </p:spPr>
        </p:pic>
        <p:sp>
          <p:nvSpPr>
            <p:cNvPr id="52" name="圆角矩形 51"/>
            <p:cNvSpPr/>
            <p:nvPr/>
          </p:nvSpPr>
          <p:spPr bwMode="auto">
            <a:xfrm>
              <a:off x="1257301" y="2571397"/>
              <a:ext cx="8056884" cy="1059826"/>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ts val="1500"/>
                </a:lnSpc>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SimSun" pitchFamily="2" charset="-122"/>
                <a:cs typeface="Arial" panose="020B0604020202020204" pitchFamily="34" charset="0"/>
              </a:endParaRPr>
            </a:p>
          </p:txBody>
        </p:sp>
      </p:grpSp>
      <p:grpSp>
        <p:nvGrpSpPr>
          <p:cNvPr id="112" name="组合 111"/>
          <p:cNvGrpSpPr/>
          <p:nvPr/>
        </p:nvGrpSpPr>
        <p:grpSpPr>
          <a:xfrm>
            <a:off x="1257302" y="3727522"/>
            <a:ext cx="8056883" cy="1135418"/>
            <a:chOff x="1257301" y="3712646"/>
            <a:chExt cx="8056883" cy="1135418"/>
          </a:xfrm>
        </p:grpSpPr>
        <p:grpSp>
          <p:nvGrpSpPr>
            <p:cNvPr id="113" name="组合 112"/>
            <p:cNvGrpSpPr/>
            <p:nvPr/>
          </p:nvGrpSpPr>
          <p:grpSpPr>
            <a:xfrm>
              <a:off x="4176999" y="3955645"/>
              <a:ext cx="465137" cy="269845"/>
              <a:chOff x="-3576638" y="5505451"/>
              <a:chExt cx="911225" cy="528638"/>
            </a:xfrm>
            <a:solidFill>
              <a:schemeClr val="bg2">
                <a:lumMod val="75000"/>
              </a:schemeClr>
            </a:solidFill>
          </p:grpSpPr>
          <p:sp>
            <p:nvSpPr>
              <p:cNvPr id="153" name="Freeform 112"/>
              <p:cNvSpPr>
                <a:spLocks noEditPoints="1"/>
              </p:cNvSpPr>
              <p:nvPr/>
            </p:nvSpPr>
            <p:spPr bwMode="auto">
              <a:xfrm>
                <a:off x="-3576638" y="5505451"/>
                <a:ext cx="911225" cy="528638"/>
              </a:xfrm>
              <a:custGeom>
                <a:avLst/>
                <a:gdLst/>
                <a:ahLst/>
                <a:cxnLst>
                  <a:cxn ang="0">
                    <a:pos x="353" y="0"/>
                  </a:cxn>
                  <a:cxn ang="0">
                    <a:pos x="19" y="0"/>
                  </a:cxn>
                  <a:cxn ang="0">
                    <a:pos x="0" y="19"/>
                  </a:cxn>
                  <a:cxn ang="0">
                    <a:pos x="0" y="158"/>
                  </a:cxn>
                  <a:cxn ang="0">
                    <a:pos x="19" y="177"/>
                  </a:cxn>
                  <a:cxn ang="0">
                    <a:pos x="60" y="177"/>
                  </a:cxn>
                  <a:cxn ang="0">
                    <a:pos x="108" y="177"/>
                  </a:cxn>
                  <a:cxn ang="0">
                    <a:pos x="108" y="187"/>
                  </a:cxn>
                  <a:cxn ang="0">
                    <a:pos x="99" y="196"/>
                  </a:cxn>
                  <a:cxn ang="0">
                    <a:pos x="49" y="196"/>
                  </a:cxn>
                  <a:cxn ang="0">
                    <a:pos x="44" y="201"/>
                  </a:cxn>
                  <a:cxn ang="0">
                    <a:pos x="49" y="206"/>
                  </a:cxn>
                  <a:cxn ang="0">
                    <a:pos x="99" y="206"/>
                  </a:cxn>
                  <a:cxn ang="0">
                    <a:pos x="113" y="216"/>
                  </a:cxn>
                  <a:cxn ang="0">
                    <a:pos x="126" y="206"/>
                  </a:cxn>
                  <a:cxn ang="0">
                    <a:pos x="246" y="206"/>
                  </a:cxn>
                  <a:cxn ang="0">
                    <a:pos x="259" y="216"/>
                  </a:cxn>
                  <a:cxn ang="0">
                    <a:pos x="273" y="206"/>
                  </a:cxn>
                  <a:cxn ang="0">
                    <a:pos x="323" y="206"/>
                  </a:cxn>
                  <a:cxn ang="0">
                    <a:pos x="327" y="201"/>
                  </a:cxn>
                  <a:cxn ang="0">
                    <a:pos x="323" y="196"/>
                  </a:cxn>
                  <a:cxn ang="0">
                    <a:pos x="273" y="196"/>
                  </a:cxn>
                  <a:cxn ang="0">
                    <a:pos x="264" y="187"/>
                  </a:cxn>
                  <a:cxn ang="0">
                    <a:pos x="264" y="177"/>
                  </a:cxn>
                  <a:cxn ang="0">
                    <a:pos x="312" y="177"/>
                  </a:cxn>
                  <a:cxn ang="0">
                    <a:pos x="353" y="177"/>
                  </a:cxn>
                  <a:cxn ang="0">
                    <a:pos x="372" y="158"/>
                  </a:cxn>
                  <a:cxn ang="0">
                    <a:pos x="372" y="19"/>
                  </a:cxn>
                  <a:cxn ang="0">
                    <a:pos x="353" y="0"/>
                  </a:cxn>
                  <a:cxn ang="0">
                    <a:pos x="255" y="187"/>
                  </a:cxn>
                  <a:cxn ang="0">
                    <a:pos x="246" y="196"/>
                  </a:cxn>
                  <a:cxn ang="0">
                    <a:pos x="126" y="196"/>
                  </a:cxn>
                  <a:cxn ang="0">
                    <a:pos x="118" y="187"/>
                  </a:cxn>
                  <a:cxn ang="0">
                    <a:pos x="118" y="177"/>
                  </a:cxn>
                  <a:cxn ang="0">
                    <a:pos x="165" y="177"/>
                  </a:cxn>
                  <a:cxn ang="0">
                    <a:pos x="207" y="177"/>
                  </a:cxn>
                  <a:cxn ang="0">
                    <a:pos x="255" y="177"/>
                  </a:cxn>
                  <a:cxn ang="0">
                    <a:pos x="255" y="187"/>
                  </a:cxn>
                  <a:cxn ang="0">
                    <a:pos x="362" y="158"/>
                  </a:cxn>
                  <a:cxn ang="0">
                    <a:pos x="353" y="168"/>
                  </a:cxn>
                  <a:cxn ang="0">
                    <a:pos x="312" y="168"/>
                  </a:cxn>
                  <a:cxn ang="0">
                    <a:pos x="262" y="168"/>
                  </a:cxn>
                  <a:cxn ang="0">
                    <a:pos x="259" y="166"/>
                  </a:cxn>
                  <a:cxn ang="0">
                    <a:pos x="256" y="168"/>
                  </a:cxn>
                  <a:cxn ang="0">
                    <a:pos x="207" y="168"/>
                  </a:cxn>
                  <a:cxn ang="0">
                    <a:pos x="165" y="168"/>
                  </a:cxn>
                  <a:cxn ang="0">
                    <a:pos x="116" y="168"/>
                  </a:cxn>
                  <a:cxn ang="0">
                    <a:pos x="113" y="166"/>
                  </a:cxn>
                  <a:cxn ang="0">
                    <a:pos x="110" y="168"/>
                  </a:cxn>
                  <a:cxn ang="0">
                    <a:pos x="60" y="168"/>
                  </a:cxn>
                  <a:cxn ang="0">
                    <a:pos x="19" y="168"/>
                  </a:cxn>
                  <a:cxn ang="0">
                    <a:pos x="10" y="158"/>
                  </a:cxn>
                  <a:cxn ang="0">
                    <a:pos x="10" y="19"/>
                  </a:cxn>
                  <a:cxn ang="0">
                    <a:pos x="19" y="10"/>
                  </a:cxn>
                  <a:cxn ang="0">
                    <a:pos x="353" y="10"/>
                  </a:cxn>
                  <a:cxn ang="0">
                    <a:pos x="362" y="19"/>
                  </a:cxn>
                  <a:cxn ang="0">
                    <a:pos x="362" y="158"/>
                  </a:cxn>
                </a:cxnLst>
                <a:rect l="0" t="0" r="r" b="b"/>
                <a:pathLst>
                  <a:path w="372" h="216">
                    <a:moveTo>
                      <a:pt x="353" y="0"/>
                    </a:moveTo>
                    <a:cubicBezTo>
                      <a:pt x="19" y="0"/>
                      <a:pt x="19" y="0"/>
                      <a:pt x="19" y="0"/>
                    </a:cubicBezTo>
                    <a:cubicBezTo>
                      <a:pt x="8" y="0"/>
                      <a:pt x="0" y="8"/>
                      <a:pt x="0" y="19"/>
                    </a:cubicBezTo>
                    <a:cubicBezTo>
                      <a:pt x="0" y="158"/>
                      <a:pt x="0" y="158"/>
                      <a:pt x="0" y="158"/>
                    </a:cubicBezTo>
                    <a:cubicBezTo>
                      <a:pt x="0" y="169"/>
                      <a:pt x="8" y="177"/>
                      <a:pt x="19" y="177"/>
                    </a:cubicBezTo>
                    <a:cubicBezTo>
                      <a:pt x="60" y="177"/>
                      <a:pt x="60" y="177"/>
                      <a:pt x="60" y="177"/>
                    </a:cubicBezTo>
                    <a:cubicBezTo>
                      <a:pt x="108" y="177"/>
                      <a:pt x="108" y="177"/>
                      <a:pt x="108" y="177"/>
                    </a:cubicBezTo>
                    <a:cubicBezTo>
                      <a:pt x="108" y="187"/>
                      <a:pt x="108" y="187"/>
                      <a:pt x="108" y="187"/>
                    </a:cubicBezTo>
                    <a:cubicBezTo>
                      <a:pt x="104" y="189"/>
                      <a:pt x="100" y="192"/>
                      <a:pt x="99" y="196"/>
                    </a:cubicBezTo>
                    <a:cubicBezTo>
                      <a:pt x="49" y="196"/>
                      <a:pt x="49" y="196"/>
                      <a:pt x="49" y="196"/>
                    </a:cubicBezTo>
                    <a:cubicBezTo>
                      <a:pt x="46" y="196"/>
                      <a:pt x="44" y="198"/>
                      <a:pt x="44" y="201"/>
                    </a:cubicBezTo>
                    <a:cubicBezTo>
                      <a:pt x="44" y="204"/>
                      <a:pt x="46" y="206"/>
                      <a:pt x="49" y="206"/>
                    </a:cubicBezTo>
                    <a:cubicBezTo>
                      <a:pt x="99" y="206"/>
                      <a:pt x="99" y="206"/>
                      <a:pt x="99" y="206"/>
                    </a:cubicBezTo>
                    <a:cubicBezTo>
                      <a:pt x="101" y="212"/>
                      <a:pt x="106" y="216"/>
                      <a:pt x="113" y="216"/>
                    </a:cubicBezTo>
                    <a:cubicBezTo>
                      <a:pt x="119" y="216"/>
                      <a:pt x="124" y="212"/>
                      <a:pt x="126" y="206"/>
                    </a:cubicBezTo>
                    <a:cubicBezTo>
                      <a:pt x="246" y="206"/>
                      <a:pt x="246" y="206"/>
                      <a:pt x="246" y="206"/>
                    </a:cubicBezTo>
                    <a:cubicBezTo>
                      <a:pt x="248" y="212"/>
                      <a:pt x="253" y="216"/>
                      <a:pt x="259" y="216"/>
                    </a:cubicBezTo>
                    <a:cubicBezTo>
                      <a:pt x="266" y="216"/>
                      <a:pt x="271" y="212"/>
                      <a:pt x="273" y="206"/>
                    </a:cubicBezTo>
                    <a:cubicBezTo>
                      <a:pt x="323" y="206"/>
                      <a:pt x="323" y="206"/>
                      <a:pt x="323" y="206"/>
                    </a:cubicBezTo>
                    <a:cubicBezTo>
                      <a:pt x="325" y="206"/>
                      <a:pt x="327" y="204"/>
                      <a:pt x="327" y="201"/>
                    </a:cubicBezTo>
                    <a:cubicBezTo>
                      <a:pt x="327" y="198"/>
                      <a:pt x="325" y="196"/>
                      <a:pt x="323" y="196"/>
                    </a:cubicBezTo>
                    <a:cubicBezTo>
                      <a:pt x="273" y="196"/>
                      <a:pt x="273" y="196"/>
                      <a:pt x="273" y="196"/>
                    </a:cubicBezTo>
                    <a:cubicBezTo>
                      <a:pt x="272" y="192"/>
                      <a:pt x="268" y="189"/>
                      <a:pt x="264" y="187"/>
                    </a:cubicBezTo>
                    <a:cubicBezTo>
                      <a:pt x="264" y="177"/>
                      <a:pt x="264" y="177"/>
                      <a:pt x="264" y="177"/>
                    </a:cubicBezTo>
                    <a:cubicBezTo>
                      <a:pt x="312" y="177"/>
                      <a:pt x="312" y="177"/>
                      <a:pt x="312" y="177"/>
                    </a:cubicBezTo>
                    <a:cubicBezTo>
                      <a:pt x="353" y="177"/>
                      <a:pt x="353" y="177"/>
                      <a:pt x="353" y="177"/>
                    </a:cubicBezTo>
                    <a:cubicBezTo>
                      <a:pt x="363" y="177"/>
                      <a:pt x="372" y="169"/>
                      <a:pt x="372" y="158"/>
                    </a:cubicBezTo>
                    <a:cubicBezTo>
                      <a:pt x="372" y="19"/>
                      <a:pt x="372" y="19"/>
                      <a:pt x="372" y="19"/>
                    </a:cubicBezTo>
                    <a:cubicBezTo>
                      <a:pt x="372" y="8"/>
                      <a:pt x="363" y="0"/>
                      <a:pt x="353" y="0"/>
                    </a:cubicBezTo>
                    <a:close/>
                    <a:moveTo>
                      <a:pt x="255" y="187"/>
                    </a:moveTo>
                    <a:cubicBezTo>
                      <a:pt x="250" y="189"/>
                      <a:pt x="247" y="192"/>
                      <a:pt x="246" y="196"/>
                    </a:cubicBezTo>
                    <a:cubicBezTo>
                      <a:pt x="126" y="196"/>
                      <a:pt x="126" y="196"/>
                      <a:pt x="126" y="196"/>
                    </a:cubicBezTo>
                    <a:cubicBezTo>
                      <a:pt x="125" y="192"/>
                      <a:pt x="122" y="189"/>
                      <a:pt x="118" y="187"/>
                    </a:cubicBezTo>
                    <a:cubicBezTo>
                      <a:pt x="118" y="177"/>
                      <a:pt x="118" y="177"/>
                      <a:pt x="118" y="177"/>
                    </a:cubicBezTo>
                    <a:cubicBezTo>
                      <a:pt x="165" y="177"/>
                      <a:pt x="165" y="177"/>
                      <a:pt x="165" y="177"/>
                    </a:cubicBezTo>
                    <a:cubicBezTo>
                      <a:pt x="207" y="177"/>
                      <a:pt x="207" y="177"/>
                      <a:pt x="207" y="177"/>
                    </a:cubicBezTo>
                    <a:cubicBezTo>
                      <a:pt x="255" y="177"/>
                      <a:pt x="255" y="177"/>
                      <a:pt x="255" y="177"/>
                    </a:cubicBezTo>
                    <a:lnTo>
                      <a:pt x="255" y="187"/>
                    </a:lnTo>
                    <a:close/>
                    <a:moveTo>
                      <a:pt x="362" y="158"/>
                    </a:moveTo>
                    <a:cubicBezTo>
                      <a:pt x="362" y="163"/>
                      <a:pt x="358" y="168"/>
                      <a:pt x="353" y="168"/>
                    </a:cubicBezTo>
                    <a:cubicBezTo>
                      <a:pt x="312" y="168"/>
                      <a:pt x="312" y="168"/>
                      <a:pt x="312" y="168"/>
                    </a:cubicBezTo>
                    <a:cubicBezTo>
                      <a:pt x="262" y="168"/>
                      <a:pt x="262" y="168"/>
                      <a:pt x="262" y="168"/>
                    </a:cubicBezTo>
                    <a:cubicBezTo>
                      <a:pt x="262" y="167"/>
                      <a:pt x="261" y="166"/>
                      <a:pt x="259" y="166"/>
                    </a:cubicBezTo>
                    <a:cubicBezTo>
                      <a:pt x="258" y="166"/>
                      <a:pt x="257" y="167"/>
                      <a:pt x="256" y="168"/>
                    </a:cubicBezTo>
                    <a:cubicBezTo>
                      <a:pt x="207" y="168"/>
                      <a:pt x="207" y="168"/>
                      <a:pt x="207" y="168"/>
                    </a:cubicBezTo>
                    <a:cubicBezTo>
                      <a:pt x="165" y="168"/>
                      <a:pt x="165" y="168"/>
                      <a:pt x="165" y="168"/>
                    </a:cubicBezTo>
                    <a:cubicBezTo>
                      <a:pt x="116" y="168"/>
                      <a:pt x="116" y="168"/>
                      <a:pt x="116" y="168"/>
                    </a:cubicBezTo>
                    <a:cubicBezTo>
                      <a:pt x="115" y="167"/>
                      <a:pt x="114" y="166"/>
                      <a:pt x="113" y="166"/>
                    </a:cubicBezTo>
                    <a:cubicBezTo>
                      <a:pt x="112" y="166"/>
                      <a:pt x="111" y="167"/>
                      <a:pt x="110" y="168"/>
                    </a:cubicBezTo>
                    <a:cubicBezTo>
                      <a:pt x="60" y="168"/>
                      <a:pt x="60" y="168"/>
                      <a:pt x="60" y="168"/>
                    </a:cubicBezTo>
                    <a:cubicBezTo>
                      <a:pt x="19" y="168"/>
                      <a:pt x="19" y="168"/>
                      <a:pt x="19" y="168"/>
                    </a:cubicBezTo>
                    <a:cubicBezTo>
                      <a:pt x="14" y="168"/>
                      <a:pt x="10" y="163"/>
                      <a:pt x="10" y="158"/>
                    </a:cubicBezTo>
                    <a:cubicBezTo>
                      <a:pt x="10" y="19"/>
                      <a:pt x="10" y="19"/>
                      <a:pt x="10" y="19"/>
                    </a:cubicBezTo>
                    <a:cubicBezTo>
                      <a:pt x="10" y="14"/>
                      <a:pt x="14" y="10"/>
                      <a:pt x="19" y="10"/>
                    </a:cubicBezTo>
                    <a:cubicBezTo>
                      <a:pt x="353" y="10"/>
                      <a:pt x="353" y="10"/>
                      <a:pt x="353" y="10"/>
                    </a:cubicBezTo>
                    <a:cubicBezTo>
                      <a:pt x="358" y="10"/>
                      <a:pt x="362" y="14"/>
                      <a:pt x="362" y="19"/>
                    </a:cubicBezTo>
                    <a:lnTo>
                      <a:pt x="362"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4" name="Freeform 113"/>
              <p:cNvSpPr>
                <a:spLocks noEditPoints="1"/>
              </p:cNvSpPr>
              <p:nvPr/>
            </p:nvSpPr>
            <p:spPr bwMode="auto">
              <a:xfrm>
                <a:off x="-3521075" y="5646738"/>
                <a:ext cx="98425" cy="120650"/>
              </a:xfrm>
              <a:custGeom>
                <a:avLst/>
                <a:gdLst/>
                <a:ahLst/>
                <a:cxnLst>
                  <a:cxn ang="0">
                    <a:pos x="38" y="12"/>
                  </a:cxn>
                  <a:cxn ang="0">
                    <a:pos x="33" y="4"/>
                  </a:cxn>
                  <a:cxn ang="0">
                    <a:pos x="25" y="0"/>
                  </a:cxn>
                  <a:cxn ang="0">
                    <a:pos x="17" y="0"/>
                  </a:cxn>
                  <a:cxn ang="0">
                    <a:pos x="0" y="0"/>
                  </a:cxn>
                  <a:cxn ang="0">
                    <a:pos x="0" y="49"/>
                  </a:cxn>
                  <a:cxn ang="0">
                    <a:pos x="18" y="49"/>
                  </a:cxn>
                  <a:cxn ang="0">
                    <a:pos x="25" y="48"/>
                  </a:cxn>
                  <a:cxn ang="0">
                    <a:pos x="31" y="46"/>
                  </a:cxn>
                  <a:cxn ang="0">
                    <a:pos x="36" y="41"/>
                  </a:cxn>
                  <a:cxn ang="0">
                    <a:pos x="39" y="34"/>
                  </a:cxn>
                  <a:cxn ang="0">
                    <a:pos x="40" y="24"/>
                  </a:cxn>
                  <a:cxn ang="0">
                    <a:pos x="38" y="12"/>
                  </a:cxn>
                  <a:cxn ang="0">
                    <a:pos x="32" y="33"/>
                  </a:cxn>
                  <a:cxn ang="0">
                    <a:pos x="29" y="40"/>
                  </a:cxn>
                  <a:cxn ang="0">
                    <a:pos x="24" y="42"/>
                  </a:cxn>
                  <a:cxn ang="0">
                    <a:pos x="17" y="43"/>
                  </a:cxn>
                  <a:cxn ang="0">
                    <a:pos x="6" y="43"/>
                  </a:cxn>
                  <a:cxn ang="0">
                    <a:pos x="6" y="5"/>
                  </a:cxn>
                  <a:cxn ang="0">
                    <a:pos x="17" y="5"/>
                  </a:cxn>
                  <a:cxn ang="0">
                    <a:pos x="25" y="6"/>
                  </a:cxn>
                  <a:cxn ang="0">
                    <a:pos x="31" y="12"/>
                  </a:cxn>
                  <a:cxn ang="0">
                    <a:pos x="34" y="24"/>
                  </a:cxn>
                  <a:cxn ang="0">
                    <a:pos x="32" y="33"/>
                  </a:cxn>
                </a:cxnLst>
                <a:rect l="0" t="0" r="r" b="b"/>
                <a:pathLst>
                  <a:path w="40" h="49">
                    <a:moveTo>
                      <a:pt x="38" y="12"/>
                    </a:moveTo>
                    <a:cubicBezTo>
                      <a:pt x="37" y="9"/>
                      <a:pt x="35" y="6"/>
                      <a:pt x="33" y="4"/>
                    </a:cubicBezTo>
                    <a:cubicBezTo>
                      <a:pt x="31" y="2"/>
                      <a:pt x="28" y="1"/>
                      <a:pt x="25" y="0"/>
                    </a:cubicBezTo>
                    <a:cubicBezTo>
                      <a:pt x="23" y="0"/>
                      <a:pt x="21" y="0"/>
                      <a:pt x="17" y="0"/>
                    </a:cubicBezTo>
                    <a:cubicBezTo>
                      <a:pt x="0" y="0"/>
                      <a:pt x="0" y="0"/>
                      <a:pt x="0" y="0"/>
                    </a:cubicBezTo>
                    <a:cubicBezTo>
                      <a:pt x="0" y="49"/>
                      <a:pt x="0" y="49"/>
                      <a:pt x="0" y="49"/>
                    </a:cubicBezTo>
                    <a:cubicBezTo>
                      <a:pt x="18" y="49"/>
                      <a:pt x="18" y="49"/>
                      <a:pt x="18" y="49"/>
                    </a:cubicBezTo>
                    <a:cubicBezTo>
                      <a:pt x="21" y="49"/>
                      <a:pt x="23" y="49"/>
                      <a:pt x="25" y="48"/>
                    </a:cubicBezTo>
                    <a:cubicBezTo>
                      <a:pt x="28" y="48"/>
                      <a:pt x="30" y="47"/>
                      <a:pt x="31" y="46"/>
                    </a:cubicBezTo>
                    <a:cubicBezTo>
                      <a:pt x="33" y="45"/>
                      <a:pt x="34" y="43"/>
                      <a:pt x="36" y="41"/>
                    </a:cubicBezTo>
                    <a:cubicBezTo>
                      <a:pt x="37" y="39"/>
                      <a:pt x="38" y="37"/>
                      <a:pt x="39" y="34"/>
                    </a:cubicBezTo>
                    <a:cubicBezTo>
                      <a:pt x="40" y="31"/>
                      <a:pt x="40" y="28"/>
                      <a:pt x="40" y="24"/>
                    </a:cubicBezTo>
                    <a:cubicBezTo>
                      <a:pt x="40" y="20"/>
                      <a:pt x="40" y="16"/>
                      <a:pt x="38" y="12"/>
                    </a:cubicBezTo>
                    <a:close/>
                    <a:moveTo>
                      <a:pt x="32" y="33"/>
                    </a:moveTo>
                    <a:cubicBezTo>
                      <a:pt x="32" y="36"/>
                      <a:pt x="30" y="38"/>
                      <a:pt x="29" y="40"/>
                    </a:cubicBezTo>
                    <a:cubicBezTo>
                      <a:pt x="28" y="41"/>
                      <a:pt x="26" y="42"/>
                      <a:pt x="24" y="42"/>
                    </a:cubicBezTo>
                    <a:cubicBezTo>
                      <a:pt x="23" y="43"/>
                      <a:pt x="20" y="43"/>
                      <a:pt x="17" y="43"/>
                    </a:cubicBezTo>
                    <a:cubicBezTo>
                      <a:pt x="6" y="43"/>
                      <a:pt x="6" y="43"/>
                      <a:pt x="6" y="43"/>
                    </a:cubicBezTo>
                    <a:cubicBezTo>
                      <a:pt x="6" y="5"/>
                      <a:pt x="6" y="5"/>
                      <a:pt x="6" y="5"/>
                    </a:cubicBezTo>
                    <a:cubicBezTo>
                      <a:pt x="17" y="5"/>
                      <a:pt x="17" y="5"/>
                      <a:pt x="17" y="5"/>
                    </a:cubicBezTo>
                    <a:cubicBezTo>
                      <a:pt x="20" y="5"/>
                      <a:pt x="23" y="6"/>
                      <a:pt x="25" y="6"/>
                    </a:cubicBezTo>
                    <a:cubicBezTo>
                      <a:pt x="27" y="7"/>
                      <a:pt x="29" y="9"/>
                      <a:pt x="31" y="12"/>
                    </a:cubicBezTo>
                    <a:cubicBezTo>
                      <a:pt x="33" y="15"/>
                      <a:pt x="34" y="19"/>
                      <a:pt x="34" y="24"/>
                    </a:cubicBezTo>
                    <a:cubicBezTo>
                      <a:pt x="34" y="28"/>
                      <a:pt x="33" y="31"/>
                      <a:pt x="32"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5" name="Freeform 114"/>
              <p:cNvSpPr>
                <a:spLocks noEditPoints="1"/>
              </p:cNvSpPr>
              <p:nvPr/>
            </p:nvSpPr>
            <p:spPr bwMode="auto">
              <a:xfrm>
                <a:off x="-3414713" y="5676901"/>
                <a:ext cx="80963" cy="92075"/>
              </a:xfrm>
              <a:custGeom>
                <a:avLst/>
                <a:gdLst/>
                <a:ahLst/>
                <a:cxnLst>
                  <a:cxn ang="0">
                    <a:pos x="31" y="33"/>
                  </a:cxn>
                  <a:cxn ang="0">
                    <a:pos x="31" y="22"/>
                  </a:cxn>
                  <a:cxn ang="0">
                    <a:pos x="31" y="14"/>
                  </a:cxn>
                  <a:cxn ang="0">
                    <a:pos x="30" y="8"/>
                  </a:cxn>
                  <a:cxn ang="0">
                    <a:pos x="29" y="4"/>
                  </a:cxn>
                  <a:cxn ang="0">
                    <a:pos x="24" y="1"/>
                  </a:cxn>
                  <a:cxn ang="0">
                    <a:pos x="17" y="0"/>
                  </a:cxn>
                  <a:cxn ang="0">
                    <a:pos x="9" y="2"/>
                  </a:cxn>
                  <a:cxn ang="0">
                    <a:pos x="4" y="5"/>
                  </a:cxn>
                  <a:cxn ang="0">
                    <a:pos x="1" y="11"/>
                  </a:cxn>
                  <a:cxn ang="0">
                    <a:pos x="7" y="12"/>
                  </a:cxn>
                  <a:cxn ang="0">
                    <a:pos x="10" y="7"/>
                  </a:cxn>
                  <a:cxn ang="0">
                    <a:pos x="16" y="5"/>
                  </a:cxn>
                  <a:cxn ang="0">
                    <a:pos x="23" y="7"/>
                  </a:cxn>
                  <a:cxn ang="0">
                    <a:pos x="25" y="13"/>
                  </a:cxn>
                  <a:cxn ang="0">
                    <a:pos x="25" y="14"/>
                  </a:cxn>
                  <a:cxn ang="0">
                    <a:pos x="14" y="16"/>
                  </a:cxn>
                  <a:cxn ang="0">
                    <a:pos x="9" y="17"/>
                  </a:cxn>
                  <a:cxn ang="0">
                    <a:pos x="4" y="19"/>
                  </a:cxn>
                  <a:cxn ang="0">
                    <a:pos x="1" y="23"/>
                  </a:cxn>
                  <a:cxn ang="0">
                    <a:pos x="0" y="28"/>
                  </a:cxn>
                  <a:cxn ang="0">
                    <a:pos x="3" y="35"/>
                  </a:cxn>
                  <a:cxn ang="0">
                    <a:pos x="12" y="38"/>
                  </a:cxn>
                  <a:cxn ang="0">
                    <a:pos x="19" y="37"/>
                  </a:cxn>
                  <a:cxn ang="0">
                    <a:pos x="25" y="33"/>
                  </a:cxn>
                  <a:cxn ang="0">
                    <a:pos x="26" y="37"/>
                  </a:cxn>
                  <a:cxn ang="0">
                    <a:pos x="33" y="37"/>
                  </a:cxn>
                  <a:cxn ang="0">
                    <a:pos x="31" y="33"/>
                  </a:cxn>
                  <a:cxn ang="0">
                    <a:pos x="25" y="21"/>
                  </a:cxn>
                  <a:cxn ang="0">
                    <a:pos x="24" y="27"/>
                  </a:cxn>
                  <a:cxn ang="0">
                    <a:pos x="20" y="31"/>
                  </a:cxn>
                  <a:cxn ang="0">
                    <a:pos x="14" y="33"/>
                  </a:cxn>
                  <a:cxn ang="0">
                    <a:pos x="8" y="31"/>
                  </a:cxn>
                  <a:cxn ang="0">
                    <a:pos x="6" y="27"/>
                  </a:cxn>
                  <a:cxn ang="0">
                    <a:pos x="7" y="24"/>
                  </a:cxn>
                  <a:cxn ang="0">
                    <a:pos x="10" y="23"/>
                  </a:cxn>
                  <a:cxn ang="0">
                    <a:pos x="15" y="21"/>
                  </a:cxn>
                  <a:cxn ang="0">
                    <a:pos x="25" y="19"/>
                  </a:cxn>
                  <a:cxn ang="0">
                    <a:pos x="25" y="21"/>
                  </a:cxn>
                </a:cxnLst>
                <a:rect l="0" t="0" r="r" b="b"/>
                <a:pathLst>
                  <a:path w="33" h="38">
                    <a:moveTo>
                      <a:pt x="31" y="33"/>
                    </a:moveTo>
                    <a:cubicBezTo>
                      <a:pt x="31" y="31"/>
                      <a:pt x="31" y="28"/>
                      <a:pt x="31" y="22"/>
                    </a:cubicBezTo>
                    <a:cubicBezTo>
                      <a:pt x="31" y="14"/>
                      <a:pt x="31" y="14"/>
                      <a:pt x="31" y="14"/>
                    </a:cubicBezTo>
                    <a:cubicBezTo>
                      <a:pt x="31" y="11"/>
                      <a:pt x="31" y="9"/>
                      <a:pt x="30" y="8"/>
                    </a:cubicBezTo>
                    <a:cubicBezTo>
                      <a:pt x="30" y="7"/>
                      <a:pt x="29" y="5"/>
                      <a:pt x="29" y="4"/>
                    </a:cubicBezTo>
                    <a:cubicBezTo>
                      <a:pt x="28" y="3"/>
                      <a:pt x="26" y="2"/>
                      <a:pt x="24" y="1"/>
                    </a:cubicBezTo>
                    <a:cubicBezTo>
                      <a:pt x="22" y="1"/>
                      <a:pt x="20" y="0"/>
                      <a:pt x="17" y="0"/>
                    </a:cubicBezTo>
                    <a:cubicBezTo>
                      <a:pt x="14" y="0"/>
                      <a:pt x="11" y="1"/>
                      <a:pt x="9" y="2"/>
                    </a:cubicBezTo>
                    <a:cubicBezTo>
                      <a:pt x="7" y="2"/>
                      <a:pt x="5" y="4"/>
                      <a:pt x="4" y="5"/>
                    </a:cubicBezTo>
                    <a:cubicBezTo>
                      <a:pt x="2" y="7"/>
                      <a:pt x="2" y="9"/>
                      <a:pt x="1" y="11"/>
                    </a:cubicBezTo>
                    <a:cubicBezTo>
                      <a:pt x="7" y="12"/>
                      <a:pt x="7" y="12"/>
                      <a:pt x="7" y="12"/>
                    </a:cubicBezTo>
                    <a:cubicBezTo>
                      <a:pt x="8" y="10"/>
                      <a:pt x="9" y="8"/>
                      <a:pt x="10" y="7"/>
                    </a:cubicBezTo>
                    <a:cubicBezTo>
                      <a:pt x="11" y="6"/>
                      <a:pt x="13" y="5"/>
                      <a:pt x="16" y="5"/>
                    </a:cubicBezTo>
                    <a:cubicBezTo>
                      <a:pt x="19" y="5"/>
                      <a:pt x="21" y="6"/>
                      <a:pt x="23" y="7"/>
                    </a:cubicBezTo>
                    <a:cubicBezTo>
                      <a:pt x="24" y="8"/>
                      <a:pt x="25" y="10"/>
                      <a:pt x="25" y="13"/>
                    </a:cubicBezTo>
                    <a:cubicBezTo>
                      <a:pt x="25" y="13"/>
                      <a:pt x="25" y="13"/>
                      <a:pt x="25" y="14"/>
                    </a:cubicBezTo>
                    <a:cubicBezTo>
                      <a:pt x="22" y="15"/>
                      <a:pt x="19" y="16"/>
                      <a:pt x="14" y="16"/>
                    </a:cubicBezTo>
                    <a:cubicBezTo>
                      <a:pt x="12" y="17"/>
                      <a:pt x="10" y="17"/>
                      <a:pt x="9" y="17"/>
                    </a:cubicBezTo>
                    <a:cubicBezTo>
                      <a:pt x="7" y="18"/>
                      <a:pt x="6" y="18"/>
                      <a:pt x="4" y="19"/>
                    </a:cubicBezTo>
                    <a:cubicBezTo>
                      <a:pt x="3" y="20"/>
                      <a:pt x="2" y="21"/>
                      <a:pt x="1" y="23"/>
                    </a:cubicBezTo>
                    <a:cubicBezTo>
                      <a:pt x="0" y="24"/>
                      <a:pt x="0" y="26"/>
                      <a:pt x="0" y="28"/>
                    </a:cubicBezTo>
                    <a:cubicBezTo>
                      <a:pt x="0" y="31"/>
                      <a:pt x="1" y="33"/>
                      <a:pt x="3" y="35"/>
                    </a:cubicBezTo>
                    <a:cubicBezTo>
                      <a:pt x="5" y="37"/>
                      <a:pt x="8" y="38"/>
                      <a:pt x="12" y="38"/>
                    </a:cubicBezTo>
                    <a:cubicBezTo>
                      <a:pt x="14" y="38"/>
                      <a:pt x="17" y="37"/>
                      <a:pt x="19" y="37"/>
                    </a:cubicBezTo>
                    <a:cubicBezTo>
                      <a:pt x="21" y="36"/>
                      <a:pt x="23" y="34"/>
                      <a:pt x="25" y="33"/>
                    </a:cubicBezTo>
                    <a:cubicBezTo>
                      <a:pt x="25" y="34"/>
                      <a:pt x="26" y="36"/>
                      <a:pt x="26" y="37"/>
                    </a:cubicBezTo>
                    <a:cubicBezTo>
                      <a:pt x="33" y="37"/>
                      <a:pt x="33" y="37"/>
                      <a:pt x="33" y="37"/>
                    </a:cubicBezTo>
                    <a:cubicBezTo>
                      <a:pt x="32" y="36"/>
                      <a:pt x="31" y="34"/>
                      <a:pt x="31" y="33"/>
                    </a:cubicBezTo>
                    <a:close/>
                    <a:moveTo>
                      <a:pt x="25" y="21"/>
                    </a:moveTo>
                    <a:cubicBezTo>
                      <a:pt x="25" y="24"/>
                      <a:pt x="24" y="26"/>
                      <a:pt x="24" y="27"/>
                    </a:cubicBezTo>
                    <a:cubicBezTo>
                      <a:pt x="23" y="29"/>
                      <a:pt x="22" y="30"/>
                      <a:pt x="20" y="31"/>
                    </a:cubicBezTo>
                    <a:cubicBezTo>
                      <a:pt x="18" y="32"/>
                      <a:pt x="16" y="33"/>
                      <a:pt x="14" y="33"/>
                    </a:cubicBezTo>
                    <a:cubicBezTo>
                      <a:pt x="11" y="33"/>
                      <a:pt x="9" y="32"/>
                      <a:pt x="8" y="31"/>
                    </a:cubicBezTo>
                    <a:cubicBezTo>
                      <a:pt x="7" y="30"/>
                      <a:pt x="6" y="29"/>
                      <a:pt x="6" y="27"/>
                    </a:cubicBezTo>
                    <a:cubicBezTo>
                      <a:pt x="6" y="26"/>
                      <a:pt x="7" y="25"/>
                      <a:pt x="7" y="24"/>
                    </a:cubicBezTo>
                    <a:cubicBezTo>
                      <a:pt x="8" y="24"/>
                      <a:pt x="9" y="23"/>
                      <a:pt x="10" y="23"/>
                    </a:cubicBezTo>
                    <a:cubicBezTo>
                      <a:pt x="11" y="22"/>
                      <a:pt x="12" y="22"/>
                      <a:pt x="15" y="21"/>
                    </a:cubicBezTo>
                    <a:cubicBezTo>
                      <a:pt x="19" y="21"/>
                      <a:pt x="22" y="20"/>
                      <a:pt x="25" y="19"/>
                    </a:cubicBezTo>
                    <a:lnTo>
                      <a:pt x="25"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6" name="Freeform 115"/>
              <p:cNvSpPr>
                <a:spLocks/>
              </p:cNvSpPr>
              <p:nvPr/>
            </p:nvSpPr>
            <p:spPr bwMode="auto">
              <a:xfrm>
                <a:off x="-3333750" y="5649913"/>
                <a:ext cx="44450" cy="117475"/>
              </a:xfrm>
              <a:custGeom>
                <a:avLst/>
                <a:gdLst/>
                <a:ahLst/>
                <a:cxnLst>
                  <a:cxn ang="0">
                    <a:pos x="14" y="43"/>
                  </a:cxn>
                  <a:cxn ang="0">
                    <a:pos x="12" y="42"/>
                  </a:cxn>
                  <a:cxn ang="0">
                    <a:pos x="11" y="41"/>
                  </a:cxn>
                  <a:cxn ang="0">
                    <a:pos x="11" y="38"/>
                  </a:cxn>
                  <a:cxn ang="0">
                    <a:pos x="11" y="17"/>
                  </a:cxn>
                  <a:cxn ang="0">
                    <a:pos x="17" y="17"/>
                  </a:cxn>
                  <a:cxn ang="0">
                    <a:pos x="17" y="12"/>
                  </a:cxn>
                  <a:cxn ang="0">
                    <a:pos x="11" y="12"/>
                  </a:cxn>
                  <a:cxn ang="0">
                    <a:pos x="11" y="0"/>
                  </a:cxn>
                  <a:cxn ang="0">
                    <a:pos x="5" y="3"/>
                  </a:cxn>
                  <a:cxn ang="0">
                    <a:pos x="5" y="12"/>
                  </a:cxn>
                  <a:cxn ang="0">
                    <a:pos x="0" y="12"/>
                  </a:cxn>
                  <a:cxn ang="0">
                    <a:pos x="0" y="17"/>
                  </a:cxn>
                  <a:cxn ang="0">
                    <a:pos x="5" y="17"/>
                  </a:cxn>
                  <a:cxn ang="0">
                    <a:pos x="5" y="37"/>
                  </a:cxn>
                  <a:cxn ang="0">
                    <a:pos x="5" y="45"/>
                  </a:cxn>
                  <a:cxn ang="0">
                    <a:pos x="8" y="47"/>
                  </a:cxn>
                  <a:cxn ang="0">
                    <a:pos x="13" y="48"/>
                  </a:cxn>
                  <a:cxn ang="0">
                    <a:pos x="18" y="48"/>
                  </a:cxn>
                  <a:cxn ang="0">
                    <a:pos x="17" y="43"/>
                  </a:cxn>
                  <a:cxn ang="0">
                    <a:pos x="14" y="43"/>
                  </a:cxn>
                </a:cxnLst>
                <a:rect l="0" t="0" r="r" b="b"/>
                <a:pathLst>
                  <a:path w="18" h="48">
                    <a:moveTo>
                      <a:pt x="14" y="43"/>
                    </a:moveTo>
                    <a:cubicBezTo>
                      <a:pt x="13" y="43"/>
                      <a:pt x="12" y="43"/>
                      <a:pt x="12" y="42"/>
                    </a:cubicBezTo>
                    <a:cubicBezTo>
                      <a:pt x="12" y="42"/>
                      <a:pt x="11" y="42"/>
                      <a:pt x="11" y="41"/>
                    </a:cubicBezTo>
                    <a:cubicBezTo>
                      <a:pt x="11" y="41"/>
                      <a:pt x="11" y="40"/>
                      <a:pt x="11" y="38"/>
                    </a:cubicBezTo>
                    <a:cubicBezTo>
                      <a:pt x="11" y="17"/>
                      <a:pt x="11" y="17"/>
                      <a:pt x="11" y="17"/>
                    </a:cubicBezTo>
                    <a:cubicBezTo>
                      <a:pt x="17" y="17"/>
                      <a:pt x="17" y="17"/>
                      <a:pt x="17" y="17"/>
                    </a:cubicBezTo>
                    <a:cubicBezTo>
                      <a:pt x="17" y="12"/>
                      <a:pt x="17" y="12"/>
                      <a:pt x="17" y="12"/>
                    </a:cubicBezTo>
                    <a:cubicBezTo>
                      <a:pt x="11" y="12"/>
                      <a:pt x="11" y="12"/>
                      <a:pt x="11" y="12"/>
                    </a:cubicBezTo>
                    <a:cubicBezTo>
                      <a:pt x="11" y="0"/>
                      <a:pt x="11" y="0"/>
                      <a:pt x="11" y="0"/>
                    </a:cubicBezTo>
                    <a:cubicBezTo>
                      <a:pt x="5" y="3"/>
                      <a:pt x="5" y="3"/>
                      <a:pt x="5" y="3"/>
                    </a:cubicBezTo>
                    <a:cubicBezTo>
                      <a:pt x="5" y="12"/>
                      <a:pt x="5" y="12"/>
                      <a:pt x="5" y="12"/>
                    </a:cubicBezTo>
                    <a:cubicBezTo>
                      <a:pt x="0" y="12"/>
                      <a:pt x="0" y="12"/>
                      <a:pt x="0" y="12"/>
                    </a:cubicBezTo>
                    <a:cubicBezTo>
                      <a:pt x="0" y="17"/>
                      <a:pt x="0" y="17"/>
                      <a:pt x="0" y="17"/>
                    </a:cubicBezTo>
                    <a:cubicBezTo>
                      <a:pt x="5" y="17"/>
                      <a:pt x="5" y="17"/>
                      <a:pt x="5" y="17"/>
                    </a:cubicBezTo>
                    <a:cubicBezTo>
                      <a:pt x="5" y="37"/>
                      <a:pt x="5" y="37"/>
                      <a:pt x="5" y="37"/>
                    </a:cubicBezTo>
                    <a:cubicBezTo>
                      <a:pt x="5" y="41"/>
                      <a:pt x="5" y="43"/>
                      <a:pt x="5" y="45"/>
                    </a:cubicBezTo>
                    <a:cubicBezTo>
                      <a:pt x="6" y="46"/>
                      <a:pt x="7" y="47"/>
                      <a:pt x="8" y="47"/>
                    </a:cubicBezTo>
                    <a:cubicBezTo>
                      <a:pt x="9" y="48"/>
                      <a:pt x="11" y="48"/>
                      <a:pt x="13" y="48"/>
                    </a:cubicBezTo>
                    <a:cubicBezTo>
                      <a:pt x="14" y="48"/>
                      <a:pt x="16" y="48"/>
                      <a:pt x="18" y="48"/>
                    </a:cubicBezTo>
                    <a:cubicBezTo>
                      <a:pt x="17" y="43"/>
                      <a:pt x="17" y="43"/>
                      <a:pt x="17" y="43"/>
                    </a:cubicBezTo>
                    <a:cubicBezTo>
                      <a:pt x="16" y="43"/>
                      <a:pt x="15" y="43"/>
                      <a:pt x="14"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7" name="Freeform 116"/>
              <p:cNvSpPr>
                <a:spLocks noEditPoints="1"/>
              </p:cNvSpPr>
              <p:nvPr/>
            </p:nvSpPr>
            <p:spPr bwMode="auto">
              <a:xfrm>
                <a:off x="-3292475" y="5676901"/>
                <a:ext cx="80963" cy="92075"/>
              </a:xfrm>
              <a:custGeom>
                <a:avLst/>
                <a:gdLst/>
                <a:ahLst/>
                <a:cxnLst>
                  <a:cxn ang="0">
                    <a:pos x="31" y="22"/>
                  </a:cxn>
                  <a:cxn ang="0">
                    <a:pos x="31" y="14"/>
                  </a:cxn>
                  <a:cxn ang="0">
                    <a:pos x="31" y="8"/>
                  </a:cxn>
                  <a:cxn ang="0">
                    <a:pos x="29" y="4"/>
                  </a:cxn>
                  <a:cxn ang="0">
                    <a:pos x="24" y="1"/>
                  </a:cxn>
                  <a:cxn ang="0">
                    <a:pos x="17" y="0"/>
                  </a:cxn>
                  <a:cxn ang="0">
                    <a:pos x="9" y="2"/>
                  </a:cxn>
                  <a:cxn ang="0">
                    <a:pos x="4" y="5"/>
                  </a:cxn>
                  <a:cxn ang="0">
                    <a:pos x="1" y="11"/>
                  </a:cxn>
                  <a:cxn ang="0">
                    <a:pos x="7" y="12"/>
                  </a:cxn>
                  <a:cxn ang="0">
                    <a:pos x="10" y="7"/>
                  </a:cxn>
                  <a:cxn ang="0">
                    <a:pos x="16" y="5"/>
                  </a:cxn>
                  <a:cxn ang="0">
                    <a:pos x="23" y="7"/>
                  </a:cxn>
                  <a:cxn ang="0">
                    <a:pos x="25" y="13"/>
                  </a:cxn>
                  <a:cxn ang="0">
                    <a:pos x="25" y="14"/>
                  </a:cxn>
                  <a:cxn ang="0">
                    <a:pos x="14" y="16"/>
                  </a:cxn>
                  <a:cxn ang="0">
                    <a:pos x="9" y="17"/>
                  </a:cxn>
                  <a:cxn ang="0">
                    <a:pos x="4" y="19"/>
                  </a:cxn>
                  <a:cxn ang="0">
                    <a:pos x="1" y="23"/>
                  </a:cxn>
                  <a:cxn ang="0">
                    <a:pos x="0" y="28"/>
                  </a:cxn>
                  <a:cxn ang="0">
                    <a:pos x="3" y="35"/>
                  </a:cxn>
                  <a:cxn ang="0">
                    <a:pos x="12" y="38"/>
                  </a:cxn>
                  <a:cxn ang="0">
                    <a:pos x="19" y="37"/>
                  </a:cxn>
                  <a:cxn ang="0">
                    <a:pos x="25" y="33"/>
                  </a:cxn>
                  <a:cxn ang="0">
                    <a:pos x="26" y="37"/>
                  </a:cxn>
                  <a:cxn ang="0">
                    <a:pos x="33" y="37"/>
                  </a:cxn>
                  <a:cxn ang="0">
                    <a:pos x="31" y="33"/>
                  </a:cxn>
                  <a:cxn ang="0">
                    <a:pos x="31" y="22"/>
                  </a:cxn>
                  <a:cxn ang="0">
                    <a:pos x="25" y="21"/>
                  </a:cxn>
                  <a:cxn ang="0">
                    <a:pos x="24" y="27"/>
                  </a:cxn>
                  <a:cxn ang="0">
                    <a:pos x="20" y="31"/>
                  </a:cxn>
                  <a:cxn ang="0">
                    <a:pos x="14" y="33"/>
                  </a:cxn>
                  <a:cxn ang="0">
                    <a:pos x="8" y="31"/>
                  </a:cxn>
                  <a:cxn ang="0">
                    <a:pos x="7" y="27"/>
                  </a:cxn>
                  <a:cxn ang="0">
                    <a:pos x="7" y="24"/>
                  </a:cxn>
                  <a:cxn ang="0">
                    <a:pos x="10" y="23"/>
                  </a:cxn>
                  <a:cxn ang="0">
                    <a:pos x="15" y="21"/>
                  </a:cxn>
                  <a:cxn ang="0">
                    <a:pos x="25" y="19"/>
                  </a:cxn>
                  <a:cxn ang="0">
                    <a:pos x="25" y="21"/>
                  </a:cxn>
                </a:cxnLst>
                <a:rect l="0" t="0" r="r" b="b"/>
                <a:pathLst>
                  <a:path w="33" h="38">
                    <a:moveTo>
                      <a:pt x="31" y="22"/>
                    </a:moveTo>
                    <a:cubicBezTo>
                      <a:pt x="31" y="14"/>
                      <a:pt x="31" y="14"/>
                      <a:pt x="31" y="14"/>
                    </a:cubicBezTo>
                    <a:cubicBezTo>
                      <a:pt x="31" y="11"/>
                      <a:pt x="31" y="9"/>
                      <a:pt x="31" y="8"/>
                    </a:cubicBezTo>
                    <a:cubicBezTo>
                      <a:pt x="30" y="7"/>
                      <a:pt x="30" y="5"/>
                      <a:pt x="29" y="4"/>
                    </a:cubicBezTo>
                    <a:cubicBezTo>
                      <a:pt x="28" y="3"/>
                      <a:pt x="26" y="2"/>
                      <a:pt x="24" y="1"/>
                    </a:cubicBezTo>
                    <a:cubicBezTo>
                      <a:pt x="23" y="1"/>
                      <a:pt x="20" y="0"/>
                      <a:pt x="17" y="0"/>
                    </a:cubicBezTo>
                    <a:cubicBezTo>
                      <a:pt x="14" y="0"/>
                      <a:pt x="11" y="1"/>
                      <a:pt x="9" y="2"/>
                    </a:cubicBezTo>
                    <a:cubicBezTo>
                      <a:pt x="7" y="2"/>
                      <a:pt x="5" y="4"/>
                      <a:pt x="4" y="5"/>
                    </a:cubicBezTo>
                    <a:cubicBezTo>
                      <a:pt x="3" y="7"/>
                      <a:pt x="2" y="9"/>
                      <a:pt x="1" y="11"/>
                    </a:cubicBezTo>
                    <a:cubicBezTo>
                      <a:pt x="7" y="12"/>
                      <a:pt x="7" y="12"/>
                      <a:pt x="7" y="12"/>
                    </a:cubicBezTo>
                    <a:cubicBezTo>
                      <a:pt x="8" y="10"/>
                      <a:pt x="9" y="8"/>
                      <a:pt x="10" y="7"/>
                    </a:cubicBezTo>
                    <a:cubicBezTo>
                      <a:pt x="11" y="6"/>
                      <a:pt x="13" y="5"/>
                      <a:pt x="16" y="5"/>
                    </a:cubicBezTo>
                    <a:cubicBezTo>
                      <a:pt x="19" y="5"/>
                      <a:pt x="22" y="6"/>
                      <a:pt x="23" y="7"/>
                    </a:cubicBezTo>
                    <a:cubicBezTo>
                      <a:pt x="24" y="8"/>
                      <a:pt x="25" y="10"/>
                      <a:pt x="25" y="13"/>
                    </a:cubicBezTo>
                    <a:cubicBezTo>
                      <a:pt x="25" y="13"/>
                      <a:pt x="25" y="13"/>
                      <a:pt x="25" y="14"/>
                    </a:cubicBezTo>
                    <a:cubicBezTo>
                      <a:pt x="22" y="15"/>
                      <a:pt x="19" y="16"/>
                      <a:pt x="14" y="16"/>
                    </a:cubicBezTo>
                    <a:cubicBezTo>
                      <a:pt x="12" y="17"/>
                      <a:pt x="10" y="17"/>
                      <a:pt x="9" y="17"/>
                    </a:cubicBezTo>
                    <a:cubicBezTo>
                      <a:pt x="7" y="18"/>
                      <a:pt x="6" y="18"/>
                      <a:pt x="4" y="19"/>
                    </a:cubicBezTo>
                    <a:cubicBezTo>
                      <a:pt x="3" y="20"/>
                      <a:pt x="2" y="21"/>
                      <a:pt x="1" y="23"/>
                    </a:cubicBezTo>
                    <a:cubicBezTo>
                      <a:pt x="1" y="24"/>
                      <a:pt x="0" y="26"/>
                      <a:pt x="0" y="28"/>
                    </a:cubicBezTo>
                    <a:cubicBezTo>
                      <a:pt x="0" y="31"/>
                      <a:pt x="1" y="33"/>
                      <a:pt x="3" y="35"/>
                    </a:cubicBezTo>
                    <a:cubicBezTo>
                      <a:pt x="5" y="37"/>
                      <a:pt x="8" y="38"/>
                      <a:pt x="12" y="38"/>
                    </a:cubicBezTo>
                    <a:cubicBezTo>
                      <a:pt x="15" y="38"/>
                      <a:pt x="17" y="37"/>
                      <a:pt x="19" y="37"/>
                    </a:cubicBezTo>
                    <a:cubicBezTo>
                      <a:pt x="21" y="36"/>
                      <a:pt x="23" y="34"/>
                      <a:pt x="25" y="33"/>
                    </a:cubicBezTo>
                    <a:cubicBezTo>
                      <a:pt x="25" y="34"/>
                      <a:pt x="26" y="36"/>
                      <a:pt x="26" y="37"/>
                    </a:cubicBezTo>
                    <a:cubicBezTo>
                      <a:pt x="33" y="37"/>
                      <a:pt x="33" y="37"/>
                      <a:pt x="33" y="37"/>
                    </a:cubicBezTo>
                    <a:cubicBezTo>
                      <a:pt x="32" y="36"/>
                      <a:pt x="31" y="34"/>
                      <a:pt x="31" y="33"/>
                    </a:cubicBezTo>
                    <a:cubicBezTo>
                      <a:pt x="31" y="31"/>
                      <a:pt x="31" y="28"/>
                      <a:pt x="31" y="22"/>
                    </a:cubicBezTo>
                    <a:close/>
                    <a:moveTo>
                      <a:pt x="25" y="21"/>
                    </a:moveTo>
                    <a:cubicBezTo>
                      <a:pt x="25" y="24"/>
                      <a:pt x="24" y="26"/>
                      <a:pt x="24" y="27"/>
                    </a:cubicBezTo>
                    <a:cubicBezTo>
                      <a:pt x="23" y="29"/>
                      <a:pt x="22" y="30"/>
                      <a:pt x="20" y="31"/>
                    </a:cubicBezTo>
                    <a:cubicBezTo>
                      <a:pt x="18" y="32"/>
                      <a:pt x="16" y="33"/>
                      <a:pt x="14" y="33"/>
                    </a:cubicBezTo>
                    <a:cubicBezTo>
                      <a:pt x="11" y="33"/>
                      <a:pt x="10" y="32"/>
                      <a:pt x="8" y="31"/>
                    </a:cubicBezTo>
                    <a:cubicBezTo>
                      <a:pt x="7" y="30"/>
                      <a:pt x="7" y="29"/>
                      <a:pt x="7" y="27"/>
                    </a:cubicBezTo>
                    <a:cubicBezTo>
                      <a:pt x="7" y="26"/>
                      <a:pt x="7" y="25"/>
                      <a:pt x="7" y="24"/>
                    </a:cubicBezTo>
                    <a:cubicBezTo>
                      <a:pt x="8" y="24"/>
                      <a:pt x="9" y="23"/>
                      <a:pt x="10" y="23"/>
                    </a:cubicBezTo>
                    <a:cubicBezTo>
                      <a:pt x="11" y="22"/>
                      <a:pt x="12" y="22"/>
                      <a:pt x="15" y="21"/>
                    </a:cubicBezTo>
                    <a:cubicBezTo>
                      <a:pt x="19" y="21"/>
                      <a:pt x="23" y="20"/>
                      <a:pt x="25" y="19"/>
                    </a:cubicBezTo>
                    <a:lnTo>
                      <a:pt x="25"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8" name="Freeform 117"/>
              <p:cNvSpPr>
                <a:spLocks/>
              </p:cNvSpPr>
              <p:nvPr/>
            </p:nvSpPr>
            <p:spPr bwMode="auto">
              <a:xfrm>
                <a:off x="-3167063" y="5645151"/>
                <a:ext cx="104775" cy="123825"/>
              </a:xfrm>
              <a:custGeom>
                <a:avLst/>
                <a:gdLst/>
                <a:ahLst/>
                <a:cxnLst>
                  <a:cxn ang="0">
                    <a:pos x="37" y="33"/>
                  </a:cxn>
                  <a:cxn ang="0">
                    <a:pos x="32" y="42"/>
                  </a:cxn>
                  <a:cxn ang="0">
                    <a:pos x="23" y="45"/>
                  </a:cxn>
                  <a:cxn ang="0">
                    <a:pos x="14" y="43"/>
                  </a:cxn>
                  <a:cxn ang="0">
                    <a:pos x="9" y="36"/>
                  </a:cxn>
                  <a:cxn ang="0">
                    <a:pos x="7" y="25"/>
                  </a:cxn>
                  <a:cxn ang="0">
                    <a:pos x="8" y="15"/>
                  </a:cxn>
                  <a:cxn ang="0">
                    <a:pos x="14" y="8"/>
                  </a:cxn>
                  <a:cxn ang="0">
                    <a:pos x="23" y="5"/>
                  </a:cxn>
                  <a:cxn ang="0">
                    <a:pos x="31" y="8"/>
                  </a:cxn>
                  <a:cxn ang="0">
                    <a:pos x="36" y="16"/>
                  </a:cxn>
                  <a:cxn ang="0">
                    <a:pos x="43" y="14"/>
                  </a:cxn>
                  <a:cxn ang="0">
                    <a:pos x="36" y="4"/>
                  </a:cxn>
                  <a:cxn ang="0">
                    <a:pos x="23" y="0"/>
                  </a:cxn>
                  <a:cxn ang="0">
                    <a:pos x="11" y="3"/>
                  </a:cxn>
                  <a:cxn ang="0">
                    <a:pos x="3" y="11"/>
                  </a:cxn>
                  <a:cxn ang="0">
                    <a:pos x="0" y="25"/>
                  </a:cxn>
                  <a:cxn ang="0">
                    <a:pos x="3" y="38"/>
                  </a:cxn>
                  <a:cxn ang="0">
                    <a:pos x="10" y="48"/>
                  </a:cxn>
                  <a:cxn ang="0">
                    <a:pos x="23" y="51"/>
                  </a:cxn>
                  <a:cxn ang="0">
                    <a:pos x="36" y="47"/>
                  </a:cxn>
                  <a:cxn ang="0">
                    <a:pos x="43" y="34"/>
                  </a:cxn>
                  <a:cxn ang="0">
                    <a:pos x="37" y="33"/>
                  </a:cxn>
                </a:cxnLst>
                <a:rect l="0" t="0" r="r" b="b"/>
                <a:pathLst>
                  <a:path w="43" h="51">
                    <a:moveTo>
                      <a:pt x="37" y="33"/>
                    </a:moveTo>
                    <a:cubicBezTo>
                      <a:pt x="36" y="37"/>
                      <a:pt x="34" y="40"/>
                      <a:pt x="32" y="42"/>
                    </a:cubicBezTo>
                    <a:cubicBezTo>
                      <a:pt x="29" y="44"/>
                      <a:pt x="26" y="45"/>
                      <a:pt x="23" y="45"/>
                    </a:cubicBezTo>
                    <a:cubicBezTo>
                      <a:pt x="20" y="45"/>
                      <a:pt x="17" y="44"/>
                      <a:pt x="14" y="43"/>
                    </a:cubicBezTo>
                    <a:cubicBezTo>
                      <a:pt x="12" y="41"/>
                      <a:pt x="10" y="39"/>
                      <a:pt x="9" y="36"/>
                    </a:cubicBezTo>
                    <a:cubicBezTo>
                      <a:pt x="7" y="33"/>
                      <a:pt x="7" y="29"/>
                      <a:pt x="7" y="25"/>
                    </a:cubicBezTo>
                    <a:cubicBezTo>
                      <a:pt x="7" y="22"/>
                      <a:pt x="7" y="18"/>
                      <a:pt x="8" y="15"/>
                    </a:cubicBezTo>
                    <a:cubicBezTo>
                      <a:pt x="9" y="12"/>
                      <a:pt x="11" y="10"/>
                      <a:pt x="14" y="8"/>
                    </a:cubicBezTo>
                    <a:cubicBezTo>
                      <a:pt x="16" y="6"/>
                      <a:pt x="19" y="5"/>
                      <a:pt x="23" y="5"/>
                    </a:cubicBezTo>
                    <a:cubicBezTo>
                      <a:pt x="26" y="5"/>
                      <a:pt x="29" y="6"/>
                      <a:pt x="31" y="8"/>
                    </a:cubicBezTo>
                    <a:cubicBezTo>
                      <a:pt x="33" y="9"/>
                      <a:pt x="35" y="12"/>
                      <a:pt x="36" y="16"/>
                    </a:cubicBezTo>
                    <a:cubicBezTo>
                      <a:pt x="43" y="14"/>
                      <a:pt x="43" y="14"/>
                      <a:pt x="43" y="14"/>
                    </a:cubicBezTo>
                    <a:cubicBezTo>
                      <a:pt x="41" y="10"/>
                      <a:pt x="39" y="6"/>
                      <a:pt x="36" y="4"/>
                    </a:cubicBezTo>
                    <a:cubicBezTo>
                      <a:pt x="32" y="1"/>
                      <a:pt x="28" y="0"/>
                      <a:pt x="23" y="0"/>
                    </a:cubicBezTo>
                    <a:cubicBezTo>
                      <a:pt x="19" y="0"/>
                      <a:pt x="15" y="1"/>
                      <a:pt x="11" y="3"/>
                    </a:cubicBezTo>
                    <a:cubicBezTo>
                      <a:pt x="8" y="5"/>
                      <a:pt x="5" y="8"/>
                      <a:pt x="3" y="11"/>
                    </a:cubicBezTo>
                    <a:cubicBezTo>
                      <a:pt x="1" y="15"/>
                      <a:pt x="0" y="20"/>
                      <a:pt x="0" y="25"/>
                    </a:cubicBezTo>
                    <a:cubicBezTo>
                      <a:pt x="0" y="30"/>
                      <a:pt x="1" y="34"/>
                      <a:pt x="3" y="38"/>
                    </a:cubicBezTo>
                    <a:cubicBezTo>
                      <a:pt x="4" y="42"/>
                      <a:pt x="7" y="45"/>
                      <a:pt x="10" y="48"/>
                    </a:cubicBezTo>
                    <a:cubicBezTo>
                      <a:pt x="14" y="50"/>
                      <a:pt x="18" y="51"/>
                      <a:pt x="23" y="51"/>
                    </a:cubicBezTo>
                    <a:cubicBezTo>
                      <a:pt x="28" y="51"/>
                      <a:pt x="33" y="49"/>
                      <a:pt x="36" y="47"/>
                    </a:cubicBezTo>
                    <a:cubicBezTo>
                      <a:pt x="40" y="44"/>
                      <a:pt x="42" y="40"/>
                      <a:pt x="43" y="34"/>
                    </a:cubicBezTo>
                    <a:lnTo>
                      <a:pt x="37"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9" name="Freeform 118"/>
              <p:cNvSpPr>
                <a:spLocks noEditPoints="1"/>
              </p:cNvSpPr>
              <p:nvPr/>
            </p:nvSpPr>
            <p:spPr bwMode="auto">
              <a:xfrm>
                <a:off x="-3057525" y="5676901"/>
                <a:ext cx="80963" cy="92075"/>
              </a:xfrm>
              <a:custGeom>
                <a:avLst/>
                <a:gdLst/>
                <a:ahLst/>
                <a:cxnLst>
                  <a:cxn ang="0">
                    <a:pos x="26" y="25"/>
                  </a:cxn>
                  <a:cxn ang="0">
                    <a:pos x="23" y="31"/>
                  </a:cxn>
                  <a:cxn ang="0">
                    <a:pos x="17" y="33"/>
                  </a:cxn>
                  <a:cxn ang="0">
                    <a:pos x="10" y="30"/>
                  </a:cxn>
                  <a:cxn ang="0">
                    <a:pos x="6" y="21"/>
                  </a:cxn>
                  <a:cxn ang="0">
                    <a:pos x="33" y="21"/>
                  </a:cxn>
                  <a:cxn ang="0">
                    <a:pos x="33" y="19"/>
                  </a:cxn>
                  <a:cxn ang="0">
                    <a:pos x="28" y="5"/>
                  </a:cxn>
                  <a:cxn ang="0">
                    <a:pos x="17" y="0"/>
                  </a:cxn>
                  <a:cxn ang="0">
                    <a:pos x="5" y="5"/>
                  </a:cxn>
                  <a:cxn ang="0">
                    <a:pos x="0" y="19"/>
                  </a:cxn>
                  <a:cxn ang="0">
                    <a:pos x="5" y="33"/>
                  </a:cxn>
                  <a:cxn ang="0">
                    <a:pos x="17" y="38"/>
                  </a:cxn>
                  <a:cxn ang="0">
                    <a:pos x="27" y="35"/>
                  </a:cxn>
                  <a:cxn ang="0">
                    <a:pos x="33" y="26"/>
                  </a:cxn>
                  <a:cxn ang="0">
                    <a:pos x="26" y="25"/>
                  </a:cxn>
                  <a:cxn ang="0">
                    <a:pos x="10" y="8"/>
                  </a:cxn>
                  <a:cxn ang="0">
                    <a:pos x="17" y="5"/>
                  </a:cxn>
                  <a:cxn ang="0">
                    <a:pos x="24" y="9"/>
                  </a:cxn>
                  <a:cxn ang="0">
                    <a:pos x="26" y="16"/>
                  </a:cxn>
                  <a:cxn ang="0">
                    <a:pos x="7" y="16"/>
                  </a:cxn>
                  <a:cxn ang="0">
                    <a:pos x="10" y="8"/>
                  </a:cxn>
                </a:cxnLst>
                <a:rect l="0" t="0" r="r" b="b"/>
                <a:pathLst>
                  <a:path w="33" h="38">
                    <a:moveTo>
                      <a:pt x="26" y="25"/>
                    </a:moveTo>
                    <a:cubicBezTo>
                      <a:pt x="25" y="28"/>
                      <a:pt x="24" y="30"/>
                      <a:pt x="23" y="31"/>
                    </a:cubicBezTo>
                    <a:cubicBezTo>
                      <a:pt x="21" y="32"/>
                      <a:pt x="19" y="33"/>
                      <a:pt x="17" y="33"/>
                    </a:cubicBezTo>
                    <a:cubicBezTo>
                      <a:pt x="14" y="33"/>
                      <a:pt x="12" y="32"/>
                      <a:pt x="10" y="30"/>
                    </a:cubicBezTo>
                    <a:cubicBezTo>
                      <a:pt x="8" y="28"/>
                      <a:pt x="7" y="25"/>
                      <a:pt x="6" y="21"/>
                    </a:cubicBezTo>
                    <a:cubicBezTo>
                      <a:pt x="33" y="21"/>
                      <a:pt x="33" y="21"/>
                      <a:pt x="33" y="21"/>
                    </a:cubicBezTo>
                    <a:cubicBezTo>
                      <a:pt x="33" y="20"/>
                      <a:pt x="33" y="19"/>
                      <a:pt x="33" y="19"/>
                    </a:cubicBezTo>
                    <a:cubicBezTo>
                      <a:pt x="33" y="13"/>
                      <a:pt x="31" y="9"/>
                      <a:pt x="28" y="5"/>
                    </a:cubicBezTo>
                    <a:cubicBezTo>
                      <a:pt x="25" y="2"/>
                      <a:pt x="21" y="0"/>
                      <a:pt x="17" y="0"/>
                    </a:cubicBezTo>
                    <a:cubicBezTo>
                      <a:pt x="12" y="0"/>
                      <a:pt x="8" y="2"/>
                      <a:pt x="5" y="5"/>
                    </a:cubicBezTo>
                    <a:cubicBezTo>
                      <a:pt x="2" y="9"/>
                      <a:pt x="0" y="13"/>
                      <a:pt x="0" y="19"/>
                    </a:cubicBezTo>
                    <a:cubicBezTo>
                      <a:pt x="0" y="25"/>
                      <a:pt x="2" y="30"/>
                      <a:pt x="5" y="33"/>
                    </a:cubicBezTo>
                    <a:cubicBezTo>
                      <a:pt x="8" y="36"/>
                      <a:pt x="12" y="38"/>
                      <a:pt x="17" y="38"/>
                    </a:cubicBezTo>
                    <a:cubicBezTo>
                      <a:pt x="21" y="38"/>
                      <a:pt x="25" y="37"/>
                      <a:pt x="27" y="35"/>
                    </a:cubicBezTo>
                    <a:cubicBezTo>
                      <a:pt x="30" y="33"/>
                      <a:pt x="32" y="30"/>
                      <a:pt x="33" y="26"/>
                    </a:cubicBezTo>
                    <a:lnTo>
                      <a:pt x="26" y="25"/>
                    </a:lnTo>
                    <a:close/>
                    <a:moveTo>
                      <a:pt x="10" y="8"/>
                    </a:moveTo>
                    <a:cubicBezTo>
                      <a:pt x="12" y="6"/>
                      <a:pt x="14" y="5"/>
                      <a:pt x="17" y="5"/>
                    </a:cubicBezTo>
                    <a:cubicBezTo>
                      <a:pt x="20" y="5"/>
                      <a:pt x="22" y="7"/>
                      <a:pt x="24" y="9"/>
                    </a:cubicBezTo>
                    <a:cubicBezTo>
                      <a:pt x="25" y="10"/>
                      <a:pt x="26" y="13"/>
                      <a:pt x="26" y="16"/>
                    </a:cubicBezTo>
                    <a:cubicBezTo>
                      <a:pt x="7" y="16"/>
                      <a:pt x="7" y="16"/>
                      <a:pt x="7" y="16"/>
                    </a:cubicBezTo>
                    <a:cubicBezTo>
                      <a:pt x="7" y="13"/>
                      <a:pt x="8" y="10"/>
                      <a:pt x="1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0" name="Freeform 119"/>
              <p:cNvSpPr>
                <a:spLocks/>
              </p:cNvSpPr>
              <p:nvPr/>
            </p:nvSpPr>
            <p:spPr bwMode="auto">
              <a:xfrm>
                <a:off x="-2967038" y="5676901"/>
                <a:ext cx="69850" cy="90488"/>
              </a:xfrm>
              <a:custGeom>
                <a:avLst/>
                <a:gdLst/>
                <a:ahLst/>
                <a:cxnLst>
                  <a:cxn ang="0">
                    <a:pos x="22" y="15"/>
                  </a:cxn>
                  <a:cxn ang="0">
                    <a:pos x="22" y="37"/>
                  </a:cxn>
                  <a:cxn ang="0">
                    <a:pos x="28" y="37"/>
                  </a:cxn>
                  <a:cxn ang="0">
                    <a:pos x="28" y="15"/>
                  </a:cxn>
                  <a:cxn ang="0">
                    <a:pos x="28" y="9"/>
                  </a:cxn>
                  <a:cxn ang="0">
                    <a:pos x="26" y="5"/>
                  </a:cxn>
                  <a:cxn ang="0">
                    <a:pos x="22" y="2"/>
                  </a:cxn>
                  <a:cxn ang="0">
                    <a:pos x="16" y="0"/>
                  </a:cxn>
                  <a:cxn ang="0">
                    <a:pos x="5" y="6"/>
                  </a:cxn>
                  <a:cxn ang="0">
                    <a:pos x="5" y="1"/>
                  </a:cxn>
                  <a:cxn ang="0">
                    <a:pos x="0" y="1"/>
                  </a:cxn>
                  <a:cxn ang="0">
                    <a:pos x="0" y="37"/>
                  </a:cxn>
                  <a:cxn ang="0">
                    <a:pos x="6" y="37"/>
                  </a:cxn>
                  <a:cxn ang="0">
                    <a:pos x="6" y="17"/>
                  </a:cxn>
                  <a:cxn ang="0">
                    <a:pos x="8" y="8"/>
                  </a:cxn>
                  <a:cxn ang="0">
                    <a:pos x="15" y="6"/>
                  </a:cxn>
                  <a:cxn ang="0">
                    <a:pos x="19" y="7"/>
                  </a:cxn>
                  <a:cxn ang="0">
                    <a:pos x="22" y="10"/>
                  </a:cxn>
                  <a:cxn ang="0">
                    <a:pos x="22" y="15"/>
                  </a:cxn>
                </a:cxnLst>
                <a:rect l="0" t="0" r="r" b="b"/>
                <a:pathLst>
                  <a:path w="28" h="37">
                    <a:moveTo>
                      <a:pt x="22" y="15"/>
                    </a:moveTo>
                    <a:cubicBezTo>
                      <a:pt x="22" y="37"/>
                      <a:pt x="22" y="37"/>
                      <a:pt x="22" y="37"/>
                    </a:cubicBezTo>
                    <a:cubicBezTo>
                      <a:pt x="28" y="37"/>
                      <a:pt x="28" y="37"/>
                      <a:pt x="28" y="37"/>
                    </a:cubicBezTo>
                    <a:cubicBezTo>
                      <a:pt x="28" y="15"/>
                      <a:pt x="28" y="15"/>
                      <a:pt x="28" y="15"/>
                    </a:cubicBezTo>
                    <a:cubicBezTo>
                      <a:pt x="28" y="12"/>
                      <a:pt x="28" y="10"/>
                      <a:pt x="28" y="9"/>
                    </a:cubicBezTo>
                    <a:cubicBezTo>
                      <a:pt x="28" y="7"/>
                      <a:pt x="27" y="6"/>
                      <a:pt x="26" y="5"/>
                    </a:cubicBezTo>
                    <a:cubicBezTo>
                      <a:pt x="25" y="3"/>
                      <a:pt x="24" y="2"/>
                      <a:pt x="22" y="2"/>
                    </a:cubicBezTo>
                    <a:cubicBezTo>
                      <a:pt x="20" y="1"/>
                      <a:pt x="19" y="0"/>
                      <a:pt x="16" y="0"/>
                    </a:cubicBezTo>
                    <a:cubicBezTo>
                      <a:pt x="11" y="0"/>
                      <a:pt x="8" y="2"/>
                      <a:pt x="5" y="6"/>
                    </a:cubicBezTo>
                    <a:cubicBezTo>
                      <a:pt x="5" y="1"/>
                      <a:pt x="5" y="1"/>
                      <a:pt x="5" y="1"/>
                    </a:cubicBezTo>
                    <a:cubicBezTo>
                      <a:pt x="0" y="1"/>
                      <a:pt x="0" y="1"/>
                      <a:pt x="0" y="1"/>
                    </a:cubicBezTo>
                    <a:cubicBezTo>
                      <a:pt x="0" y="37"/>
                      <a:pt x="0" y="37"/>
                      <a:pt x="0" y="37"/>
                    </a:cubicBezTo>
                    <a:cubicBezTo>
                      <a:pt x="6" y="37"/>
                      <a:pt x="6" y="37"/>
                      <a:pt x="6" y="37"/>
                    </a:cubicBezTo>
                    <a:cubicBezTo>
                      <a:pt x="6" y="17"/>
                      <a:pt x="6" y="17"/>
                      <a:pt x="6" y="17"/>
                    </a:cubicBezTo>
                    <a:cubicBezTo>
                      <a:pt x="6" y="13"/>
                      <a:pt x="7" y="10"/>
                      <a:pt x="8" y="8"/>
                    </a:cubicBezTo>
                    <a:cubicBezTo>
                      <a:pt x="10" y="6"/>
                      <a:pt x="13" y="6"/>
                      <a:pt x="15" y="6"/>
                    </a:cubicBezTo>
                    <a:cubicBezTo>
                      <a:pt x="17" y="6"/>
                      <a:pt x="18" y="6"/>
                      <a:pt x="19" y="7"/>
                    </a:cubicBezTo>
                    <a:cubicBezTo>
                      <a:pt x="20" y="7"/>
                      <a:pt x="21" y="8"/>
                      <a:pt x="22" y="10"/>
                    </a:cubicBezTo>
                    <a:cubicBezTo>
                      <a:pt x="22" y="11"/>
                      <a:pt x="22" y="13"/>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1" name="Freeform 120"/>
              <p:cNvSpPr>
                <a:spLocks/>
              </p:cNvSpPr>
              <p:nvPr/>
            </p:nvSpPr>
            <p:spPr bwMode="auto">
              <a:xfrm>
                <a:off x="-2890838" y="5649913"/>
                <a:ext cx="41275" cy="117475"/>
              </a:xfrm>
              <a:custGeom>
                <a:avLst/>
                <a:gdLst/>
                <a:ahLst/>
                <a:cxnLst>
                  <a:cxn ang="0">
                    <a:pos x="14" y="43"/>
                  </a:cxn>
                  <a:cxn ang="0">
                    <a:pos x="12" y="42"/>
                  </a:cxn>
                  <a:cxn ang="0">
                    <a:pos x="11" y="41"/>
                  </a:cxn>
                  <a:cxn ang="0">
                    <a:pos x="10" y="38"/>
                  </a:cxn>
                  <a:cxn ang="0">
                    <a:pos x="10" y="17"/>
                  </a:cxn>
                  <a:cxn ang="0">
                    <a:pos x="16" y="17"/>
                  </a:cxn>
                  <a:cxn ang="0">
                    <a:pos x="16" y="12"/>
                  </a:cxn>
                  <a:cxn ang="0">
                    <a:pos x="10" y="12"/>
                  </a:cxn>
                  <a:cxn ang="0">
                    <a:pos x="10" y="0"/>
                  </a:cxn>
                  <a:cxn ang="0">
                    <a:pos x="4" y="3"/>
                  </a:cxn>
                  <a:cxn ang="0">
                    <a:pos x="4" y="12"/>
                  </a:cxn>
                  <a:cxn ang="0">
                    <a:pos x="0" y="12"/>
                  </a:cxn>
                  <a:cxn ang="0">
                    <a:pos x="0" y="17"/>
                  </a:cxn>
                  <a:cxn ang="0">
                    <a:pos x="4" y="17"/>
                  </a:cxn>
                  <a:cxn ang="0">
                    <a:pos x="4" y="37"/>
                  </a:cxn>
                  <a:cxn ang="0">
                    <a:pos x="5" y="45"/>
                  </a:cxn>
                  <a:cxn ang="0">
                    <a:pos x="8" y="47"/>
                  </a:cxn>
                  <a:cxn ang="0">
                    <a:pos x="13" y="48"/>
                  </a:cxn>
                  <a:cxn ang="0">
                    <a:pos x="17" y="48"/>
                  </a:cxn>
                  <a:cxn ang="0">
                    <a:pos x="16" y="43"/>
                  </a:cxn>
                  <a:cxn ang="0">
                    <a:pos x="14" y="43"/>
                  </a:cxn>
                </a:cxnLst>
                <a:rect l="0" t="0" r="r" b="b"/>
                <a:pathLst>
                  <a:path w="17" h="48">
                    <a:moveTo>
                      <a:pt x="14" y="43"/>
                    </a:moveTo>
                    <a:cubicBezTo>
                      <a:pt x="13" y="43"/>
                      <a:pt x="12" y="43"/>
                      <a:pt x="12" y="42"/>
                    </a:cubicBezTo>
                    <a:cubicBezTo>
                      <a:pt x="11" y="42"/>
                      <a:pt x="11" y="42"/>
                      <a:pt x="11" y="41"/>
                    </a:cubicBezTo>
                    <a:cubicBezTo>
                      <a:pt x="10" y="41"/>
                      <a:pt x="10" y="40"/>
                      <a:pt x="10" y="38"/>
                    </a:cubicBezTo>
                    <a:cubicBezTo>
                      <a:pt x="10" y="17"/>
                      <a:pt x="10" y="17"/>
                      <a:pt x="10" y="17"/>
                    </a:cubicBezTo>
                    <a:cubicBezTo>
                      <a:pt x="16" y="17"/>
                      <a:pt x="16" y="17"/>
                      <a:pt x="16" y="17"/>
                    </a:cubicBezTo>
                    <a:cubicBezTo>
                      <a:pt x="16" y="12"/>
                      <a:pt x="16" y="12"/>
                      <a:pt x="16" y="12"/>
                    </a:cubicBezTo>
                    <a:cubicBezTo>
                      <a:pt x="10" y="12"/>
                      <a:pt x="10" y="12"/>
                      <a:pt x="10" y="12"/>
                    </a:cubicBezTo>
                    <a:cubicBezTo>
                      <a:pt x="10" y="0"/>
                      <a:pt x="10" y="0"/>
                      <a:pt x="10" y="0"/>
                    </a:cubicBezTo>
                    <a:cubicBezTo>
                      <a:pt x="4" y="3"/>
                      <a:pt x="4" y="3"/>
                      <a:pt x="4" y="3"/>
                    </a:cubicBezTo>
                    <a:cubicBezTo>
                      <a:pt x="4" y="12"/>
                      <a:pt x="4" y="12"/>
                      <a:pt x="4" y="12"/>
                    </a:cubicBezTo>
                    <a:cubicBezTo>
                      <a:pt x="0" y="12"/>
                      <a:pt x="0" y="12"/>
                      <a:pt x="0" y="12"/>
                    </a:cubicBezTo>
                    <a:cubicBezTo>
                      <a:pt x="0" y="17"/>
                      <a:pt x="0" y="17"/>
                      <a:pt x="0" y="17"/>
                    </a:cubicBezTo>
                    <a:cubicBezTo>
                      <a:pt x="4" y="17"/>
                      <a:pt x="4" y="17"/>
                      <a:pt x="4" y="17"/>
                    </a:cubicBezTo>
                    <a:cubicBezTo>
                      <a:pt x="4" y="37"/>
                      <a:pt x="4" y="37"/>
                      <a:pt x="4" y="37"/>
                    </a:cubicBezTo>
                    <a:cubicBezTo>
                      <a:pt x="4" y="41"/>
                      <a:pt x="5" y="43"/>
                      <a:pt x="5" y="45"/>
                    </a:cubicBezTo>
                    <a:cubicBezTo>
                      <a:pt x="6" y="46"/>
                      <a:pt x="6" y="47"/>
                      <a:pt x="8" y="47"/>
                    </a:cubicBezTo>
                    <a:cubicBezTo>
                      <a:pt x="9" y="48"/>
                      <a:pt x="11" y="48"/>
                      <a:pt x="13" y="48"/>
                    </a:cubicBezTo>
                    <a:cubicBezTo>
                      <a:pt x="14" y="48"/>
                      <a:pt x="16" y="48"/>
                      <a:pt x="17" y="48"/>
                    </a:cubicBezTo>
                    <a:cubicBezTo>
                      <a:pt x="16" y="43"/>
                      <a:pt x="16" y="43"/>
                      <a:pt x="16" y="43"/>
                    </a:cubicBezTo>
                    <a:cubicBezTo>
                      <a:pt x="15" y="43"/>
                      <a:pt x="14" y="43"/>
                      <a:pt x="14"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2" name="Freeform 121"/>
              <p:cNvSpPr>
                <a:spLocks noEditPoints="1"/>
              </p:cNvSpPr>
              <p:nvPr/>
            </p:nvSpPr>
            <p:spPr bwMode="auto">
              <a:xfrm>
                <a:off x="-2849563" y="5676901"/>
                <a:ext cx="79375" cy="92075"/>
              </a:xfrm>
              <a:custGeom>
                <a:avLst/>
                <a:gdLst/>
                <a:ahLst/>
                <a:cxnLst>
                  <a:cxn ang="0">
                    <a:pos x="26" y="25"/>
                  </a:cxn>
                  <a:cxn ang="0">
                    <a:pos x="22" y="31"/>
                  </a:cxn>
                  <a:cxn ang="0">
                    <a:pos x="17" y="33"/>
                  </a:cxn>
                  <a:cxn ang="0">
                    <a:pos x="9" y="30"/>
                  </a:cxn>
                  <a:cxn ang="0">
                    <a:pos x="6" y="21"/>
                  </a:cxn>
                  <a:cxn ang="0">
                    <a:pos x="32" y="21"/>
                  </a:cxn>
                  <a:cxn ang="0">
                    <a:pos x="32" y="19"/>
                  </a:cxn>
                  <a:cxn ang="0">
                    <a:pos x="28" y="5"/>
                  </a:cxn>
                  <a:cxn ang="0">
                    <a:pos x="16" y="0"/>
                  </a:cxn>
                  <a:cxn ang="0">
                    <a:pos x="4" y="5"/>
                  </a:cxn>
                  <a:cxn ang="0">
                    <a:pos x="0" y="19"/>
                  </a:cxn>
                  <a:cxn ang="0">
                    <a:pos x="4" y="33"/>
                  </a:cxn>
                  <a:cxn ang="0">
                    <a:pos x="17" y="38"/>
                  </a:cxn>
                  <a:cxn ang="0">
                    <a:pos x="27" y="35"/>
                  </a:cxn>
                  <a:cxn ang="0">
                    <a:pos x="32" y="26"/>
                  </a:cxn>
                  <a:cxn ang="0">
                    <a:pos x="26" y="25"/>
                  </a:cxn>
                  <a:cxn ang="0">
                    <a:pos x="9" y="8"/>
                  </a:cxn>
                  <a:cxn ang="0">
                    <a:pos x="16" y="5"/>
                  </a:cxn>
                  <a:cxn ang="0">
                    <a:pos x="24" y="9"/>
                  </a:cxn>
                  <a:cxn ang="0">
                    <a:pos x="26" y="16"/>
                  </a:cxn>
                  <a:cxn ang="0">
                    <a:pos x="6" y="16"/>
                  </a:cxn>
                  <a:cxn ang="0">
                    <a:pos x="9" y="8"/>
                  </a:cxn>
                </a:cxnLst>
                <a:rect l="0" t="0" r="r" b="b"/>
                <a:pathLst>
                  <a:path w="32" h="38">
                    <a:moveTo>
                      <a:pt x="26" y="25"/>
                    </a:moveTo>
                    <a:cubicBezTo>
                      <a:pt x="25" y="28"/>
                      <a:pt x="24" y="30"/>
                      <a:pt x="22" y="31"/>
                    </a:cubicBezTo>
                    <a:cubicBezTo>
                      <a:pt x="21" y="32"/>
                      <a:pt x="19" y="33"/>
                      <a:pt x="17" y="33"/>
                    </a:cubicBezTo>
                    <a:cubicBezTo>
                      <a:pt x="14" y="33"/>
                      <a:pt x="11" y="32"/>
                      <a:pt x="9" y="30"/>
                    </a:cubicBezTo>
                    <a:cubicBezTo>
                      <a:pt x="7" y="28"/>
                      <a:pt x="6" y="25"/>
                      <a:pt x="6" y="21"/>
                    </a:cubicBezTo>
                    <a:cubicBezTo>
                      <a:pt x="32" y="21"/>
                      <a:pt x="32" y="21"/>
                      <a:pt x="32" y="21"/>
                    </a:cubicBezTo>
                    <a:cubicBezTo>
                      <a:pt x="32" y="20"/>
                      <a:pt x="32" y="19"/>
                      <a:pt x="32" y="19"/>
                    </a:cubicBezTo>
                    <a:cubicBezTo>
                      <a:pt x="32" y="13"/>
                      <a:pt x="31" y="9"/>
                      <a:pt x="28" y="5"/>
                    </a:cubicBezTo>
                    <a:cubicBezTo>
                      <a:pt x="25" y="2"/>
                      <a:pt x="21" y="0"/>
                      <a:pt x="16" y="0"/>
                    </a:cubicBezTo>
                    <a:cubicBezTo>
                      <a:pt x="11" y="0"/>
                      <a:pt x="7" y="2"/>
                      <a:pt x="4" y="5"/>
                    </a:cubicBezTo>
                    <a:cubicBezTo>
                      <a:pt x="1" y="9"/>
                      <a:pt x="0" y="13"/>
                      <a:pt x="0" y="19"/>
                    </a:cubicBezTo>
                    <a:cubicBezTo>
                      <a:pt x="0" y="25"/>
                      <a:pt x="1" y="30"/>
                      <a:pt x="4" y="33"/>
                    </a:cubicBezTo>
                    <a:cubicBezTo>
                      <a:pt x="7" y="36"/>
                      <a:pt x="12" y="38"/>
                      <a:pt x="17" y="38"/>
                    </a:cubicBezTo>
                    <a:cubicBezTo>
                      <a:pt x="21" y="38"/>
                      <a:pt x="24" y="37"/>
                      <a:pt x="27" y="35"/>
                    </a:cubicBezTo>
                    <a:cubicBezTo>
                      <a:pt x="29" y="33"/>
                      <a:pt x="31" y="30"/>
                      <a:pt x="32" y="26"/>
                    </a:cubicBezTo>
                    <a:lnTo>
                      <a:pt x="26" y="25"/>
                    </a:lnTo>
                    <a:close/>
                    <a:moveTo>
                      <a:pt x="9" y="8"/>
                    </a:moveTo>
                    <a:cubicBezTo>
                      <a:pt x="11" y="6"/>
                      <a:pt x="14" y="5"/>
                      <a:pt x="16" y="5"/>
                    </a:cubicBezTo>
                    <a:cubicBezTo>
                      <a:pt x="19" y="5"/>
                      <a:pt x="22" y="7"/>
                      <a:pt x="24" y="9"/>
                    </a:cubicBezTo>
                    <a:cubicBezTo>
                      <a:pt x="25" y="10"/>
                      <a:pt x="26" y="13"/>
                      <a:pt x="26" y="16"/>
                    </a:cubicBezTo>
                    <a:cubicBezTo>
                      <a:pt x="6" y="16"/>
                      <a:pt x="6" y="16"/>
                      <a:pt x="6" y="16"/>
                    </a:cubicBezTo>
                    <a:cubicBezTo>
                      <a:pt x="7" y="13"/>
                      <a:pt x="8" y="10"/>
                      <a:pt x="9"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3" name="Freeform 122"/>
              <p:cNvSpPr>
                <a:spLocks/>
              </p:cNvSpPr>
              <p:nvPr/>
            </p:nvSpPr>
            <p:spPr bwMode="auto">
              <a:xfrm>
                <a:off x="-2760663" y="5676901"/>
                <a:ext cx="49213" cy="90488"/>
              </a:xfrm>
              <a:custGeom>
                <a:avLst/>
                <a:gdLst/>
                <a:ahLst/>
                <a:cxnLst>
                  <a:cxn ang="0">
                    <a:pos x="10" y="2"/>
                  </a:cxn>
                  <a:cxn ang="0">
                    <a:pos x="6" y="7"/>
                  </a:cxn>
                  <a:cxn ang="0">
                    <a:pos x="6" y="1"/>
                  </a:cxn>
                  <a:cxn ang="0">
                    <a:pos x="0" y="1"/>
                  </a:cxn>
                  <a:cxn ang="0">
                    <a:pos x="0" y="37"/>
                  </a:cxn>
                  <a:cxn ang="0">
                    <a:pos x="6" y="37"/>
                  </a:cxn>
                  <a:cxn ang="0">
                    <a:pos x="6" y="18"/>
                  </a:cxn>
                  <a:cxn ang="0">
                    <a:pos x="7" y="11"/>
                  </a:cxn>
                  <a:cxn ang="0">
                    <a:pos x="10" y="8"/>
                  </a:cxn>
                  <a:cxn ang="0">
                    <a:pos x="13" y="7"/>
                  </a:cxn>
                  <a:cxn ang="0">
                    <a:pos x="17" y="8"/>
                  </a:cxn>
                  <a:cxn ang="0">
                    <a:pos x="20" y="2"/>
                  </a:cxn>
                  <a:cxn ang="0">
                    <a:pos x="13" y="0"/>
                  </a:cxn>
                  <a:cxn ang="0">
                    <a:pos x="10" y="2"/>
                  </a:cxn>
                </a:cxnLst>
                <a:rect l="0" t="0" r="r" b="b"/>
                <a:pathLst>
                  <a:path w="20" h="37">
                    <a:moveTo>
                      <a:pt x="10" y="2"/>
                    </a:moveTo>
                    <a:cubicBezTo>
                      <a:pt x="8" y="2"/>
                      <a:pt x="7" y="4"/>
                      <a:pt x="6" y="7"/>
                    </a:cubicBezTo>
                    <a:cubicBezTo>
                      <a:pt x="6" y="1"/>
                      <a:pt x="6" y="1"/>
                      <a:pt x="6" y="1"/>
                    </a:cubicBezTo>
                    <a:cubicBezTo>
                      <a:pt x="0" y="1"/>
                      <a:pt x="0" y="1"/>
                      <a:pt x="0" y="1"/>
                    </a:cubicBezTo>
                    <a:cubicBezTo>
                      <a:pt x="0" y="37"/>
                      <a:pt x="0" y="37"/>
                      <a:pt x="0" y="37"/>
                    </a:cubicBezTo>
                    <a:cubicBezTo>
                      <a:pt x="6" y="37"/>
                      <a:pt x="6" y="37"/>
                      <a:pt x="6" y="37"/>
                    </a:cubicBezTo>
                    <a:cubicBezTo>
                      <a:pt x="6" y="18"/>
                      <a:pt x="6" y="18"/>
                      <a:pt x="6" y="18"/>
                    </a:cubicBezTo>
                    <a:cubicBezTo>
                      <a:pt x="6" y="16"/>
                      <a:pt x="7" y="13"/>
                      <a:pt x="7" y="11"/>
                    </a:cubicBezTo>
                    <a:cubicBezTo>
                      <a:pt x="8" y="10"/>
                      <a:pt x="8" y="9"/>
                      <a:pt x="10" y="8"/>
                    </a:cubicBezTo>
                    <a:cubicBezTo>
                      <a:pt x="11" y="7"/>
                      <a:pt x="12" y="7"/>
                      <a:pt x="13" y="7"/>
                    </a:cubicBezTo>
                    <a:cubicBezTo>
                      <a:pt x="15" y="7"/>
                      <a:pt x="16" y="7"/>
                      <a:pt x="17" y="8"/>
                    </a:cubicBezTo>
                    <a:cubicBezTo>
                      <a:pt x="20" y="2"/>
                      <a:pt x="20" y="2"/>
                      <a:pt x="20" y="2"/>
                    </a:cubicBezTo>
                    <a:cubicBezTo>
                      <a:pt x="17" y="1"/>
                      <a:pt x="15" y="0"/>
                      <a:pt x="13" y="0"/>
                    </a:cubicBezTo>
                    <a:cubicBezTo>
                      <a:pt x="12" y="0"/>
                      <a:pt x="11" y="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4" name="Freeform 123"/>
              <p:cNvSpPr>
                <a:spLocks/>
              </p:cNvSpPr>
              <p:nvPr/>
            </p:nvSpPr>
            <p:spPr bwMode="auto">
              <a:xfrm>
                <a:off x="-3494088" y="5554663"/>
                <a:ext cx="25400"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7" y="33"/>
                      <a:pt x="10" y="31"/>
                      <a:pt x="10" y="28"/>
                    </a:cubicBezTo>
                    <a:cubicBezTo>
                      <a:pt x="10" y="5"/>
                      <a:pt x="10" y="5"/>
                      <a:pt x="10" y="5"/>
                    </a:cubicBezTo>
                    <a:cubicBezTo>
                      <a:pt x="10" y="3"/>
                      <a:pt x="7"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5" name="Freeform 124"/>
              <p:cNvSpPr>
                <a:spLocks/>
              </p:cNvSpPr>
              <p:nvPr/>
            </p:nvSpPr>
            <p:spPr bwMode="auto">
              <a:xfrm>
                <a:off x="-3422650" y="5554663"/>
                <a:ext cx="25400"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8" y="33"/>
                      <a:pt x="10" y="31"/>
                      <a:pt x="10" y="28"/>
                    </a:cubicBezTo>
                    <a:cubicBezTo>
                      <a:pt x="10" y="5"/>
                      <a:pt x="10" y="5"/>
                      <a:pt x="10" y="5"/>
                    </a:cubicBezTo>
                    <a:cubicBezTo>
                      <a:pt x="10" y="3"/>
                      <a:pt x="8"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6" name="Freeform 125"/>
              <p:cNvSpPr>
                <a:spLocks/>
              </p:cNvSpPr>
              <p:nvPr/>
            </p:nvSpPr>
            <p:spPr bwMode="auto">
              <a:xfrm>
                <a:off x="-3351213" y="5554663"/>
                <a:ext cx="23813"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8" y="33"/>
                      <a:pt x="10" y="31"/>
                      <a:pt x="10" y="28"/>
                    </a:cubicBezTo>
                    <a:cubicBezTo>
                      <a:pt x="10" y="5"/>
                      <a:pt x="10" y="5"/>
                      <a:pt x="10" y="5"/>
                    </a:cubicBezTo>
                    <a:cubicBezTo>
                      <a:pt x="10" y="3"/>
                      <a:pt x="8" y="0"/>
                      <a:pt x="5" y="0"/>
                    </a:cubicBezTo>
                    <a:cubicBezTo>
                      <a:pt x="3" y="0"/>
                      <a:pt x="0" y="3"/>
                      <a:pt x="0" y="5"/>
                    </a:cubicBezTo>
                    <a:cubicBezTo>
                      <a:pt x="0" y="28"/>
                      <a:pt x="0" y="28"/>
                      <a:pt x="0" y="28"/>
                    </a:cubicBezTo>
                    <a:cubicBezTo>
                      <a:pt x="0" y="31"/>
                      <a:pt x="3"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7" name="Freeform 126"/>
              <p:cNvSpPr>
                <a:spLocks/>
              </p:cNvSpPr>
              <p:nvPr/>
            </p:nvSpPr>
            <p:spPr bwMode="auto">
              <a:xfrm>
                <a:off x="-3278188" y="5554663"/>
                <a:ext cx="25400"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7" y="33"/>
                      <a:pt x="10" y="31"/>
                      <a:pt x="10" y="28"/>
                    </a:cubicBezTo>
                    <a:cubicBezTo>
                      <a:pt x="10" y="5"/>
                      <a:pt x="10" y="5"/>
                      <a:pt x="10" y="5"/>
                    </a:cubicBezTo>
                    <a:cubicBezTo>
                      <a:pt x="10" y="3"/>
                      <a:pt x="7"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8" name="Freeform 127"/>
              <p:cNvSpPr>
                <a:spLocks/>
              </p:cNvSpPr>
              <p:nvPr/>
            </p:nvSpPr>
            <p:spPr bwMode="auto">
              <a:xfrm>
                <a:off x="-3206750" y="5554663"/>
                <a:ext cx="23813" cy="79375"/>
              </a:xfrm>
              <a:custGeom>
                <a:avLst/>
                <a:gdLst/>
                <a:ahLst/>
                <a:cxnLst>
                  <a:cxn ang="0">
                    <a:pos x="5" y="0"/>
                  </a:cxn>
                  <a:cxn ang="0">
                    <a:pos x="0" y="5"/>
                  </a:cxn>
                  <a:cxn ang="0">
                    <a:pos x="0" y="28"/>
                  </a:cxn>
                  <a:cxn ang="0">
                    <a:pos x="5" y="33"/>
                  </a:cxn>
                  <a:cxn ang="0">
                    <a:pos x="10" y="28"/>
                  </a:cxn>
                  <a:cxn ang="0">
                    <a:pos x="10" y="5"/>
                  </a:cxn>
                  <a:cxn ang="0">
                    <a:pos x="5" y="0"/>
                  </a:cxn>
                </a:cxnLst>
                <a:rect l="0" t="0" r="r" b="b"/>
                <a:pathLst>
                  <a:path w="10" h="33">
                    <a:moveTo>
                      <a:pt x="5" y="0"/>
                    </a:moveTo>
                    <a:cubicBezTo>
                      <a:pt x="2" y="0"/>
                      <a:pt x="0" y="3"/>
                      <a:pt x="0" y="5"/>
                    </a:cubicBezTo>
                    <a:cubicBezTo>
                      <a:pt x="0" y="28"/>
                      <a:pt x="0" y="28"/>
                      <a:pt x="0" y="28"/>
                    </a:cubicBezTo>
                    <a:cubicBezTo>
                      <a:pt x="0" y="31"/>
                      <a:pt x="2" y="33"/>
                      <a:pt x="5" y="33"/>
                    </a:cubicBezTo>
                    <a:cubicBezTo>
                      <a:pt x="8" y="33"/>
                      <a:pt x="10" y="31"/>
                      <a:pt x="10" y="28"/>
                    </a:cubicBezTo>
                    <a:cubicBezTo>
                      <a:pt x="10" y="5"/>
                      <a:pt x="10" y="5"/>
                      <a:pt x="10" y="5"/>
                    </a:cubicBezTo>
                    <a:cubicBezTo>
                      <a:pt x="10" y="3"/>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69" name="Freeform 128"/>
              <p:cNvSpPr>
                <a:spLocks/>
              </p:cNvSpPr>
              <p:nvPr/>
            </p:nvSpPr>
            <p:spPr bwMode="auto">
              <a:xfrm>
                <a:off x="-3133725" y="5554663"/>
                <a:ext cx="22225" cy="79375"/>
              </a:xfrm>
              <a:custGeom>
                <a:avLst/>
                <a:gdLst/>
                <a:ahLst/>
                <a:cxnLst>
                  <a:cxn ang="0">
                    <a:pos x="4" y="33"/>
                  </a:cxn>
                  <a:cxn ang="0">
                    <a:pos x="9" y="28"/>
                  </a:cxn>
                  <a:cxn ang="0">
                    <a:pos x="9" y="5"/>
                  </a:cxn>
                  <a:cxn ang="0">
                    <a:pos x="4" y="0"/>
                  </a:cxn>
                  <a:cxn ang="0">
                    <a:pos x="0" y="5"/>
                  </a:cxn>
                  <a:cxn ang="0">
                    <a:pos x="0" y="28"/>
                  </a:cxn>
                  <a:cxn ang="0">
                    <a:pos x="4" y="33"/>
                  </a:cxn>
                </a:cxnLst>
                <a:rect l="0" t="0" r="r" b="b"/>
                <a:pathLst>
                  <a:path w="9" h="33">
                    <a:moveTo>
                      <a:pt x="4" y="33"/>
                    </a:moveTo>
                    <a:cubicBezTo>
                      <a:pt x="7" y="33"/>
                      <a:pt x="9" y="31"/>
                      <a:pt x="9" y="28"/>
                    </a:cubicBezTo>
                    <a:cubicBezTo>
                      <a:pt x="9" y="5"/>
                      <a:pt x="9" y="5"/>
                      <a:pt x="9" y="5"/>
                    </a:cubicBezTo>
                    <a:cubicBezTo>
                      <a:pt x="9" y="3"/>
                      <a:pt x="7" y="0"/>
                      <a:pt x="4" y="0"/>
                    </a:cubicBezTo>
                    <a:cubicBezTo>
                      <a:pt x="2" y="0"/>
                      <a:pt x="0" y="3"/>
                      <a:pt x="0" y="5"/>
                    </a:cubicBezTo>
                    <a:cubicBezTo>
                      <a:pt x="0" y="28"/>
                      <a:pt x="0" y="28"/>
                      <a:pt x="0" y="28"/>
                    </a:cubicBezTo>
                    <a:cubicBezTo>
                      <a:pt x="0" y="31"/>
                      <a:pt x="2" y="33"/>
                      <a:pt x="4"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0" name="Freeform 129"/>
              <p:cNvSpPr>
                <a:spLocks/>
              </p:cNvSpPr>
              <p:nvPr/>
            </p:nvSpPr>
            <p:spPr bwMode="auto">
              <a:xfrm>
                <a:off x="-3062288" y="5554663"/>
                <a:ext cx="25400"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7" y="33"/>
                      <a:pt x="10" y="31"/>
                      <a:pt x="10" y="28"/>
                    </a:cubicBezTo>
                    <a:cubicBezTo>
                      <a:pt x="10" y="5"/>
                      <a:pt x="10" y="5"/>
                      <a:pt x="10" y="5"/>
                    </a:cubicBezTo>
                    <a:cubicBezTo>
                      <a:pt x="10" y="3"/>
                      <a:pt x="7"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1" name="Freeform 130"/>
              <p:cNvSpPr>
                <a:spLocks/>
              </p:cNvSpPr>
              <p:nvPr/>
            </p:nvSpPr>
            <p:spPr bwMode="auto">
              <a:xfrm>
                <a:off x="-2990850" y="5554663"/>
                <a:ext cx="23813"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8" y="33"/>
                      <a:pt x="10" y="31"/>
                      <a:pt x="10" y="28"/>
                    </a:cubicBezTo>
                    <a:cubicBezTo>
                      <a:pt x="10" y="5"/>
                      <a:pt x="10" y="5"/>
                      <a:pt x="10" y="5"/>
                    </a:cubicBezTo>
                    <a:cubicBezTo>
                      <a:pt x="10" y="3"/>
                      <a:pt x="8"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2" name="Freeform 131"/>
              <p:cNvSpPr>
                <a:spLocks/>
              </p:cNvSpPr>
              <p:nvPr/>
            </p:nvSpPr>
            <p:spPr bwMode="auto">
              <a:xfrm>
                <a:off x="-2917825" y="5554663"/>
                <a:ext cx="22225" cy="79375"/>
              </a:xfrm>
              <a:custGeom>
                <a:avLst/>
                <a:gdLst/>
                <a:ahLst/>
                <a:cxnLst>
                  <a:cxn ang="0">
                    <a:pos x="4" y="0"/>
                  </a:cxn>
                  <a:cxn ang="0">
                    <a:pos x="0" y="5"/>
                  </a:cxn>
                  <a:cxn ang="0">
                    <a:pos x="0" y="28"/>
                  </a:cxn>
                  <a:cxn ang="0">
                    <a:pos x="4" y="33"/>
                  </a:cxn>
                  <a:cxn ang="0">
                    <a:pos x="9" y="28"/>
                  </a:cxn>
                  <a:cxn ang="0">
                    <a:pos x="9" y="5"/>
                  </a:cxn>
                  <a:cxn ang="0">
                    <a:pos x="4" y="0"/>
                  </a:cxn>
                </a:cxnLst>
                <a:rect l="0" t="0" r="r" b="b"/>
                <a:pathLst>
                  <a:path w="9" h="33">
                    <a:moveTo>
                      <a:pt x="4" y="0"/>
                    </a:moveTo>
                    <a:cubicBezTo>
                      <a:pt x="2" y="0"/>
                      <a:pt x="0" y="3"/>
                      <a:pt x="0" y="5"/>
                    </a:cubicBezTo>
                    <a:cubicBezTo>
                      <a:pt x="0" y="28"/>
                      <a:pt x="0" y="28"/>
                      <a:pt x="0" y="28"/>
                    </a:cubicBezTo>
                    <a:cubicBezTo>
                      <a:pt x="0" y="31"/>
                      <a:pt x="2" y="33"/>
                      <a:pt x="4" y="33"/>
                    </a:cubicBezTo>
                    <a:cubicBezTo>
                      <a:pt x="7" y="33"/>
                      <a:pt x="9" y="31"/>
                      <a:pt x="9" y="28"/>
                    </a:cubicBezTo>
                    <a:cubicBezTo>
                      <a:pt x="9" y="5"/>
                      <a:pt x="9" y="5"/>
                      <a:pt x="9" y="5"/>
                    </a:cubicBezTo>
                    <a:cubicBezTo>
                      <a:pt x="9" y="3"/>
                      <a:pt x="7"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3" name="Freeform 132"/>
              <p:cNvSpPr>
                <a:spLocks/>
              </p:cNvSpPr>
              <p:nvPr/>
            </p:nvSpPr>
            <p:spPr bwMode="auto">
              <a:xfrm>
                <a:off x="-2846388" y="5554663"/>
                <a:ext cx="23813"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8" y="33"/>
                      <a:pt x="10" y="31"/>
                      <a:pt x="10" y="28"/>
                    </a:cubicBezTo>
                    <a:cubicBezTo>
                      <a:pt x="10" y="5"/>
                      <a:pt x="10" y="5"/>
                      <a:pt x="10" y="5"/>
                    </a:cubicBezTo>
                    <a:cubicBezTo>
                      <a:pt x="10" y="3"/>
                      <a:pt x="8" y="0"/>
                      <a:pt x="5" y="0"/>
                    </a:cubicBezTo>
                    <a:cubicBezTo>
                      <a:pt x="2" y="0"/>
                      <a:pt x="0" y="3"/>
                      <a:pt x="0" y="5"/>
                    </a:cubicBezTo>
                    <a:cubicBezTo>
                      <a:pt x="0" y="28"/>
                      <a:pt x="0" y="28"/>
                      <a:pt x="0" y="28"/>
                    </a:cubicBezTo>
                    <a:cubicBezTo>
                      <a:pt x="0" y="31"/>
                      <a:pt x="2"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4" name="Freeform 133"/>
              <p:cNvSpPr>
                <a:spLocks/>
              </p:cNvSpPr>
              <p:nvPr/>
            </p:nvSpPr>
            <p:spPr bwMode="auto">
              <a:xfrm>
                <a:off x="-2774950" y="5554663"/>
                <a:ext cx="23813" cy="79375"/>
              </a:xfrm>
              <a:custGeom>
                <a:avLst/>
                <a:gdLst/>
                <a:ahLst/>
                <a:cxnLst>
                  <a:cxn ang="0">
                    <a:pos x="5" y="33"/>
                  </a:cxn>
                  <a:cxn ang="0">
                    <a:pos x="10" y="28"/>
                  </a:cxn>
                  <a:cxn ang="0">
                    <a:pos x="10" y="5"/>
                  </a:cxn>
                  <a:cxn ang="0">
                    <a:pos x="5" y="0"/>
                  </a:cxn>
                  <a:cxn ang="0">
                    <a:pos x="0" y="5"/>
                  </a:cxn>
                  <a:cxn ang="0">
                    <a:pos x="0" y="28"/>
                  </a:cxn>
                  <a:cxn ang="0">
                    <a:pos x="5" y="33"/>
                  </a:cxn>
                </a:cxnLst>
                <a:rect l="0" t="0" r="r" b="b"/>
                <a:pathLst>
                  <a:path w="10" h="33">
                    <a:moveTo>
                      <a:pt x="5" y="33"/>
                    </a:moveTo>
                    <a:cubicBezTo>
                      <a:pt x="8" y="33"/>
                      <a:pt x="10" y="31"/>
                      <a:pt x="10" y="28"/>
                    </a:cubicBezTo>
                    <a:cubicBezTo>
                      <a:pt x="10" y="5"/>
                      <a:pt x="10" y="5"/>
                      <a:pt x="10" y="5"/>
                    </a:cubicBezTo>
                    <a:cubicBezTo>
                      <a:pt x="10" y="3"/>
                      <a:pt x="8" y="0"/>
                      <a:pt x="5" y="0"/>
                    </a:cubicBezTo>
                    <a:cubicBezTo>
                      <a:pt x="3" y="0"/>
                      <a:pt x="0" y="3"/>
                      <a:pt x="0" y="5"/>
                    </a:cubicBezTo>
                    <a:cubicBezTo>
                      <a:pt x="0" y="28"/>
                      <a:pt x="0" y="28"/>
                      <a:pt x="0" y="28"/>
                    </a:cubicBezTo>
                    <a:cubicBezTo>
                      <a:pt x="0" y="31"/>
                      <a:pt x="3" y="33"/>
                      <a:pt x="5"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5" name="Freeform 134"/>
              <p:cNvSpPr>
                <a:spLocks/>
              </p:cNvSpPr>
              <p:nvPr/>
            </p:nvSpPr>
            <p:spPr bwMode="auto">
              <a:xfrm>
                <a:off x="-3494088" y="5773738"/>
                <a:ext cx="25400"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7" y="50"/>
                      <a:pt x="10" y="48"/>
                      <a:pt x="10" y="46"/>
                    </a:cubicBezTo>
                    <a:cubicBezTo>
                      <a:pt x="10" y="5"/>
                      <a:pt x="10" y="5"/>
                      <a:pt x="10" y="5"/>
                    </a:cubicBezTo>
                    <a:cubicBezTo>
                      <a:pt x="10" y="2"/>
                      <a:pt x="7"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6" name="Freeform 135"/>
              <p:cNvSpPr>
                <a:spLocks/>
              </p:cNvSpPr>
              <p:nvPr/>
            </p:nvSpPr>
            <p:spPr bwMode="auto">
              <a:xfrm>
                <a:off x="-3422650" y="5773738"/>
                <a:ext cx="25400"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7" name="Freeform 136"/>
              <p:cNvSpPr>
                <a:spLocks/>
              </p:cNvSpPr>
              <p:nvPr/>
            </p:nvSpPr>
            <p:spPr bwMode="auto">
              <a:xfrm>
                <a:off x="-3351213" y="5773738"/>
                <a:ext cx="23813"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3" y="0"/>
                      <a:pt x="0" y="2"/>
                      <a:pt x="0" y="5"/>
                    </a:cubicBezTo>
                    <a:cubicBezTo>
                      <a:pt x="0" y="46"/>
                      <a:pt x="0" y="46"/>
                      <a:pt x="0" y="46"/>
                    </a:cubicBezTo>
                    <a:cubicBezTo>
                      <a:pt x="0" y="48"/>
                      <a:pt x="3"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8" name="Freeform 137"/>
              <p:cNvSpPr>
                <a:spLocks/>
              </p:cNvSpPr>
              <p:nvPr/>
            </p:nvSpPr>
            <p:spPr bwMode="auto">
              <a:xfrm>
                <a:off x="-3278188" y="5773738"/>
                <a:ext cx="25400"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7" y="50"/>
                      <a:pt x="10" y="48"/>
                      <a:pt x="10" y="46"/>
                    </a:cubicBezTo>
                    <a:cubicBezTo>
                      <a:pt x="10" y="5"/>
                      <a:pt x="10" y="5"/>
                      <a:pt x="10" y="5"/>
                    </a:cubicBezTo>
                    <a:cubicBezTo>
                      <a:pt x="10" y="2"/>
                      <a:pt x="7"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79" name="Freeform 138"/>
              <p:cNvSpPr>
                <a:spLocks/>
              </p:cNvSpPr>
              <p:nvPr/>
            </p:nvSpPr>
            <p:spPr bwMode="auto">
              <a:xfrm>
                <a:off x="-3206750" y="5773738"/>
                <a:ext cx="23813"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0" name="Freeform 139"/>
              <p:cNvSpPr>
                <a:spLocks/>
              </p:cNvSpPr>
              <p:nvPr/>
            </p:nvSpPr>
            <p:spPr bwMode="auto">
              <a:xfrm>
                <a:off x="-3133725" y="5773738"/>
                <a:ext cx="22225" cy="123825"/>
              </a:xfrm>
              <a:custGeom>
                <a:avLst/>
                <a:gdLst/>
                <a:ahLst/>
                <a:cxnLst>
                  <a:cxn ang="0">
                    <a:pos x="4" y="0"/>
                  </a:cxn>
                  <a:cxn ang="0">
                    <a:pos x="0" y="5"/>
                  </a:cxn>
                  <a:cxn ang="0">
                    <a:pos x="0" y="46"/>
                  </a:cxn>
                  <a:cxn ang="0">
                    <a:pos x="4" y="50"/>
                  </a:cxn>
                  <a:cxn ang="0">
                    <a:pos x="9" y="46"/>
                  </a:cxn>
                  <a:cxn ang="0">
                    <a:pos x="9" y="5"/>
                  </a:cxn>
                  <a:cxn ang="0">
                    <a:pos x="4" y="0"/>
                  </a:cxn>
                </a:cxnLst>
                <a:rect l="0" t="0" r="r" b="b"/>
                <a:pathLst>
                  <a:path w="9" h="50">
                    <a:moveTo>
                      <a:pt x="4" y="0"/>
                    </a:moveTo>
                    <a:cubicBezTo>
                      <a:pt x="2" y="0"/>
                      <a:pt x="0" y="2"/>
                      <a:pt x="0" y="5"/>
                    </a:cubicBezTo>
                    <a:cubicBezTo>
                      <a:pt x="0" y="46"/>
                      <a:pt x="0" y="46"/>
                      <a:pt x="0" y="46"/>
                    </a:cubicBezTo>
                    <a:cubicBezTo>
                      <a:pt x="0" y="48"/>
                      <a:pt x="2" y="50"/>
                      <a:pt x="4" y="50"/>
                    </a:cubicBezTo>
                    <a:cubicBezTo>
                      <a:pt x="7" y="50"/>
                      <a:pt x="9" y="48"/>
                      <a:pt x="9" y="46"/>
                    </a:cubicBezTo>
                    <a:cubicBezTo>
                      <a:pt x="9" y="5"/>
                      <a:pt x="9" y="5"/>
                      <a:pt x="9" y="5"/>
                    </a:cubicBezTo>
                    <a:cubicBezTo>
                      <a:pt x="9" y="2"/>
                      <a:pt x="7"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1" name="Freeform 140"/>
              <p:cNvSpPr>
                <a:spLocks/>
              </p:cNvSpPr>
              <p:nvPr/>
            </p:nvSpPr>
            <p:spPr bwMode="auto">
              <a:xfrm>
                <a:off x="-3062288" y="5773738"/>
                <a:ext cx="25400"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7" y="50"/>
                      <a:pt x="10" y="48"/>
                      <a:pt x="10" y="46"/>
                    </a:cubicBezTo>
                    <a:cubicBezTo>
                      <a:pt x="10" y="5"/>
                      <a:pt x="10" y="5"/>
                      <a:pt x="10" y="5"/>
                    </a:cubicBezTo>
                    <a:cubicBezTo>
                      <a:pt x="10" y="2"/>
                      <a:pt x="7"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2" name="Freeform 141"/>
              <p:cNvSpPr>
                <a:spLocks/>
              </p:cNvSpPr>
              <p:nvPr/>
            </p:nvSpPr>
            <p:spPr bwMode="auto">
              <a:xfrm>
                <a:off x="-2990850" y="5773738"/>
                <a:ext cx="23813"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3" name="Freeform 142"/>
              <p:cNvSpPr>
                <a:spLocks/>
              </p:cNvSpPr>
              <p:nvPr/>
            </p:nvSpPr>
            <p:spPr bwMode="auto">
              <a:xfrm>
                <a:off x="-2917825" y="5773738"/>
                <a:ext cx="22225" cy="123825"/>
              </a:xfrm>
              <a:custGeom>
                <a:avLst/>
                <a:gdLst/>
                <a:ahLst/>
                <a:cxnLst>
                  <a:cxn ang="0">
                    <a:pos x="4" y="0"/>
                  </a:cxn>
                  <a:cxn ang="0">
                    <a:pos x="0" y="5"/>
                  </a:cxn>
                  <a:cxn ang="0">
                    <a:pos x="0" y="46"/>
                  </a:cxn>
                  <a:cxn ang="0">
                    <a:pos x="4" y="50"/>
                  </a:cxn>
                  <a:cxn ang="0">
                    <a:pos x="9" y="46"/>
                  </a:cxn>
                  <a:cxn ang="0">
                    <a:pos x="9" y="5"/>
                  </a:cxn>
                  <a:cxn ang="0">
                    <a:pos x="4" y="0"/>
                  </a:cxn>
                </a:cxnLst>
                <a:rect l="0" t="0" r="r" b="b"/>
                <a:pathLst>
                  <a:path w="9" h="50">
                    <a:moveTo>
                      <a:pt x="4" y="0"/>
                    </a:moveTo>
                    <a:cubicBezTo>
                      <a:pt x="2" y="0"/>
                      <a:pt x="0" y="2"/>
                      <a:pt x="0" y="5"/>
                    </a:cubicBezTo>
                    <a:cubicBezTo>
                      <a:pt x="0" y="46"/>
                      <a:pt x="0" y="46"/>
                      <a:pt x="0" y="46"/>
                    </a:cubicBezTo>
                    <a:cubicBezTo>
                      <a:pt x="0" y="48"/>
                      <a:pt x="2" y="50"/>
                      <a:pt x="4" y="50"/>
                    </a:cubicBezTo>
                    <a:cubicBezTo>
                      <a:pt x="7" y="50"/>
                      <a:pt x="9" y="48"/>
                      <a:pt x="9" y="46"/>
                    </a:cubicBezTo>
                    <a:cubicBezTo>
                      <a:pt x="9" y="5"/>
                      <a:pt x="9" y="5"/>
                      <a:pt x="9" y="5"/>
                    </a:cubicBezTo>
                    <a:cubicBezTo>
                      <a:pt x="9" y="2"/>
                      <a:pt x="7"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4" name="Freeform 143"/>
              <p:cNvSpPr>
                <a:spLocks/>
              </p:cNvSpPr>
              <p:nvPr/>
            </p:nvSpPr>
            <p:spPr bwMode="auto">
              <a:xfrm>
                <a:off x="-2846388" y="5773738"/>
                <a:ext cx="23813"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2" y="0"/>
                      <a:pt x="0" y="2"/>
                      <a:pt x="0" y="5"/>
                    </a:cubicBezTo>
                    <a:cubicBezTo>
                      <a:pt x="0" y="46"/>
                      <a:pt x="0" y="46"/>
                      <a:pt x="0" y="46"/>
                    </a:cubicBezTo>
                    <a:cubicBezTo>
                      <a:pt x="0" y="48"/>
                      <a:pt x="2"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85" name="Freeform 144"/>
              <p:cNvSpPr>
                <a:spLocks/>
              </p:cNvSpPr>
              <p:nvPr/>
            </p:nvSpPr>
            <p:spPr bwMode="auto">
              <a:xfrm>
                <a:off x="-2774950" y="5773738"/>
                <a:ext cx="23813" cy="123825"/>
              </a:xfrm>
              <a:custGeom>
                <a:avLst/>
                <a:gdLst/>
                <a:ahLst/>
                <a:cxnLst>
                  <a:cxn ang="0">
                    <a:pos x="5" y="0"/>
                  </a:cxn>
                  <a:cxn ang="0">
                    <a:pos x="0" y="5"/>
                  </a:cxn>
                  <a:cxn ang="0">
                    <a:pos x="0" y="46"/>
                  </a:cxn>
                  <a:cxn ang="0">
                    <a:pos x="5" y="50"/>
                  </a:cxn>
                  <a:cxn ang="0">
                    <a:pos x="10" y="46"/>
                  </a:cxn>
                  <a:cxn ang="0">
                    <a:pos x="10" y="5"/>
                  </a:cxn>
                  <a:cxn ang="0">
                    <a:pos x="5" y="0"/>
                  </a:cxn>
                </a:cxnLst>
                <a:rect l="0" t="0" r="r" b="b"/>
                <a:pathLst>
                  <a:path w="10" h="50">
                    <a:moveTo>
                      <a:pt x="5" y="0"/>
                    </a:moveTo>
                    <a:cubicBezTo>
                      <a:pt x="3" y="0"/>
                      <a:pt x="0" y="2"/>
                      <a:pt x="0" y="5"/>
                    </a:cubicBezTo>
                    <a:cubicBezTo>
                      <a:pt x="0" y="46"/>
                      <a:pt x="0" y="46"/>
                      <a:pt x="0" y="46"/>
                    </a:cubicBezTo>
                    <a:cubicBezTo>
                      <a:pt x="0" y="48"/>
                      <a:pt x="3" y="50"/>
                      <a:pt x="5" y="50"/>
                    </a:cubicBezTo>
                    <a:cubicBezTo>
                      <a:pt x="8" y="50"/>
                      <a:pt x="10" y="48"/>
                      <a:pt x="10" y="46"/>
                    </a:cubicBezTo>
                    <a:cubicBezTo>
                      <a:pt x="10" y="5"/>
                      <a:pt x="10" y="5"/>
                      <a:pt x="10" y="5"/>
                    </a:cubicBezTo>
                    <a:cubicBezTo>
                      <a:pt x="10" y="2"/>
                      <a:pt x="8"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114" name="副标题 1"/>
            <p:cNvSpPr txBox="1">
              <a:spLocks/>
            </p:cNvSpPr>
            <p:nvPr/>
          </p:nvSpPr>
          <p:spPr>
            <a:xfrm>
              <a:off x="3788203" y="4347136"/>
              <a:ext cx="1242728" cy="500928"/>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Data Center Networks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15" name="副标题 1"/>
            <p:cNvSpPr txBox="1">
              <a:spLocks/>
            </p:cNvSpPr>
            <p:nvPr/>
          </p:nvSpPr>
          <p:spPr>
            <a:xfrm>
              <a:off x="1441724" y="3900196"/>
              <a:ext cx="1048814" cy="669600"/>
            </a:xfrm>
            <a:prstGeom prst="rect">
              <a:avLst/>
            </a:prstGeom>
          </p:spPr>
          <p:txBody>
            <a:bodyPr anchor="ctr">
              <a:noAutofit/>
            </a:bodyPr>
            <a:lstStyle/>
            <a:p>
              <a:pPr>
                <a:lnSpc>
                  <a:spcPts val="1500"/>
                </a:lnSpc>
                <a:spcBef>
                  <a:spcPct val="20000"/>
                </a:spcBef>
              </a:pPr>
              <a:r>
                <a:rPr lang="en-US" altLang="zh-CN" dirty="0">
                  <a:solidFill>
                    <a:srgbClr val="00B050"/>
                  </a:solidFill>
                  <a:latin typeface="Arial" panose="020B0604020202020204" pitchFamily="34" charset="0"/>
                  <a:ea typeface="微软雅黑" pitchFamily="34" charset="-122"/>
                  <a:cs typeface="Arial" panose="020B0604020202020204" pitchFamily="34" charset="0"/>
                </a:rPr>
                <a:t>Pipe</a:t>
              </a:r>
              <a:endParaRPr lang="zh-CN" altLang="en-US" dirty="0">
                <a:solidFill>
                  <a:srgbClr val="00B050"/>
                </a:solidFill>
                <a:latin typeface="Arial" panose="020B0604020202020204" pitchFamily="34" charset="0"/>
                <a:ea typeface="微软雅黑" pitchFamily="34" charset="-122"/>
                <a:cs typeface="Arial" panose="020B0604020202020204" pitchFamily="34" charset="0"/>
              </a:endParaRPr>
            </a:p>
          </p:txBody>
        </p:sp>
        <p:sp>
          <p:nvSpPr>
            <p:cNvPr id="116" name="矩形 216"/>
            <p:cNvSpPr>
              <a:spLocks noChangeArrowheads="1"/>
            </p:cNvSpPr>
            <p:nvPr/>
          </p:nvSpPr>
          <p:spPr bwMode="auto">
            <a:xfrm>
              <a:off x="2453055" y="4347135"/>
              <a:ext cx="1313518" cy="471952"/>
            </a:xfrm>
            <a:prstGeom prst="rect">
              <a:avLst/>
            </a:prstGeom>
            <a:noFill/>
            <a:ln w="9525">
              <a:noFill/>
              <a:miter lim="800000"/>
              <a:headEnd/>
              <a:tailEnd/>
            </a:ln>
          </p:spPr>
          <p:txBody>
            <a:bodyPr wrap="square" lIns="86388" tIns="43194" rIns="86388" bIns="43194">
              <a:sp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Agile Campuses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17" name="矩形 217"/>
            <p:cNvSpPr>
              <a:spLocks noChangeArrowheads="1"/>
            </p:cNvSpPr>
            <p:nvPr/>
          </p:nvSpPr>
          <p:spPr bwMode="auto">
            <a:xfrm>
              <a:off x="5298738" y="4347135"/>
              <a:ext cx="589129" cy="279592"/>
            </a:xfrm>
            <a:prstGeom prst="rect">
              <a:avLst/>
            </a:prstGeom>
            <a:noFill/>
            <a:ln w="9525">
              <a:noFill/>
              <a:miter lim="800000"/>
              <a:headEnd/>
              <a:tailEnd/>
            </a:ln>
          </p:spPr>
          <p:txBody>
            <a:bodyPr wrap="square" lIns="86388" tIns="43194" rIns="86388" bIns="43194">
              <a:sp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eLTE</a:t>
              </a:r>
              <a:endParaRPr lang="zh-CN" altLang="en-US" sz="1400" dirty="0">
                <a:latin typeface="Arial" panose="020B0604020202020204" pitchFamily="34" charset="0"/>
                <a:ea typeface="微软雅黑" pitchFamily="34" charset="-122"/>
                <a:cs typeface="Arial" panose="020B0604020202020204" pitchFamily="34" charset="0"/>
              </a:endParaRPr>
            </a:p>
          </p:txBody>
        </p:sp>
        <p:grpSp>
          <p:nvGrpSpPr>
            <p:cNvPr id="118" name="组合 117"/>
            <p:cNvGrpSpPr/>
            <p:nvPr/>
          </p:nvGrpSpPr>
          <p:grpSpPr>
            <a:xfrm>
              <a:off x="6427319" y="3895396"/>
              <a:ext cx="423863" cy="390343"/>
              <a:chOff x="-2468563" y="5470526"/>
              <a:chExt cx="622300" cy="573087"/>
            </a:xfrm>
            <a:solidFill>
              <a:schemeClr val="bg2">
                <a:lumMod val="75000"/>
              </a:schemeClr>
            </a:solidFill>
          </p:grpSpPr>
          <p:sp>
            <p:nvSpPr>
              <p:cNvPr id="143" name="Freeform 145"/>
              <p:cNvSpPr>
                <a:spLocks noEditPoints="1"/>
              </p:cNvSpPr>
              <p:nvPr/>
            </p:nvSpPr>
            <p:spPr bwMode="auto">
              <a:xfrm>
                <a:off x="-2297113" y="5470526"/>
                <a:ext cx="266700" cy="225425"/>
              </a:xfrm>
              <a:custGeom>
                <a:avLst/>
                <a:gdLst/>
                <a:ahLst/>
                <a:cxnLst>
                  <a:cxn ang="0">
                    <a:pos x="90" y="92"/>
                  </a:cxn>
                  <a:cxn ang="0">
                    <a:pos x="17" y="91"/>
                  </a:cxn>
                  <a:cxn ang="0">
                    <a:pos x="13" y="88"/>
                  </a:cxn>
                  <a:cxn ang="0">
                    <a:pos x="13" y="88"/>
                  </a:cxn>
                  <a:cxn ang="0">
                    <a:pos x="18" y="83"/>
                  </a:cxn>
                  <a:cxn ang="0">
                    <a:pos x="41" y="83"/>
                  </a:cxn>
                  <a:cxn ang="0">
                    <a:pos x="45" y="79"/>
                  </a:cxn>
                  <a:cxn ang="0">
                    <a:pos x="41" y="75"/>
                  </a:cxn>
                  <a:cxn ang="0">
                    <a:pos x="8" y="75"/>
                  </a:cxn>
                  <a:cxn ang="0">
                    <a:pos x="0" y="67"/>
                  </a:cxn>
                  <a:cxn ang="0">
                    <a:pos x="0" y="8"/>
                  </a:cxn>
                  <a:cxn ang="0">
                    <a:pos x="8" y="0"/>
                  </a:cxn>
                  <a:cxn ang="0">
                    <a:pos x="101" y="0"/>
                  </a:cxn>
                  <a:cxn ang="0">
                    <a:pos x="109" y="9"/>
                  </a:cxn>
                  <a:cxn ang="0">
                    <a:pos x="109" y="67"/>
                  </a:cxn>
                  <a:cxn ang="0">
                    <a:pos x="101" y="75"/>
                  </a:cxn>
                  <a:cxn ang="0">
                    <a:pos x="68" y="75"/>
                  </a:cxn>
                  <a:cxn ang="0">
                    <a:pos x="64" y="79"/>
                  </a:cxn>
                  <a:cxn ang="0">
                    <a:pos x="68" y="83"/>
                  </a:cxn>
                  <a:cxn ang="0">
                    <a:pos x="91" y="83"/>
                  </a:cxn>
                  <a:cxn ang="0">
                    <a:pos x="96" y="87"/>
                  </a:cxn>
                  <a:cxn ang="0">
                    <a:pos x="96" y="89"/>
                  </a:cxn>
                  <a:cxn ang="0">
                    <a:pos x="90" y="92"/>
                  </a:cxn>
                  <a:cxn ang="0">
                    <a:pos x="8" y="63"/>
                  </a:cxn>
                  <a:cxn ang="0">
                    <a:pos x="8" y="12"/>
                  </a:cxn>
                  <a:cxn ang="0">
                    <a:pos x="12" y="8"/>
                  </a:cxn>
                  <a:cxn ang="0">
                    <a:pos x="97" y="8"/>
                  </a:cxn>
                  <a:cxn ang="0">
                    <a:pos x="101" y="12"/>
                  </a:cxn>
                  <a:cxn ang="0">
                    <a:pos x="101" y="63"/>
                  </a:cxn>
                  <a:cxn ang="0">
                    <a:pos x="97" y="67"/>
                  </a:cxn>
                  <a:cxn ang="0">
                    <a:pos x="12" y="67"/>
                  </a:cxn>
                  <a:cxn ang="0">
                    <a:pos x="8" y="63"/>
                  </a:cxn>
                </a:cxnLst>
                <a:rect l="0" t="0" r="r" b="b"/>
                <a:pathLst>
                  <a:path w="109" h="92">
                    <a:moveTo>
                      <a:pt x="90" y="92"/>
                    </a:moveTo>
                    <a:cubicBezTo>
                      <a:pt x="90" y="92"/>
                      <a:pt x="22" y="91"/>
                      <a:pt x="17" y="91"/>
                    </a:cubicBezTo>
                    <a:cubicBezTo>
                      <a:pt x="13" y="91"/>
                      <a:pt x="13" y="88"/>
                      <a:pt x="13" y="88"/>
                    </a:cubicBezTo>
                    <a:cubicBezTo>
                      <a:pt x="13" y="88"/>
                      <a:pt x="13" y="88"/>
                      <a:pt x="13" y="88"/>
                    </a:cubicBezTo>
                    <a:cubicBezTo>
                      <a:pt x="13" y="88"/>
                      <a:pt x="13" y="83"/>
                      <a:pt x="18" y="83"/>
                    </a:cubicBezTo>
                    <a:cubicBezTo>
                      <a:pt x="22" y="83"/>
                      <a:pt x="41" y="83"/>
                      <a:pt x="41" y="83"/>
                    </a:cubicBezTo>
                    <a:cubicBezTo>
                      <a:pt x="41" y="83"/>
                      <a:pt x="45" y="83"/>
                      <a:pt x="45" y="79"/>
                    </a:cubicBezTo>
                    <a:cubicBezTo>
                      <a:pt x="45" y="75"/>
                      <a:pt x="41" y="75"/>
                      <a:pt x="41" y="75"/>
                    </a:cubicBezTo>
                    <a:cubicBezTo>
                      <a:pt x="41" y="75"/>
                      <a:pt x="12" y="75"/>
                      <a:pt x="8" y="75"/>
                    </a:cubicBezTo>
                    <a:cubicBezTo>
                      <a:pt x="0" y="75"/>
                      <a:pt x="0" y="67"/>
                      <a:pt x="0" y="67"/>
                    </a:cubicBezTo>
                    <a:cubicBezTo>
                      <a:pt x="0" y="8"/>
                      <a:pt x="0" y="8"/>
                      <a:pt x="0" y="8"/>
                    </a:cubicBezTo>
                    <a:cubicBezTo>
                      <a:pt x="0" y="8"/>
                      <a:pt x="0" y="0"/>
                      <a:pt x="8" y="0"/>
                    </a:cubicBezTo>
                    <a:cubicBezTo>
                      <a:pt x="15" y="0"/>
                      <a:pt x="93" y="0"/>
                      <a:pt x="101" y="0"/>
                    </a:cubicBezTo>
                    <a:cubicBezTo>
                      <a:pt x="109" y="0"/>
                      <a:pt x="109" y="9"/>
                      <a:pt x="109" y="9"/>
                    </a:cubicBezTo>
                    <a:cubicBezTo>
                      <a:pt x="109" y="67"/>
                      <a:pt x="109" y="67"/>
                      <a:pt x="109" y="67"/>
                    </a:cubicBezTo>
                    <a:cubicBezTo>
                      <a:pt x="109" y="67"/>
                      <a:pt x="109" y="75"/>
                      <a:pt x="101" y="75"/>
                    </a:cubicBezTo>
                    <a:cubicBezTo>
                      <a:pt x="96" y="75"/>
                      <a:pt x="68" y="75"/>
                      <a:pt x="68" y="75"/>
                    </a:cubicBezTo>
                    <a:cubicBezTo>
                      <a:pt x="68" y="75"/>
                      <a:pt x="64" y="75"/>
                      <a:pt x="64" y="79"/>
                    </a:cubicBezTo>
                    <a:cubicBezTo>
                      <a:pt x="64" y="84"/>
                      <a:pt x="68" y="83"/>
                      <a:pt x="68" y="83"/>
                    </a:cubicBezTo>
                    <a:cubicBezTo>
                      <a:pt x="68" y="83"/>
                      <a:pt x="87" y="83"/>
                      <a:pt x="91" y="83"/>
                    </a:cubicBezTo>
                    <a:cubicBezTo>
                      <a:pt x="96" y="83"/>
                      <a:pt x="96" y="87"/>
                      <a:pt x="96" y="87"/>
                    </a:cubicBezTo>
                    <a:cubicBezTo>
                      <a:pt x="96" y="89"/>
                      <a:pt x="96" y="89"/>
                      <a:pt x="96" y="89"/>
                    </a:cubicBezTo>
                    <a:cubicBezTo>
                      <a:pt x="96" y="89"/>
                      <a:pt x="95" y="92"/>
                      <a:pt x="90" y="92"/>
                    </a:cubicBezTo>
                    <a:close/>
                    <a:moveTo>
                      <a:pt x="8" y="63"/>
                    </a:moveTo>
                    <a:cubicBezTo>
                      <a:pt x="8" y="12"/>
                      <a:pt x="8" y="12"/>
                      <a:pt x="8" y="12"/>
                    </a:cubicBezTo>
                    <a:cubicBezTo>
                      <a:pt x="8" y="12"/>
                      <a:pt x="8" y="8"/>
                      <a:pt x="12" y="8"/>
                    </a:cubicBezTo>
                    <a:cubicBezTo>
                      <a:pt x="15" y="8"/>
                      <a:pt x="82" y="8"/>
                      <a:pt x="97" y="8"/>
                    </a:cubicBezTo>
                    <a:cubicBezTo>
                      <a:pt x="101" y="8"/>
                      <a:pt x="101" y="12"/>
                      <a:pt x="101" y="12"/>
                    </a:cubicBezTo>
                    <a:cubicBezTo>
                      <a:pt x="101" y="63"/>
                      <a:pt x="101" y="63"/>
                      <a:pt x="101" y="63"/>
                    </a:cubicBezTo>
                    <a:cubicBezTo>
                      <a:pt x="101" y="63"/>
                      <a:pt x="101" y="67"/>
                      <a:pt x="97" y="67"/>
                    </a:cubicBezTo>
                    <a:cubicBezTo>
                      <a:pt x="83" y="67"/>
                      <a:pt x="15" y="67"/>
                      <a:pt x="12" y="67"/>
                    </a:cubicBezTo>
                    <a:cubicBezTo>
                      <a:pt x="8" y="67"/>
                      <a:pt x="8" y="63"/>
                      <a:pt x="8"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4" name="Freeform 146"/>
              <p:cNvSpPr>
                <a:spLocks noEditPoints="1"/>
              </p:cNvSpPr>
              <p:nvPr/>
            </p:nvSpPr>
            <p:spPr bwMode="auto">
              <a:xfrm>
                <a:off x="-2468563" y="5818188"/>
                <a:ext cx="269875" cy="225425"/>
              </a:xfrm>
              <a:custGeom>
                <a:avLst/>
                <a:gdLst/>
                <a:ahLst/>
                <a:cxnLst>
                  <a:cxn ang="0">
                    <a:pos x="91" y="92"/>
                  </a:cxn>
                  <a:cxn ang="0">
                    <a:pos x="18" y="92"/>
                  </a:cxn>
                  <a:cxn ang="0">
                    <a:pos x="14" y="88"/>
                  </a:cxn>
                  <a:cxn ang="0">
                    <a:pos x="14" y="88"/>
                  </a:cxn>
                  <a:cxn ang="0">
                    <a:pos x="19" y="83"/>
                  </a:cxn>
                  <a:cxn ang="0">
                    <a:pos x="42" y="83"/>
                  </a:cxn>
                  <a:cxn ang="0">
                    <a:pos x="46" y="79"/>
                  </a:cxn>
                  <a:cxn ang="0">
                    <a:pos x="42" y="75"/>
                  </a:cxn>
                  <a:cxn ang="0">
                    <a:pos x="8" y="75"/>
                  </a:cxn>
                  <a:cxn ang="0">
                    <a:pos x="1" y="68"/>
                  </a:cxn>
                  <a:cxn ang="0">
                    <a:pos x="1" y="9"/>
                  </a:cxn>
                  <a:cxn ang="0">
                    <a:pos x="8" y="0"/>
                  </a:cxn>
                  <a:cxn ang="0">
                    <a:pos x="102" y="0"/>
                  </a:cxn>
                  <a:cxn ang="0">
                    <a:pos x="110" y="9"/>
                  </a:cxn>
                  <a:cxn ang="0">
                    <a:pos x="110" y="67"/>
                  </a:cxn>
                  <a:cxn ang="0">
                    <a:pos x="102" y="75"/>
                  </a:cxn>
                  <a:cxn ang="0">
                    <a:pos x="69" y="75"/>
                  </a:cxn>
                  <a:cxn ang="0">
                    <a:pos x="64" y="80"/>
                  </a:cxn>
                  <a:cxn ang="0">
                    <a:pos x="69" y="83"/>
                  </a:cxn>
                  <a:cxn ang="0">
                    <a:pos x="92" y="83"/>
                  </a:cxn>
                  <a:cxn ang="0">
                    <a:pos x="96" y="87"/>
                  </a:cxn>
                  <a:cxn ang="0">
                    <a:pos x="96" y="89"/>
                  </a:cxn>
                  <a:cxn ang="0">
                    <a:pos x="91" y="92"/>
                  </a:cxn>
                  <a:cxn ang="0">
                    <a:pos x="9" y="63"/>
                  </a:cxn>
                  <a:cxn ang="0">
                    <a:pos x="9" y="12"/>
                  </a:cxn>
                  <a:cxn ang="0">
                    <a:pos x="13" y="8"/>
                  </a:cxn>
                  <a:cxn ang="0">
                    <a:pos x="97" y="8"/>
                  </a:cxn>
                  <a:cxn ang="0">
                    <a:pos x="102" y="12"/>
                  </a:cxn>
                  <a:cxn ang="0">
                    <a:pos x="102" y="63"/>
                  </a:cxn>
                  <a:cxn ang="0">
                    <a:pos x="98" y="67"/>
                  </a:cxn>
                  <a:cxn ang="0">
                    <a:pos x="13" y="67"/>
                  </a:cxn>
                  <a:cxn ang="0">
                    <a:pos x="9" y="63"/>
                  </a:cxn>
                </a:cxnLst>
                <a:rect l="0" t="0" r="r" b="b"/>
                <a:pathLst>
                  <a:path w="110" h="92">
                    <a:moveTo>
                      <a:pt x="91" y="92"/>
                    </a:moveTo>
                    <a:cubicBezTo>
                      <a:pt x="91" y="92"/>
                      <a:pt x="22" y="92"/>
                      <a:pt x="18" y="92"/>
                    </a:cubicBezTo>
                    <a:cubicBezTo>
                      <a:pt x="14" y="92"/>
                      <a:pt x="14" y="88"/>
                      <a:pt x="14" y="88"/>
                    </a:cubicBezTo>
                    <a:cubicBezTo>
                      <a:pt x="14" y="88"/>
                      <a:pt x="14" y="88"/>
                      <a:pt x="14" y="88"/>
                    </a:cubicBezTo>
                    <a:cubicBezTo>
                      <a:pt x="14" y="88"/>
                      <a:pt x="14" y="83"/>
                      <a:pt x="19" y="83"/>
                    </a:cubicBezTo>
                    <a:cubicBezTo>
                      <a:pt x="23" y="83"/>
                      <a:pt x="42" y="83"/>
                      <a:pt x="42" y="83"/>
                    </a:cubicBezTo>
                    <a:cubicBezTo>
                      <a:pt x="42" y="83"/>
                      <a:pt x="46" y="83"/>
                      <a:pt x="46" y="79"/>
                    </a:cubicBezTo>
                    <a:cubicBezTo>
                      <a:pt x="46" y="75"/>
                      <a:pt x="42" y="75"/>
                      <a:pt x="42" y="75"/>
                    </a:cubicBezTo>
                    <a:cubicBezTo>
                      <a:pt x="42" y="75"/>
                      <a:pt x="13" y="75"/>
                      <a:pt x="8" y="75"/>
                    </a:cubicBezTo>
                    <a:cubicBezTo>
                      <a:pt x="0" y="75"/>
                      <a:pt x="1" y="68"/>
                      <a:pt x="1" y="68"/>
                    </a:cubicBezTo>
                    <a:cubicBezTo>
                      <a:pt x="1" y="9"/>
                      <a:pt x="1" y="9"/>
                      <a:pt x="1" y="9"/>
                    </a:cubicBezTo>
                    <a:cubicBezTo>
                      <a:pt x="1" y="9"/>
                      <a:pt x="0" y="0"/>
                      <a:pt x="8" y="0"/>
                    </a:cubicBezTo>
                    <a:cubicBezTo>
                      <a:pt x="16" y="0"/>
                      <a:pt x="94" y="0"/>
                      <a:pt x="102" y="0"/>
                    </a:cubicBezTo>
                    <a:cubicBezTo>
                      <a:pt x="110" y="0"/>
                      <a:pt x="110" y="9"/>
                      <a:pt x="110" y="9"/>
                    </a:cubicBezTo>
                    <a:cubicBezTo>
                      <a:pt x="110" y="67"/>
                      <a:pt x="110" y="67"/>
                      <a:pt x="110" y="67"/>
                    </a:cubicBezTo>
                    <a:cubicBezTo>
                      <a:pt x="110" y="67"/>
                      <a:pt x="110" y="75"/>
                      <a:pt x="102" y="75"/>
                    </a:cubicBezTo>
                    <a:cubicBezTo>
                      <a:pt x="97" y="75"/>
                      <a:pt x="69" y="75"/>
                      <a:pt x="69" y="75"/>
                    </a:cubicBezTo>
                    <a:cubicBezTo>
                      <a:pt x="69" y="75"/>
                      <a:pt x="64" y="75"/>
                      <a:pt x="64" y="80"/>
                    </a:cubicBezTo>
                    <a:cubicBezTo>
                      <a:pt x="64" y="84"/>
                      <a:pt x="69" y="83"/>
                      <a:pt x="69" y="83"/>
                    </a:cubicBezTo>
                    <a:cubicBezTo>
                      <a:pt x="69" y="83"/>
                      <a:pt x="88" y="83"/>
                      <a:pt x="92" y="83"/>
                    </a:cubicBezTo>
                    <a:cubicBezTo>
                      <a:pt x="97" y="83"/>
                      <a:pt x="96" y="87"/>
                      <a:pt x="96" y="87"/>
                    </a:cubicBezTo>
                    <a:cubicBezTo>
                      <a:pt x="96" y="89"/>
                      <a:pt x="96" y="89"/>
                      <a:pt x="96" y="89"/>
                    </a:cubicBezTo>
                    <a:cubicBezTo>
                      <a:pt x="96" y="89"/>
                      <a:pt x="96" y="92"/>
                      <a:pt x="91" y="92"/>
                    </a:cubicBezTo>
                    <a:close/>
                    <a:moveTo>
                      <a:pt x="9" y="63"/>
                    </a:moveTo>
                    <a:cubicBezTo>
                      <a:pt x="9" y="12"/>
                      <a:pt x="9" y="12"/>
                      <a:pt x="9" y="12"/>
                    </a:cubicBezTo>
                    <a:cubicBezTo>
                      <a:pt x="9" y="12"/>
                      <a:pt x="8" y="8"/>
                      <a:pt x="13" y="8"/>
                    </a:cubicBezTo>
                    <a:cubicBezTo>
                      <a:pt x="16" y="8"/>
                      <a:pt x="83" y="8"/>
                      <a:pt x="97" y="8"/>
                    </a:cubicBezTo>
                    <a:cubicBezTo>
                      <a:pt x="102" y="8"/>
                      <a:pt x="102" y="12"/>
                      <a:pt x="102" y="12"/>
                    </a:cubicBezTo>
                    <a:cubicBezTo>
                      <a:pt x="102" y="63"/>
                      <a:pt x="102" y="63"/>
                      <a:pt x="102" y="63"/>
                    </a:cubicBezTo>
                    <a:cubicBezTo>
                      <a:pt x="102" y="63"/>
                      <a:pt x="102" y="67"/>
                      <a:pt x="98" y="67"/>
                    </a:cubicBezTo>
                    <a:cubicBezTo>
                      <a:pt x="84" y="67"/>
                      <a:pt x="16" y="67"/>
                      <a:pt x="13" y="67"/>
                    </a:cubicBezTo>
                    <a:cubicBezTo>
                      <a:pt x="9" y="67"/>
                      <a:pt x="9" y="63"/>
                      <a:pt x="9"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5" name="Freeform 147"/>
              <p:cNvSpPr>
                <a:spLocks noEditPoints="1"/>
              </p:cNvSpPr>
              <p:nvPr/>
            </p:nvSpPr>
            <p:spPr bwMode="auto">
              <a:xfrm>
                <a:off x="-2116138" y="5818188"/>
                <a:ext cx="269875" cy="225425"/>
              </a:xfrm>
              <a:custGeom>
                <a:avLst/>
                <a:gdLst/>
                <a:ahLst/>
                <a:cxnLst>
                  <a:cxn ang="0">
                    <a:pos x="91" y="92"/>
                  </a:cxn>
                  <a:cxn ang="0">
                    <a:pos x="18" y="92"/>
                  </a:cxn>
                  <a:cxn ang="0">
                    <a:pos x="14" y="88"/>
                  </a:cxn>
                  <a:cxn ang="0">
                    <a:pos x="14" y="88"/>
                  </a:cxn>
                  <a:cxn ang="0">
                    <a:pos x="18" y="83"/>
                  </a:cxn>
                  <a:cxn ang="0">
                    <a:pos x="42" y="83"/>
                  </a:cxn>
                  <a:cxn ang="0">
                    <a:pos x="46" y="79"/>
                  </a:cxn>
                  <a:cxn ang="0">
                    <a:pos x="41" y="75"/>
                  </a:cxn>
                  <a:cxn ang="0">
                    <a:pos x="8" y="75"/>
                  </a:cxn>
                  <a:cxn ang="0">
                    <a:pos x="0" y="68"/>
                  </a:cxn>
                  <a:cxn ang="0">
                    <a:pos x="0" y="9"/>
                  </a:cxn>
                  <a:cxn ang="0">
                    <a:pos x="8" y="0"/>
                  </a:cxn>
                  <a:cxn ang="0">
                    <a:pos x="102" y="0"/>
                  </a:cxn>
                  <a:cxn ang="0">
                    <a:pos x="109" y="9"/>
                  </a:cxn>
                  <a:cxn ang="0">
                    <a:pos x="109" y="67"/>
                  </a:cxn>
                  <a:cxn ang="0">
                    <a:pos x="101" y="75"/>
                  </a:cxn>
                  <a:cxn ang="0">
                    <a:pos x="68" y="75"/>
                  </a:cxn>
                  <a:cxn ang="0">
                    <a:pos x="64" y="80"/>
                  </a:cxn>
                  <a:cxn ang="0">
                    <a:pos x="69" y="83"/>
                  </a:cxn>
                  <a:cxn ang="0">
                    <a:pos x="92" y="83"/>
                  </a:cxn>
                  <a:cxn ang="0">
                    <a:pos x="96" y="87"/>
                  </a:cxn>
                  <a:cxn ang="0">
                    <a:pos x="96" y="89"/>
                  </a:cxn>
                  <a:cxn ang="0">
                    <a:pos x="91" y="92"/>
                  </a:cxn>
                  <a:cxn ang="0">
                    <a:pos x="8" y="63"/>
                  </a:cxn>
                  <a:cxn ang="0">
                    <a:pos x="8" y="12"/>
                  </a:cxn>
                  <a:cxn ang="0">
                    <a:pos x="12" y="8"/>
                  </a:cxn>
                  <a:cxn ang="0">
                    <a:pos x="97" y="8"/>
                  </a:cxn>
                  <a:cxn ang="0">
                    <a:pos x="102" y="12"/>
                  </a:cxn>
                  <a:cxn ang="0">
                    <a:pos x="102" y="63"/>
                  </a:cxn>
                  <a:cxn ang="0">
                    <a:pos x="98" y="67"/>
                  </a:cxn>
                  <a:cxn ang="0">
                    <a:pos x="13" y="67"/>
                  </a:cxn>
                  <a:cxn ang="0">
                    <a:pos x="8" y="63"/>
                  </a:cxn>
                </a:cxnLst>
                <a:rect l="0" t="0" r="r" b="b"/>
                <a:pathLst>
                  <a:path w="110" h="92">
                    <a:moveTo>
                      <a:pt x="91" y="92"/>
                    </a:moveTo>
                    <a:cubicBezTo>
                      <a:pt x="91" y="92"/>
                      <a:pt x="22" y="92"/>
                      <a:pt x="18" y="92"/>
                    </a:cubicBezTo>
                    <a:cubicBezTo>
                      <a:pt x="14" y="92"/>
                      <a:pt x="14" y="88"/>
                      <a:pt x="14" y="88"/>
                    </a:cubicBezTo>
                    <a:cubicBezTo>
                      <a:pt x="14" y="88"/>
                      <a:pt x="14" y="88"/>
                      <a:pt x="14" y="88"/>
                    </a:cubicBezTo>
                    <a:cubicBezTo>
                      <a:pt x="14" y="88"/>
                      <a:pt x="14" y="83"/>
                      <a:pt x="18" y="83"/>
                    </a:cubicBezTo>
                    <a:cubicBezTo>
                      <a:pt x="23" y="83"/>
                      <a:pt x="42" y="83"/>
                      <a:pt x="42" y="83"/>
                    </a:cubicBezTo>
                    <a:cubicBezTo>
                      <a:pt x="42" y="83"/>
                      <a:pt x="46" y="83"/>
                      <a:pt x="46" y="79"/>
                    </a:cubicBezTo>
                    <a:cubicBezTo>
                      <a:pt x="46" y="75"/>
                      <a:pt x="41" y="75"/>
                      <a:pt x="41" y="75"/>
                    </a:cubicBezTo>
                    <a:cubicBezTo>
                      <a:pt x="41" y="75"/>
                      <a:pt x="13" y="75"/>
                      <a:pt x="8" y="75"/>
                    </a:cubicBezTo>
                    <a:cubicBezTo>
                      <a:pt x="0" y="75"/>
                      <a:pt x="0" y="68"/>
                      <a:pt x="0" y="68"/>
                    </a:cubicBezTo>
                    <a:cubicBezTo>
                      <a:pt x="0" y="9"/>
                      <a:pt x="0" y="9"/>
                      <a:pt x="0" y="9"/>
                    </a:cubicBezTo>
                    <a:cubicBezTo>
                      <a:pt x="0" y="9"/>
                      <a:pt x="0" y="0"/>
                      <a:pt x="8" y="0"/>
                    </a:cubicBezTo>
                    <a:cubicBezTo>
                      <a:pt x="16" y="0"/>
                      <a:pt x="94" y="0"/>
                      <a:pt x="102" y="0"/>
                    </a:cubicBezTo>
                    <a:cubicBezTo>
                      <a:pt x="110" y="0"/>
                      <a:pt x="109" y="9"/>
                      <a:pt x="109" y="9"/>
                    </a:cubicBezTo>
                    <a:cubicBezTo>
                      <a:pt x="109" y="67"/>
                      <a:pt x="109" y="67"/>
                      <a:pt x="109" y="67"/>
                    </a:cubicBezTo>
                    <a:cubicBezTo>
                      <a:pt x="109" y="67"/>
                      <a:pt x="110" y="75"/>
                      <a:pt x="101" y="75"/>
                    </a:cubicBezTo>
                    <a:cubicBezTo>
                      <a:pt x="97" y="75"/>
                      <a:pt x="68" y="75"/>
                      <a:pt x="68" y="75"/>
                    </a:cubicBezTo>
                    <a:cubicBezTo>
                      <a:pt x="68" y="75"/>
                      <a:pt x="64" y="75"/>
                      <a:pt x="64" y="80"/>
                    </a:cubicBezTo>
                    <a:cubicBezTo>
                      <a:pt x="64" y="84"/>
                      <a:pt x="69" y="83"/>
                      <a:pt x="69" y="83"/>
                    </a:cubicBezTo>
                    <a:cubicBezTo>
                      <a:pt x="69" y="83"/>
                      <a:pt x="88" y="83"/>
                      <a:pt x="92" y="83"/>
                    </a:cubicBezTo>
                    <a:cubicBezTo>
                      <a:pt x="96" y="83"/>
                      <a:pt x="96" y="87"/>
                      <a:pt x="96" y="87"/>
                    </a:cubicBezTo>
                    <a:cubicBezTo>
                      <a:pt x="96" y="89"/>
                      <a:pt x="96" y="89"/>
                      <a:pt x="96" y="89"/>
                    </a:cubicBezTo>
                    <a:cubicBezTo>
                      <a:pt x="96" y="89"/>
                      <a:pt x="96" y="92"/>
                      <a:pt x="91" y="92"/>
                    </a:cubicBezTo>
                    <a:close/>
                    <a:moveTo>
                      <a:pt x="8" y="63"/>
                    </a:moveTo>
                    <a:cubicBezTo>
                      <a:pt x="8" y="12"/>
                      <a:pt x="8" y="12"/>
                      <a:pt x="8" y="12"/>
                    </a:cubicBezTo>
                    <a:cubicBezTo>
                      <a:pt x="8" y="12"/>
                      <a:pt x="8" y="8"/>
                      <a:pt x="12" y="8"/>
                    </a:cubicBezTo>
                    <a:cubicBezTo>
                      <a:pt x="16" y="8"/>
                      <a:pt x="83" y="8"/>
                      <a:pt x="97" y="8"/>
                    </a:cubicBezTo>
                    <a:cubicBezTo>
                      <a:pt x="101" y="8"/>
                      <a:pt x="102" y="12"/>
                      <a:pt x="102" y="12"/>
                    </a:cubicBezTo>
                    <a:cubicBezTo>
                      <a:pt x="102" y="63"/>
                      <a:pt x="102" y="63"/>
                      <a:pt x="102" y="63"/>
                    </a:cubicBezTo>
                    <a:cubicBezTo>
                      <a:pt x="102" y="63"/>
                      <a:pt x="102" y="67"/>
                      <a:pt x="98" y="67"/>
                    </a:cubicBezTo>
                    <a:cubicBezTo>
                      <a:pt x="84" y="67"/>
                      <a:pt x="16" y="67"/>
                      <a:pt x="13" y="67"/>
                    </a:cubicBezTo>
                    <a:cubicBezTo>
                      <a:pt x="9" y="67"/>
                      <a:pt x="8" y="63"/>
                      <a:pt x="8"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6" name="Freeform 148"/>
              <p:cNvSpPr>
                <a:spLocks/>
              </p:cNvSpPr>
              <p:nvPr/>
            </p:nvSpPr>
            <p:spPr bwMode="auto">
              <a:xfrm>
                <a:off x="-2462213" y="5746751"/>
                <a:ext cx="615950" cy="20638"/>
              </a:xfrm>
              <a:custGeom>
                <a:avLst/>
                <a:gdLst/>
                <a:ahLst/>
                <a:cxnLst>
                  <a:cxn ang="0">
                    <a:pos x="4" y="0"/>
                  </a:cxn>
                  <a:cxn ang="0">
                    <a:pos x="247" y="0"/>
                  </a:cxn>
                  <a:cxn ang="0">
                    <a:pos x="251" y="4"/>
                  </a:cxn>
                  <a:cxn ang="0">
                    <a:pos x="247" y="8"/>
                  </a:cxn>
                  <a:cxn ang="0">
                    <a:pos x="4" y="8"/>
                  </a:cxn>
                  <a:cxn ang="0">
                    <a:pos x="0" y="4"/>
                  </a:cxn>
                  <a:cxn ang="0">
                    <a:pos x="4" y="0"/>
                  </a:cxn>
                </a:cxnLst>
                <a:rect l="0" t="0" r="r" b="b"/>
                <a:pathLst>
                  <a:path w="251" h="8">
                    <a:moveTo>
                      <a:pt x="4" y="0"/>
                    </a:moveTo>
                    <a:cubicBezTo>
                      <a:pt x="247" y="0"/>
                      <a:pt x="247" y="0"/>
                      <a:pt x="247" y="0"/>
                    </a:cubicBezTo>
                    <a:cubicBezTo>
                      <a:pt x="249" y="0"/>
                      <a:pt x="251" y="2"/>
                      <a:pt x="251" y="4"/>
                    </a:cubicBezTo>
                    <a:cubicBezTo>
                      <a:pt x="251" y="6"/>
                      <a:pt x="249" y="8"/>
                      <a:pt x="247" y="8"/>
                    </a:cubicBezTo>
                    <a:cubicBezTo>
                      <a:pt x="4" y="8"/>
                      <a:pt x="4" y="8"/>
                      <a:pt x="4" y="8"/>
                    </a:cubicBezTo>
                    <a:cubicBezTo>
                      <a:pt x="2" y="8"/>
                      <a:pt x="0" y="6"/>
                      <a:pt x="0" y="4"/>
                    </a:cubicBezTo>
                    <a:cubicBezTo>
                      <a:pt x="0" y="2"/>
                      <a:pt x="2"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7" name="Freeform 149"/>
              <p:cNvSpPr>
                <a:spLocks/>
              </p:cNvSpPr>
              <p:nvPr/>
            </p:nvSpPr>
            <p:spPr bwMode="auto">
              <a:xfrm>
                <a:off x="-2174875" y="5681663"/>
                <a:ext cx="20638" cy="77788"/>
              </a:xfrm>
              <a:custGeom>
                <a:avLst/>
                <a:gdLst/>
                <a:ahLst/>
                <a:cxnLst>
                  <a:cxn ang="0">
                    <a:pos x="4" y="0"/>
                  </a:cxn>
                  <a:cxn ang="0">
                    <a:pos x="8" y="4"/>
                  </a:cxn>
                  <a:cxn ang="0">
                    <a:pos x="8" y="28"/>
                  </a:cxn>
                  <a:cxn ang="0">
                    <a:pos x="4" y="32"/>
                  </a:cxn>
                  <a:cxn ang="0">
                    <a:pos x="0" y="28"/>
                  </a:cxn>
                  <a:cxn ang="0">
                    <a:pos x="0" y="4"/>
                  </a:cxn>
                  <a:cxn ang="0">
                    <a:pos x="4" y="0"/>
                  </a:cxn>
                </a:cxnLst>
                <a:rect l="0" t="0" r="r" b="b"/>
                <a:pathLst>
                  <a:path w="8" h="32">
                    <a:moveTo>
                      <a:pt x="4" y="0"/>
                    </a:moveTo>
                    <a:cubicBezTo>
                      <a:pt x="7" y="0"/>
                      <a:pt x="8" y="2"/>
                      <a:pt x="8" y="4"/>
                    </a:cubicBezTo>
                    <a:cubicBezTo>
                      <a:pt x="8" y="28"/>
                      <a:pt x="8" y="28"/>
                      <a:pt x="8" y="28"/>
                    </a:cubicBezTo>
                    <a:cubicBezTo>
                      <a:pt x="8" y="31"/>
                      <a:pt x="7" y="32"/>
                      <a:pt x="4" y="32"/>
                    </a:cubicBezTo>
                    <a:cubicBezTo>
                      <a:pt x="2" y="32"/>
                      <a:pt x="0" y="31"/>
                      <a:pt x="0" y="28"/>
                    </a:cubicBezTo>
                    <a:cubicBezTo>
                      <a:pt x="0" y="4"/>
                      <a:pt x="0" y="4"/>
                      <a:pt x="0" y="4"/>
                    </a:cubicBezTo>
                    <a:cubicBezTo>
                      <a:pt x="0" y="2"/>
                      <a:pt x="2"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8" name="Freeform 150"/>
              <p:cNvSpPr>
                <a:spLocks/>
              </p:cNvSpPr>
              <p:nvPr/>
            </p:nvSpPr>
            <p:spPr bwMode="auto">
              <a:xfrm>
                <a:off x="-1998663" y="5759451"/>
                <a:ext cx="20638" cy="73025"/>
              </a:xfrm>
              <a:custGeom>
                <a:avLst/>
                <a:gdLst/>
                <a:ahLst/>
                <a:cxnLst>
                  <a:cxn ang="0">
                    <a:pos x="4" y="0"/>
                  </a:cxn>
                  <a:cxn ang="0">
                    <a:pos x="8" y="4"/>
                  </a:cxn>
                  <a:cxn ang="0">
                    <a:pos x="8" y="26"/>
                  </a:cxn>
                  <a:cxn ang="0">
                    <a:pos x="4" y="30"/>
                  </a:cxn>
                  <a:cxn ang="0">
                    <a:pos x="0" y="26"/>
                  </a:cxn>
                  <a:cxn ang="0">
                    <a:pos x="0" y="4"/>
                  </a:cxn>
                  <a:cxn ang="0">
                    <a:pos x="4" y="0"/>
                  </a:cxn>
                </a:cxnLst>
                <a:rect l="0" t="0" r="r" b="b"/>
                <a:pathLst>
                  <a:path w="8" h="30">
                    <a:moveTo>
                      <a:pt x="4" y="0"/>
                    </a:moveTo>
                    <a:cubicBezTo>
                      <a:pt x="7" y="0"/>
                      <a:pt x="8" y="2"/>
                      <a:pt x="8" y="4"/>
                    </a:cubicBezTo>
                    <a:cubicBezTo>
                      <a:pt x="8" y="26"/>
                      <a:pt x="8" y="26"/>
                      <a:pt x="8" y="26"/>
                    </a:cubicBezTo>
                    <a:cubicBezTo>
                      <a:pt x="8" y="28"/>
                      <a:pt x="7" y="30"/>
                      <a:pt x="4" y="30"/>
                    </a:cubicBezTo>
                    <a:cubicBezTo>
                      <a:pt x="2" y="30"/>
                      <a:pt x="0" y="28"/>
                      <a:pt x="0" y="26"/>
                    </a:cubicBezTo>
                    <a:cubicBezTo>
                      <a:pt x="0" y="4"/>
                      <a:pt x="0" y="4"/>
                      <a:pt x="0" y="4"/>
                    </a:cubicBezTo>
                    <a:cubicBezTo>
                      <a:pt x="0" y="2"/>
                      <a:pt x="2"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9" name="Freeform 151"/>
              <p:cNvSpPr>
                <a:spLocks/>
              </p:cNvSpPr>
              <p:nvPr/>
            </p:nvSpPr>
            <p:spPr bwMode="auto">
              <a:xfrm>
                <a:off x="-2343150" y="5759451"/>
                <a:ext cx="19050" cy="73025"/>
              </a:xfrm>
              <a:custGeom>
                <a:avLst/>
                <a:gdLst/>
                <a:ahLst/>
                <a:cxnLst>
                  <a:cxn ang="0">
                    <a:pos x="4" y="0"/>
                  </a:cxn>
                  <a:cxn ang="0">
                    <a:pos x="8" y="4"/>
                  </a:cxn>
                  <a:cxn ang="0">
                    <a:pos x="8" y="26"/>
                  </a:cxn>
                  <a:cxn ang="0">
                    <a:pos x="4" y="30"/>
                  </a:cxn>
                  <a:cxn ang="0">
                    <a:pos x="0" y="26"/>
                  </a:cxn>
                  <a:cxn ang="0">
                    <a:pos x="0" y="4"/>
                  </a:cxn>
                  <a:cxn ang="0">
                    <a:pos x="4" y="0"/>
                  </a:cxn>
                </a:cxnLst>
                <a:rect l="0" t="0" r="r" b="b"/>
                <a:pathLst>
                  <a:path w="8" h="30">
                    <a:moveTo>
                      <a:pt x="4" y="0"/>
                    </a:moveTo>
                    <a:cubicBezTo>
                      <a:pt x="6" y="0"/>
                      <a:pt x="8" y="2"/>
                      <a:pt x="8" y="4"/>
                    </a:cubicBezTo>
                    <a:cubicBezTo>
                      <a:pt x="8" y="26"/>
                      <a:pt x="8" y="26"/>
                      <a:pt x="8" y="26"/>
                    </a:cubicBezTo>
                    <a:cubicBezTo>
                      <a:pt x="8" y="28"/>
                      <a:pt x="6" y="30"/>
                      <a:pt x="4" y="30"/>
                    </a:cubicBezTo>
                    <a:cubicBezTo>
                      <a:pt x="2" y="30"/>
                      <a:pt x="0" y="28"/>
                      <a:pt x="0" y="26"/>
                    </a:cubicBezTo>
                    <a:cubicBezTo>
                      <a:pt x="0" y="4"/>
                      <a:pt x="0" y="4"/>
                      <a:pt x="0" y="4"/>
                    </a:cubicBezTo>
                    <a:cubicBezTo>
                      <a:pt x="0" y="2"/>
                      <a:pt x="2"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0" name="Oval 152"/>
              <p:cNvSpPr>
                <a:spLocks noChangeArrowheads="1"/>
              </p:cNvSpPr>
              <p:nvPr/>
            </p:nvSpPr>
            <p:spPr bwMode="auto">
              <a:xfrm>
                <a:off x="-2193925" y="5727701"/>
                <a:ext cx="58738"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1" name="Oval 153"/>
              <p:cNvSpPr>
                <a:spLocks noChangeArrowheads="1"/>
              </p:cNvSpPr>
              <p:nvPr/>
            </p:nvSpPr>
            <p:spPr bwMode="auto">
              <a:xfrm>
                <a:off x="-2017713" y="5727701"/>
                <a:ext cx="58738"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52" name="Oval 154"/>
              <p:cNvSpPr>
                <a:spLocks noChangeArrowheads="1"/>
              </p:cNvSpPr>
              <p:nvPr/>
            </p:nvSpPr>
            <p:spPr bwMode="auto">
              <a:xfrm>
                <a:off x="-2363788" y="5727701"/>
                <a:ext cx="58738"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nvGrpSpPr>
            <p:cNvPr id="119" name="组合 118"/>
            <p:cNvGrpSpPr/>
            <p:nvPr/>
          </p:nvGrpSpPr>
          <p:grpSpPr>
            <a:xfrm>
              <a:off x="7532014" y="3911179"/>
              <a:ext cx="390905" cy="358776"/>
              <a:chOff x="-1571625" y="5559426"/>
              <a:chExt cx="463550" cy="425450"/>
            </a:xfrm>
            <a:solidFill>
              <a:schemeClr val="bg2">
                <a:lumMod val="75000"/>
              </a:schemeClr>
            </a:solidFill>
          </p:grpSpPr>
          <p:sp>
            <p:nvSpPr>
              <p:cNvPr id="136" name="Freeform 155"/>
              <p:cNvSpPr>
                <a:spLocks/>
              </p:cNvSpPr>
              <p:nvPr/>
            </p:nvSpPr>
            <p:spPr bwMode="auto">
              <a:xfrm>
                <a:off x="-1546225" y="5607051"/>
                <a:ext cx="173038" cy="15875"/>
              </a:xfrm>
              <a:custGeom>
                <a:avLst/>
                <a:gdLst/>
                <a:ahLst/>
                <a:cxnLst>
                  <a:cxn ang="0">
                    <a:pos x="3" y="6"/>
                  </a:cxn>
                  <a:cxn ang="0">
                    <a:pos x="67" y="6"/>
                  </a:cxn>
                  <a:cxn ang="0">
                    <a:pos x="71" y="3"/>
                  </a:cxn>
                  <a:cxn ang="0">
                    <a:pos x="67" y="0"/>
                  </a:cxn>
                  <a:cxn ang="0">
                    <a:pos x="3" y="0"/>
                  </a:cxn>
                  <a:cxn ang="0">
                    <a:pos x="0" y="3"/>
                  </a:cxn>
                  <a:cxn ang="0">
                    <a:pos x="3" y="6"/>
                  </a:cxn>
                </a:cxnLst>
                <a:rect l="0" t="0" r="r" b="b"/>
                <a:pathLst>
                  <a:path w="71" h="6">
                    <a:moveTo>
                      <a:pt x="3" y="6"/>
                    </a:moveTo>
                    <a:cubicBezTo>
                      <a:pt x="67" y="6"/>
                      <a:pt x="67" y="6"/>
                      <a:pt x="67" y="6"/>
                    </a:cubicBezTo>
                    <a:cubicBezTo>
                      <a:pt x="69" y="6"/>
                      <a:pt x="71" y="5"/>
                      <a:pt x="71" y="3"/>
                    </a:cubicBezTo>
                    <a:cubicBezTo>
                      <a:pt x="71" y="2"/>
                      <a:pt x="69" y="0"/>
                      <a:pt x="67" y="0"/>
                    </a:cubicBezTo>
                    <a:cubicBezTo>
                      <a:pt x="3" y="0"/>
                      <a:pt x="3" y="0"/>
                      <a:pt x="3" y="0"/>
                    </a:cubicBezTo>
                    <a:cubicBezTo>
                      <a:pt x="2" y="0"/>
                      <a:pt x="0" y="2"/>
                      <a:pt x="0" y="3"/>
                    </a:cubicBezTo>
                    <a:cubicBezTo>
                      <a:pt x="0" y="5"/>
                      <a:pt x="2"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7" name="Freeform 156"/>
              <p:cNvSpPr>
                <a:spLocks/>
              </p:cNvSpPr>
              <p:nvPr/>
            </p:nvSpPr>
            <p:spPr bwMode="auto">
              <a:xfrm>
                <a:off x="-1546225" y="5640388"/>
                <a:ext cx="173038" cy="14288"/>
              </a:xfrm>
              <a:custGeom>
                <a:avLst/>
                <a:gdLst/>
                <a:ahLst/>
                <a:cxnLst>
                  <a:cxn ang="0">
                    <a:pos x="3" y="6"/>
                  </a:cxn>
                  <a:cxn ang="0">
                    <a:pos x="67" y="6"/>
                  </a:cxn>
                  <a:cxn ang="0">
                    <a:pos x="71" y="3"/>
                  </a:cxn>
                  <a:cxn ang="0">
                    <a:pos x="67" y="0"/>
                  </a:cxn>
                  <a:cxn ang="0">
                    <a:pos x="3" y="0"/>
                  </a:cxn>
                  <a:cxn ang="0">
                    <a:pos x="0" y="3"/>
                  </a:cxn>
                  <a:cxn ang="0">
                    <a:pos x="3" y="6"/>
                  </a:cxn>
                </a:cxnLst>
                <a:rect l="0" t="0" r="r" b="b"/>
                <a:pathLst>
                  <a:path w="71" h="6">
                    <a:moveTo>
                      <a:pt x="3" y="6"/>
                    </a:moveTo>
                    <a:cubicBezTo>
                      <a:pt x="67" y="6"/>
                      <a:pt x="67" y="6"/>
                      <a:pt x="67" y="6"/>
                    </a:cubicBezTo>
                    <a:cubicBezTo>
                      <a:pt x="69" y="6"/>
                      <a:pt x="71" y="4"/>
                      <a:pt x="71" y="3"/>
                    </a:cubicBezTo>
                    <a:cubicBezTo>
                      <a:pt x="71" y="1"/>
                      <a:pt x="69" y="0"/>
                      <a:pt x="67" y="0"/>
                    </a:cubicBezTo>
                    <a:cubicBezTo>
                      <a:pt x="3" y="0"/>
                      <a:pt x="3" y="0"/>
                      <a:pt x="3" y="0"/>
                    </a:cubicBezTo>
                    <a:cubicBezTo>
                      <a:pt x="2" y="0"/>
                      <a:pt x="0" y="1"/>
                      <a:pt x="0" y="3"/>
                    </a:cubicBezTo>
                    <a:cubicBezTo>
                      <a:pt x="0" y="4"/>
                      <a:pt x="2"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8" name="Freeform 157"/>
              <p:cNvSpPr>
                <a:spLocks/>
              </p:cNvSpPr>
              <p:nvPr/>
            </p:nvSpPr>
            <p:spPr bwMode="auto">
              <a:xfrm>
                <a:off x="-1546225" y="5668963"/>
                <a:ext cx="173038" cy="17463"/>
              </a:xfrm>
              <a:custGeom>
                <a:avLst/>
                <a:gdLst/>
                <a:ahLst/>
                <a:cxnLst>
                  <a:cxn ang="0">
                    <a:pos x="67" y="7"/>
                  </a:cxn>
                  <a:cxn ang="0">
                    <a:pos x="71" y="4"/>
                  </a:cxn>
                  <a:cxn ang="0">
                    <a:pos x="67" y="0"/>
                  </a:cxn>
                  <a:cxn ang="0">
                    <a:pos x="3" y="0"/>
                  </a:cxn>
                  <a:cxn ang="0">
                    <a:pos x="0" y="4"/>
                  </a:cxn>
                  <a:cxn ang="0">
                    <a:pos x="3" y="7"/>
                  </a:cxn>
                  <a:cxn ang="0">
                    <a:pos x="67" y="7"/>
                  </a:cxn>
                </a:cxnLst>
                <a:rect l="0" t="0" r="r" b="b"/>
                <a:pathLst>
                  <a:path w="71" h="7">
                    <a:moveTo>
                      <a:pt x="67" y="7"/>
                    </a:moveTo>
                    <a:cubicBezTo>
                      <a:pt x="69" y="7"/>
                      <a:pt x="71" y="5"/>
                      <a:pt x="71" y="4"/>
                    </a:cubicBezTo>
                    <a:cubicBezTo>
                      <a:pt x="71" y="2"/>
                      <a:pt x="69" y="0"/>
                      <a:pt x="67" y="0"/>
                    </a:cubicBezTo>
                    <a:cubicBezTo>
                      <a:pt x="3" y="0"/>
                      <a:pt x="3" y="0"/>
                      <a:pt x="3" y="0"/>
                    </a:cubicBezTo>
                    <a:cubicBezTo>
                      <a:pt x="2" y="0"/>
                      <a:pt x="0" y="2"/>
                      <a:pt x="0" y="4"/>
                    </a:cubicBezTo>
                    <a:cubicBezTo>
                      <a:pt x="0" y="5"/>
                      <a:pt x="2" y="7"/>
                      <a:pt x="3" y="7"/>
                    </a:cubicBezTo>
                    <a:lnTo>
                      <a:pt x="67"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9" name="Freeform 158"/>
              <p:cNvSpPr>
                <a:spLocks/>
              </p:cNvSpPr>
              <p:nvPr/>
            </p:nvSpPr>
            <p:spPr bwMode="auto">
              <a:xfrm>
                <a:off x="-1309688" y="5607051"/>
                <a:ext cx="174625" cy="15875"/>
              </a:xfrm>
              <a:custGeom>
                <a:avLst/>
                <a:gdLst/>
                <a:ahLst/>
                <a:cxnLst>
                  <a:cxn ang="0">
                    <a:pos x="4" y="6"/>
                  </a:cxn>
                  <a:cxn ang="0">
                    <a:pos x="68" y="6"/>
                  </a:cxn>
                  <a:cxn ang="0">
                    <a:pos x="71" y="3"/>
                  </a:cxn>
                  <a:cxn ang="0">
                    <a:pos x="68" y="0"/>
                  </a:cxn>
                  <a:cxn ang="0">
                    <a:pos x="4" y="0"/>
                  </a:cxn>
                  <a:cxn ang="0">
                    <a:pos x="0" y="3"/>
                  </a:cxn>
                  <a:cxn ang="0">
                    <a:pos x="4" y="6"/>
                  </a:cxn>
                </a:cxnLst>
                <a:rect l="0" t="0" r="r" b="b"/>
                <a:pathLst>
                  <a:path w="71" h="6">
                    <a:moveTo>
                      <a:pt x="4" y="6"/>
                    </a:moveTo>
                    <a:cubicBezTo>
                      <a:pt x="68" y="6"/>
                      <a:pt x="68" y="6"/>
                      <a:pt x="68" y="6"/>
                    </a:cubicBezTo>
                    <a:cubicBezTo>
                      <a:pt x="69" y="6"/>
                      <a:pt x="71" y="5"/>
                      <a:pt x="71" y="3"/>
                    </a:cubicBezTo>
                    <a:cubicBezTo>
                      <a:pt x="71" y="2"/>
                      <a:pt x="69" y="0"/>
                      <a:pt x="68" y="0"/>
                    </a:cubicBezTo>
                    <a:cubicBezTo>
                      <a:pt x="4" y="0"/>
                      <a:pt x="4" y="0"/>
                      <a:pt x="4" y="0"/>
                    </a:cubicBezTo>
                    <a:cubicBezTo>
                      <a:pt x="2" y="0"/>
                      <a:pt x="0" y="2"/>
                      <a:pt x="0" y="3"/>
                    </a:cubicBezTo>
                    <a:cubicBezTo>
                      <a:pt x="0" y="5"/>
                      <a:pt x="2" y="6"/>
                      <a:pt x="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0" name="Freeform 159"/>
              <p:cNvSpPr>
                <a:spLocks/>
              </p:cNvSpPr>
              <p:nvPr/>
            </p:nvSpPr>
            <p:spPr bwMode="auto">
              <a:xfrm>
                <a:off x="-1309688" y="5640388"/>
                <a:ext cx="174625" cy="14288"/>
              </a:xfrm>
              <a:custGeom>
                <a:avLst/>
                <a:gdLst/>
                <a:ahLst/>
                <a:cxnLst>
                  <a:cxn ang="0">
                    <a:pos x="4" y="6"/>
                  </a:cxn>
                  <a:cxn ang="0">
                    <a:pos x="68" y="6"/>
                  </a:cxn>
                  <a:cxn ang="0">
                    <a:pos x="71" y="3"/>
                  </a:cxn>
                  <a:cxn ang="0">
                    <a:pos x="68" y="0"/>
                  </a:cxn>
                  <a:cxn ang="0">
                    <a:pos x="4" y="0"/>
                  </a:cxn>
                  <a:cxn ang="0">
                    <a:pos x="0" y="3"/>
                  </a:cxn>
                  <a:cxn ang="0">
                    <a:pos x="4" y="6"/>
                  </a:cxn>
                </a:cxnLst>
                <a:rect l="0" t="0" r="r" b="b"/>
                <a:pathLst>
                  <a:path w="71" h="6">
                    <a:moveTo>
                      <a:pt x="4" y="6"/>
                    </a:moveTo>
                    <a:cubicBezTo>
                      <a:pt x="68" y="6"/>
                      <a:pt x="68" y="6"/>
                      <a:pt x="68" y="6"/>
                    </a:cubicBezTo>
                    <a:cubicBezTo>
                      <a:pt x="69" y="6"/>
                      <a:pt x="71" y="4"/>
                      <a:pt x="71" y="3"/>
                    </a:cubicBezTo>
                    <a:cubicBezTo>
                      <a:pt x="71" y="1"/>
                      <a:pt x="69" y="0"/>
                      <a:pt x="68" y="0"/>
                    </a:cubicBezTo>
                    <a:cubicBezTo>
                      <a:pt x="4" y="0"/>
                      <a:pt x="4" y="0"/>
                      <a:pt x="4" y="0"/>
                    </a:cubicBezTo>
                    <a:cubicBezTo>
                      <a:pt x="2" y="0"/>
                      <a:pt x="0" y="1"/>
                      <a:pt x="0" y="3"/>
                    </a:cubicBezTo>
                    <a:cubicBezTo>
                      <a:pt x="0" y="4"/>
                      <a:pt x="2" y="6"/>
                      <a:pt x="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1" name="Freeform 160"/>
              <p:cNvSpPr>
                <a:spLocks/>
              </p:cNvSpPr>
              <p:nvPr/>
            </p:nvSpPr>
            <p:spPr bwMode="auto">
              <a:xfrm>
                <a:off x="-1309688" y="5668963"/>
                <a:ext cx="174625" cy="17463"/>
              </a:xfrm>
              <a:custGeom>
                <a:avLst/>
                <a:gdLst/>
                <a:ahLst/>
                <a:cxnLst>
                  <a:cxn ang="0">
                    <a:pos x="68" y="7"/>
                  </a:cxn>
                  <a:cxn ang="0">
                    <a:pos x="71" y="4"/>
                  </a:cxn>
                  <a:cxn ang="0">
                    <a:pos x="68" y="0"/>
                  </a:cxn>
                  <a:cxn ang="0">
                    <a:pos x="4" y="0"/>
                  </a:cxn>
                  <a:cxn ang="0">
                    <a:pos x="0" y="4"/>
                  </a:cxn>
                  <a:cxn ang="0">
                    <a:pos x="4" y="7"/>
                  </a:cxn>
                  <a:cxn ang="0">
                    <a:pos x="68" y="7"/>
                  </a:cxn>
                </a:cxnLst>
                <a:rect l="0" t="0" r="r" b="b"/>
                <a:pathLst>
                  <a:path w="71" h="7">
                    <a:moveTo>
                      <a:pt x="68" y="7"/>
                    </a:moveTo>
                    <a:cubicBezTo>
                      <a:pt x="69" y="7"/>
                      <a:pt x="71" y="5"/>
                      <a:pt x="71" y="4"/>
                    </a:cubicBezTo>
                    <a:cubicBezTo>
                      <a:pt x="71" y="2"/>
                      <a:pt x="69" y="0"/>
                      <a:pt x="68" y="0"/>
                    </a:cubicBezTo>
                    <a:cubicBezTo>
                      <a:pt x="4" y="0"/>
                      <a:pt x="4" y="0"/>
                      <a:pt x="4" y="0"/>
                    </a:cubicBezTo>
                    <a:cubicBezTo>
                      <a:pt x="2" y="0"/>
                      <a:pt x="0" y="2"/>
                      <a:pt x="0" y="4"/>
                    </a:cubicBezTo>
                    <a:cubicBezTo>
                      <a:pt x="0" y="5"/>
                      <a:pt x="2" y="7"/>
                      <a:pt x="4" y="7"/>
                    </a:cubicBezTo>
                    <a:lnTo>
                      <a:pt x="68"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42" name="Freeform 161"/>
              <p:cNvSpPr>
                <a:spLocks noEditPoints="1"/>
              </p:cNvSpPr>
              <p:nvPr/>
            </p:nvSpPr>
            <p:spPr bwMode="auto">
              <a:xfrm>
                <a:off x="-1571625" y="5559426"/>
                <a:ext cx="463550" cy="425450"/>
              </a:xfrm>
              <a:custGeom>
                <a:avLst/>
                <a:gdLst/>
                <a:ahLst/>
                <a:cxnLst>
                  <a:cxn ang="0">
                    <a:pos x="153" y="162"/>
                  </a:cxn>
                  <a:cxn ang="0">
                    <a:pos x="147" y="150"/>
                  </a:cxn>
                  <a:cxn ang="0">
                    <a:pos x="189" y="139"/>
                  </a:cxn>
                  <a:cxn ang="0">
                    <a:pos x="178" y="0"/>
                  </a:cxn>
                  <a:cxn ang="0">
                    <a:pos x="98" y="11"/>
                  </a:cxn>
                  <a:cxn ang="0">
                    <a:pos x="109" y="150"/>
                  </a:cxn>
                  <a:cxn ang="0">
                    <a:pos x="140" y="156"/>
                  </a:cxn>
                  <a:cxn ang="0">
                    <a:pos x="55" y="162"/>
                  </a:cxn>
                  <a:cxn ang="0">
                    <a:pos x="49" y="150"/>
                  </a:cxn>
                  <a:cxn ang="0">
                    <a:pos x="91" y="139"/>
                  </a:cxn>
                  <a:cxn ang="0">
                    <a:pos x="81" y="0"/>
                  </a:cxn>
                  <a:cxn ang="0">
                    <a:pos x="0" y="11"/>
                  </a:cxn>
                  <a:cxn ang="0">
                    <a:pos x="11" y="150"/>
                  </a:cxn>
                  <a:cxn ang="0">
                    <a:pos x="43" y="156"/>
                  </a:cxn>
                  <a:cxn ang="0">
                    <a:pos x="3" y="162"/>
                  </a:cxn>
                  <a:cxn ang="0">
                    <a:pos x="3" y="168"/>
                  </a:cxn>
                  <a:cxn ang="0">
                    <a:pos x="46" y="174"/>
                  </a:cxn>
                  <a:cxn ang="0">
                    <a:pos x="134" y="168"/>
                  </a:cxn>
                  <a:cxn ang="0">
                    <a:pos x="153" y="168"/>
                  </a:cxn>
                  <a:cxn ang="0">
                    <a:pos x="189" y="165"/>
                  </a:cxn>
                  <a:cxn ang="0">
                    <a:pos x="105" y="139"/>
                  </a:cxn>
                  <a:cxn ang="0">
                    <a:pos x="109" y="7"/>
                  </a:cxn>
                  <a:cxn ang="0">
                    <a:pos x="182" y="11"/>
                  </a:cxn>
                  <a:cxn ang="0">
                    <a:pos x="178" y="143"/>
                  </a:cxn>
                  <a:cxn ang="0">
                    <a:pos x="144" y="143"/>
                  </a:cxn>
                  <a:cxn ang="0">
                    <a:pos x="109" y="143"/>
                  </a:cxn>
                  <a:cxn ang="0">
                    <a:pos x="7" y="139"/>
                  </a:cxn>
                  <a:cxn ang="0">
                    <a:pos x="11" y="7"/>
                  </a:cxn>
                  <a:cxn ang="0">
                    <a:pos x="85" y="11"/>
                  </a:cxn>
                  <a:cxn ang="0">
                    <a:pos x="81" y="143"/>
                  </a:cxn>
                  <a:cxn ang="0">
                    <a:pos x="46" y="143"/>
                  </a:cxn>
                  <a:cxn ang="0">
                    <a:pos x="11" y="143"/>
                  </a:cxn>
                </a:cxnLst>
                <a:rect l="0" t="0" r="r" b="b"/>
                <a:pathLst>
                  <a:path w="189" h="174">
                    <a:moveTo>
                      <a:pt x="186" y="162"/>
                    </a:moveTo>
                    <a:cubicBezTo>
                      <a:pt x="153" y="162"/>
                      <a:pt x="153" y="162"/>
                      <a:pt x="153" y="162"/>
                    </a:cubicBezTo>
                    <a:cubicBezTo>
                      <a:pt x="152" y="159"/>
                      <a:pt x="150" y="157"/>
                      <a:pt x="147" y="156"/>
                    </a:cubicBezTo>
                    <a:cubicBezTo>
                      <a:pt x="147" y="150"/>
                      <a:pt x="147" y="150"/>
                      <a:pt x="147" y="150"/>
                    </a:cubicBezTo>
                    <a:cubicBezTo>
                      <a:pt x="178" y="150"/>
                      <a:pt x="178" y="150"/>
                      <a:pt x="178" y="150"/>
                    </a:cubicBezTo>
                    <a:cubicBezTo>
                      <a:pt x="184" y="150"/>
                      <a:pt x="189" y="145"/>
                      <a:pt x="189" y="139"/>
                    </a:cubicBezTo>
                    <a:cubicBezTo>
                      <a:pt x="189" y="11"/>
                      <a:pt x="189" y="11"/>
                      <a:pt x="189" y="11"/>
                    </a:cubicBezTo>
                    <a:cubicBezTo>
                      <a:pt x="189" y="5"/>
                      <a:pt x="184" y="0"/>
                      <a:pt x="178" y="0"/>
                    </a:cubicBezTo>
                    <a:cubicBezTo>
                      <a:pt x="109" y="0"/>
                      <a:pt x="109" y="0"/>
                      <a:pt x="109" y="0"/>
                    </a:cubicBezTo>
                    <a:cubicBezTo>
                      <a:pt x="103" y="0"/>
                      <a:pt x="98" y="5"/>
                      <a:pt x="98" y="11"/>
                    </a:cubicBezTo>
                    <a:cubicBezTo>
                      <a:pt x="98" y="139"/>
                      <a:pt x="98" y="139"/>
                      <a:pt x="98" y="139"/>
                    </a:cubicBezTo>
                    <a:cubicBezTo>
                      <a:pt x="98" y="145"/>
                      <a:pt x="103" y="150"/>
                      <a:pt x="109" y="150"/>
                    </a:cubicBezTo>
                    <a:cubicBezTo>
                      <a:pt x="140" y="150"/>
                      <a:pt x="140" y="150"/>
                      <a:pt x="140" y="150"/>
                    </a:cubicBezTo>
                    <a:cubicBezTo>
                      <a:pt x="140" y="156"/>
                      <a:pt x="140" y="156"/>
                      <a:pt x="140" y="156"/>
                    </a:cubicBezTo>
                    <a:cubicBezTo>
                      <a:pt x="138" y="157"/>
                      <a:pt x="135" y="159"/>
                      <a:pt x="134" y="162"/>
                    </a:cubicBezTo>
                    <a:cubicBezTo>
                      <a:pt x="55" y="162"/>
                      <a:pt x="55" y="162"/>
                      <a:pt x="55" y="162"/>
                    </a:cubicBezTo>
                    <a:cubicBezTo>
                      <a:pt x="54" y="159"/>
                      <a:pt x="52" y="157"/>
                      <a:pt x="49" y="156"/>
                    </a:cubicBezTo>
                    <a:cubicBezTo>
                      <a:pt x="49" y="150"/>
                      <a:pt x="49" y="150"/>
                      <a:pt x="49" y="150"/>
                    </a:cubicBezTo>
                    <a:cubicBezTo>
                      <a:pt x="81" y="150"/>
                      <a:pt x="81" y="150"/>
                      <a:pt x="81" y="150"/>
                    </a:cubicBezTo>
                    <a:cubicBezTo>
                      <a:pt x="86" y="150"/>
                      <a:pt x="91" y="145"/>
                      <a:pt x="91" y="139"/>
                    </a:cubicBezTo>
                    <a:cubicBezTo>
                      <a:pt x="91" y="11"/>
                      <a:pt x="91" y="11"/>
                      <a:pt x="91" y="11"/>
                    </a:cubicBezTo>
                    <a:cubicBezTo>
                      <a:pt x="91" y="5"/>
                      <a:pt x="86" y="0"/>
                      <a:pt x="81" y="0"/>
                    </a:cubicBezTo>
                    <a:cubicBezTo>
                      <a:pt x="11" y="0"/>
                      <a:pt x="11" y="0"/>
                      <a:pt x="11" y="0"/>
                    </a:cubicBezTo>
                    <a:cubicBezTo>
                      <a:pt x="5" y="0"/>
                      <a:pt x="0" y="5"/>
                      <a:pt x="0" y="11"/>
                    </a:cubicBezTo>
                    <a:cubicBezTo>
                      <a:pt x="0" y="139"/>
                      <a:pt x="0" y="139"/>
                      <a:pt x="0" y="139"/>
                    </a:cubicBezTo>
                    <a:cubicBezTo>
                      <a:pt x="0" y="145"/>
                      <a:pt x="5" y="150"/>
                      <a:pt x="11" y="150"/>
                    </a:cubicBezTo>
                    <a:cubicBezTo>
                      <a:pt x="43" y="150"/>
                      <a:pt x="43" y="150"/>
                      <a:pt x="43" y="150"/>
                    </a:cubicBezTo>
                    <a:cubicBezTo>
                      <a:pt x="43" y="156"/>
                      <a:pt x="43" y="156"/>
                      <a:pt x="43" y="156"/>
                    </a:cubicBezTo>
                    <a:cubicBezTo>
                      <a:pt x="40" y="157"/>
                      <a:pt x="38" y="159"/>
                      <a:pt x="37" y="162"/>
                    </a:cubicBezTo>
                    <a:cubicBezTo>
                      <a:pt x="3" y="162"/>
                      <a:pt x="3" y="162"/>
                      <a:pt x="3" y="162"/>
                    </a:cubicBezTo>
                    <a:cubicBezTo>
                      <a:pt x="2" y="162"/>
                      <a:pt x="0" y="163"/>
                      <a:pt x="0" y="165"/>
                    </a:cubicBezTo>
                    <a:cubicBezTo>
                      <a:pt x="0" y="167"/>
                      <a:pt x="2" y="168"/>
                      <a:pt x="3" y="168"/>
                    </a:cubicBezTo>
                    <a:cubicBezTo>
                      <a:pt x="37" y="168"/>
                      <a:pt x="37" y="168"/>
                      <a:pt x="37" y="168"/>
                    </a:cubicBezTo>
                    <a:cubicBezTo>
                      <a:pt x="38" y="172"/>
                      <a:pt x="42" y="174"/>
                      <a:pt x="46" y="174"/>
                    </a:cubicBezTo>
                    <a:cubicBezTo>
                      <a:pt x="50" y="174"/>
                      <a:pt x="54" y="172"/>
                      <a:pt x="55" y="168"/>
                    </a:cubicBezTo>
                    <a:cubicBezTo>
                      <a:pt x="134" y="168"/>
                      <a:pt x="134" y="168"/>
                      <a:pt x="134" y="168"/>
                    </a:cubicBezTo>
                    <a:cubicBezTo>
                      <a:pt x="136" y="172"/>
                      <a:pt x="139" y="174"/>
                      <a:pt x="144" y="174"/>
                    </a:cubicBezTo>
                    <a:cubicBezTo>
                      <a:pt x="148" y="174"/>
                      <a:pt x="151" y="172"/>
                      <a:pt x="153" y="168"/>
                    </a:cubicBezTo>
                    <a:cubicBezTo>
                      <a:pt x="186" y="168"/>
                      <a:pt x="186" y="168"/>
                      <a:pt x="186" y="168"/>
                    </a:cubicBezTo>
                    <a:cubicBezTo>
                      <a:pt x="187" y="168"/>
                      <a:pt x="189" y="167"/>
                      <a:pt x="189" y="165"/>
                    </a:cubicBezTo>
                    <a:cubicBezTo>
                      <a:pt x="189" y="163"/>
                      <a:pt x="187" y="162"/>
                      <a:pt x="186" y="162"/>
                    </a:cubicBezTo>
                    <a:close/>
                    <a:moveTo>
                      <a:pt x="105" y="139"/>
                    </a:moveTo>
                    <a:cubicBezTo>
                      <a:pt x="105" y="11"/>
                      <a:pt x="105" y="11"/>
                      <a:pt x="105" y="11"/>
                    </a:cubicBezTo>
                    <a:cubicBezTo>
                      <a:pt x="105" y="8"/>
                      <a:pt x="107" y="7"/>
                      <a:pt x="109" y="7"/>
                    </a:cubicBezTo>
                    <a:cubicBezTo>
                      <a:pt x="178" y="7"/>
                      <a:pt x="178" y="7"/>
                      <a:pt x="178" y="7"/>
                    </a:cubicBezTo>
                    <a:cubicBezTo>
                      <a:pt x="181" y="7"/>
                      <a:pt x="182" y="8"/>
                      <a:pt x="182" y="11"/>
                    </a:cubicBezTo>
                    <a:cubicBezTo>
                      <a:pt x="182" y="139"/>
                      <a:pt x="182" y="139"/>
                      <a:pt x="182" y="139"/>
                    </a:cubicBezTo>
                    <a:cubicBezTo>
                      <a:pt x="182" y="142"/>
                      <a:pt x="181" y="143"/>
                      <a:pt x="178" y="143"/>
                    </a:cubicBezTo>
                    <a:cubicBezTo>
                      <a:pt x="146" y="143"/>
                      <a:pt x="146" y="143"/>
                      <a:pt x="146" y="143"/>
                    </a:cubicBezTo>
                    <a:cubicBezTo>
                      <a:pt x="145" y="143"/>
                      <a:pt x="144" y="143"/>
                      <a:pt x="144" y="143"/>
                    </a:cubicBezTo>
                    <a:cubicBezTo>
                      <a:pt x="143" y="143"/>
                      <a:pt x="142" y="143"/>
                      <a:pt x="142" y="143"/>
                    </a:cubicBezTo>
                    <a:cubicBezTo>
                      <a:pt x="109" y="143"/>
                      <a:pt x="109" y="143"/>
                      <a:pt x="109" y="143"/>
                    </a:cubicBezTo>
                    <a:cubicBezTo>
                      <a:pt x="107" y="143"/>
                      <a:pt x="105" y="142"/>
                      <a:pt x="105" y="139"/>
                    </a:cubicBezTo>
                    <a:close/>
                    <a:moveTo>
                      <a:pt x="7" y="139"/>
                    </a:moveTo>
                    <a:cubicBezTo>
                      <a:pt x="7" y="11"/>
                      <a:pt x="7" y="11"/>
                      <a:pt x="7" y="11"/>
                    </a:cubicBezTo>
                    <a:cubicBezTo>
                      <a:pt x="7" y="8"/>
                      <a:pt x="9" y="7"/>
                      <a:pt x="11" y="7"/>
                    </a:cubicBezTo>
                    <a:cubicBezTo>
                      <a:pt x="81" y="7"/>
                      <a:pt x="81" y="7"/>
                      <a:pt x="81" y="7"/>
                    </a:cubicBezTo>
                    <a:cubicBezTo>
                      <a:pt x="83" y="7"/>
                      <a:pt x="85" y="8"/>
                      <a:pt x="85" y="11"/>
                    </a:cubicBezTo>
                    <a:cubicBezTo>
                      <a:pt x="85" y="139"/>
                      <a:pt x="85" y="139"/>
                      <a:pt x="85" y="139"/>
                    </a:cubicBezTo>
                    <a:cubicBezTo>
                      <a:pt x="85" y="142"/>
                      <a:pt x="83" y="143"/>
                      <a:pt x="81" y="143"/>
                    </a:cubicBezTo>
                    <a:cubicBezTo>
                      <a:pt x="48" y="143"/>
                      <a:pt x="48" y="143"/>
                      <a:pt x="48" y="143"/>
                    </a:cubicBezTo>
                    <a:cubicBezTo>
                      <a:pt x="47" y="143"/>
                      <a:pt x="47" y="143"/>
                      <a:pt x="46" y="143"/>
                    </a:cubicBezTo>
                    <a:cubicBezTo>
                      <a:pt x="45" y="143"/>
                      <a:pt x="44" y="143"/>
                      <a:pt x="44" y="143"/>
                    </a:cubicBezTo>
                    <a:cubicBezTo>
                      <a:pt x="11" y="143"/>
                      <a:pt x="11" y="143"/>
                      <a:pt x="11" y="143"/>
                    </a:cubicBezTo>
                    <a:cubicBezTo>
                      <a:pt x="9" y="143"/>
                      <a:pt x="7" y="142"/>
                      <a:pt x="7" y="1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nvGrpSpPr>
            <p:cNvPr id="120" name="组合 119"/>
            <p:cNvGrpSpPr/>
            <p:nvPr/>
          </p:nvGrpSpPr>
          <p:grpSpPr>
            <a:xfrm>
              <a:off x="5386133" y="3928192"/>
              <a:ext cx="414338" cy="324751"/>
              <a:chOff x="-3602038" y="6350001"/>
              <a:chExt cx="646113" cy="506412"/>
            </a:xfrm>
            <a:solidFill>
              <a:schemeClr val="bg2">
                <a:lumMod val="75000"/>
              </a:schemeClr>
            </a:solidFill>
          </p:grpSpPr>
          <p:sp>
            <p:nvSpPr>
              <p:cNvPr id="131" name="Freeform 162"/>
              <p:cNvSpPr>
                <a:spLocks noEditPoints="1"/>
              </p:cNvSpPr>
              <p:nvPr/>
            </p:nvSpPr>
            <p:spPr bwMode="auto">
              <a:xfrm>
                <a:off x="-3441700" y="6494463"/>
                <a:ext cx="285750" cy="361950"/>
              </a:xfrm>
              <a:custGeom>
                <a:avLst/>
                <a:gdLst/>
                <a:ahLst/>
                <a:cxnLst>
                  <a:cxn ang="0">
                    <a:pos x="64" y="20"/>
                  </a:cxn>
                  <a:cxn ang="0">
                    <a:pos x="70" y="11"/>
                  </a:cxn>
                  <a:cxn ang="0">
                    <a:pos x="59" y="0"/>
                  </a:cxn>
                  <a:cxn ang="0">
                    <a:pos x="48" y="11"/>
                  </a:cxn>
                  <a:cxn ang="0">
                    <a:pos x="54" y="20"/>
                  </a:cxn>
                  <a:cxn ang="0">
                    <a:pos x="54" y="20"/>
                  </a:cxn>
                  <a:cxn ang="0">
                    <a:pos x="26" y="83"/>
                  </a:cxn>
                  <a:cxn ang="0">
                    <a:pos x="26" y="83"/>
                  </a:cxn>
                  <a:cxn ang="0">
                    <a:pos x="25" y="84"/>
                  </a:cxn>
                  <a:cxn ang="0">
                    <a:pos x="0" y="139"/>
                  </a:cxn>
                  <a:cxn ang="0">
                    <a:pos x="5" y="143"/>
                  </a:cxn>
                  <a:cxn ang="0">
                    <a:pos x="54" y="110"/>
                  </a:cxn>
                  <a:cxn ang="0">
                    <a:pos x="54" y="148"/>
                  </a:cxn>
                  <a:cxn ang="0">
                    <a:pos x="64" y="148"/>
                  </a:cxn>
                  <a:cxn ang="0">
                    <a:pos x="64" y="111"/>
                  </a:cxn>
                  <a:cxn ang="0">
                    <a:pos x="112" y="143"/>
                  </a:cxn>
                  <a:cxn ang="0">
                    <a:pos x="114" y="142"/>
                  </a:cxn>
                  <a:cxn ang="0">
                    <a:pos x="114" y="144"/>
                  </a:cxn>
                  <a:cxn ang="0">
                    <a:pos x="114" y="142"/>
                  </a:cxn>
                  <a:cxn ang="0">
                    <a:pos x="117" y="139"/>
                  </a:cxn>
                  <a:cxn ang="0">
                    <a:pos x="64" y="20"/>
                  </a:cxn>
                  <a:cxn ang="0">
                    <a:pos x="54" y="97"/>
                  </a:cxn>
                  <a:cxn ang="0">
                    <a:pos x="33" y="84"/>
                  </a:cxn>
                  <a:cxn ang="0">
                    <a:pos x="54" y="37"/>
                  </a:cxn>
                  <a:cxn ang="0">
                    <a:pos x="54" y="97"/>
                  </a:cxn>
                  <a:cxn ang="0">
                    <a:pos x="30" y="90"/>
                  </a:cxn>
                  <a:cxn ang="0">
                    <a:pos x="52" y="104"/>
                  </a:cxn>
                  <a:cxn ang="0">
                    <a:pos x="11" y="131"/>
                  </a:cxn>
                  <a:cxn ang="0">
                    <a:pos x="30" y="90"/>
                  </a:cxn>
                  <a:cxn ang="0">
                    <a:pos x="66" y="104"/>
                  </a:cxn>
                  <a:cxn ang="0">
                    <a:pos x="88" y="90"/>
                  </a:cxn>
                  <a:cxn ang="0">
                    <a:pos x="106" y="131"/>
                  </a:cxn>
                  <a:cxn ang="0">
                    <a:pos x="66" y="104"/>
                  </a:cxn>
                  <a:cxn ang="0">
                    <a:pos x="85" y="83"/>
                  </a:cxn>
                  <a:cxn ang="0">
                    <a:pos x="64" y="97"/>
                  </a:cxn>
                  <a:cxn ang="0">
                    <a:pos x="64" y="37"/>
                  </a:cxn>
                  <a:cxn ang="0">
                    <a:pos x="85" y="83"/>
                  </a:cxn>
                </a:cxnLst>
                <a:rect l="0" t="0" r="r" b="b"/>
                <a:pathLst>
                  <a:path w="117" h="148">
                    <a:moveTo>
                      <a:pt x="64" y="20"/>
                    </a:moveTo>
                    <a:cubicBezTo>
                      <a:pt x="68" y="18"/>
                      <a:pt x="70" y="15"/>
                      <a:pt x="70" y="11"/>
                    </a:cubicBezTo>
                    <a:cubicBezTo>
                      <a:pt x="70" y="5"/>
                      <a:pt x="65" y="0"/>
                      <a:pt x="59" y="0"/>
                    </a:cubicBezTo>
                    <a:cubicBezTo>
                      <a:pt x="53" y="0"/>
                      <a:pt x="48" y="5"/>
                      <a:pt x="48" y="11"/>
                    </a:cubicBezTo>
                    <a:cubicBezTo>
                      <a:pt x="48" y="15"/>
                      <a:pt x="51" y="18"/>
                      <a:pt x="54" y="20"/>
                    </a:cubicBezTo>
                    <a:cubicBezTo>
                      <a:pt x="54" y="20"/>
                      <a:pt x="54" y="20"/>
                      <a:pt x="54" y="20"/>
                    </a:cubicBezTo>
                    <a:cubicBezTo>
                      <a:pt x="26" y="83"/>
                      <a:pt x="26" y="83"/>
                      <a:pt x="26" y="83"/>
                    </a:cubicBezTo>
                    <a:cubicBezTo>
                      <a:pt x="26" y="83"/>
                      <a:pt x="26" y="83"/>
                      <a:pt x="26" y="83"/>
                    </a:cubicBezTo>
                    <a:cubicBezTo>
                      <a:pt x="26" y="83"/>
                      <a:pt x="25" y="83"/>
                      <a:pt x="25" y="84"/>
                    </a:cubicBezTo>
                    <a:cubicBezTo>
                      <a:pt x="0" y="139"/>
                      <a:pt x="0" y="139"/>
                      <a:pt x="0" y="139"/>
                    </a:cubicBezTo>
                    <a:cubicBezTo>
                      <a:pt x="5" y="143"/>
                      <a:pt x="5" y="143"/>
                      <a:pt x="5" y="143"/>
                    </a:cubicBezTo>
                    <a:cubicBezTo>
                      <a:pt x="54" y="110"/>
                      <a:pt x="54" y="110"/>
                      <a:pt x="54" y="110"/>
                    </a:cubicBezTo>
                    <a:cubicBezTo>
                      <a:pt x="54" y="148"/>
                      <a:pt x="54" y="148"/>
                      <a:pt x="54" y="148"/>
                    </a:cubicBezTo>
                    <a:cubicBezTo>
                      <a:pt x="64" y="148"/>
                      <a:pt x="64" y="148"/>
                      <a:pt x="64" y="148"/>
                    </a:cubicBezTo>
                    <a:cubicBezTo>
                      <a:pt x="64" y="111"/>
                      <a:pt x="64" y="111"/>
                      <a:pt x="64" y="111"/>
                    </a:cubicBezTo>
                    <a:cubicBezTo>
                      <a:pt x="112" y="143"/>
                      <a:pt x="112" y="143"/>
                      <a:pt x="112" y="143"/>
                    </a:cubicBezTo>
                    <a:cubicBezTo>
                      <a:pt x="114" y="142"/>
                      <a:pt x="114" y="142"/>
                      <a:pt x="114" y="142"/>
                    </a:cubicBezTo>
                    <a:cubicBezTo>
                      <a:pt x="114" y="144"/>
                      <a:pt x="114" y="144"/>
                      <a:pt x="114" y="144"/>
                    </a:cubicBezTo>
                    <a:cubicBezTo>
                      <a:pt x="114" y="142"/>
                      <a:pt x="114" y="142"/>
                      <a:pt x="114" y="142"/>
                    </a:cubicBezTo>
                    <a:cubicBezTo>
                      <a:pt x="117" y="139"/>
                      <a:pt x="117" y="139"/>
                      <a:pt x="117" y="139"/>
                    </a:cubicBezTo>
                    <a:cubicBezTo>
                      <a:pt x="64" y="20"/>
                      <a:pt x="64" y="20"/>
                      <a:pt x="64" y="20"/>
                    </a:cubicBezTo>
                    <a:close/>
                    <a:moveTo>
                      <a:pt x="54" y="97"/>
                    </a:moveTo>
                    <a:cubicBezTo>
                      <a:pt x="33" y="84"/>
                      <a:pt x="33" y="84"/>
                      <a:pt x="33" y="84"/>
                    </a:cubicBezTo>
                    <a:cubicBezTo>
                      <a:pt x="54" y="37"/>
                      <a:pt x="54" y="37"/>
                      <a:pt x="54" y="37"/>
                    </a:cubicBezTo>
                    <a:lnTo>
                      <a:pt x="54" y="97"/>
                    </a:lnTo>
                    <a:close/>
                    <a:moveTo>
                      <a:pt x="30" y="90"/>
                    </a:moveTo>
                    <a:cubicBezTo>
                      <a:pt x="52" y="104"/>
                      <a:pt x="52" y="104"/>
                      <a:pt x="52" y="104"/>
                    </a:cubicBezTo>
                    <a:cubicBezTo>
                      <a:pt x="11" y="131"/>
                      <a:pt x="11" y="131"/>
                      <a:pt x="11" y="131"/>
                    </a:cubicBezTo>
                    <a:lnTo>
                      <a:pt x="30" y="90"/>
                    </a:lnTo>
                    <a:close/>
                    <a:moveTo>
                      <a:pt x="66" y="104"/>
                    </a:moveTo>
                    <a:cubicBezTo>
                      <a:pt x="88" y="90"/>
                      <a:pt x="88" y="90"/>
                      <a:pt x="88" y="90"/>
                    </a:cubicBezTo>
                    <a:cubicBezTo>
                      <a:pt x="106" y="131"/>
                      <a:pt x="106" y="131"/>
                      <a:pt x="106" y="131"/>
                    </a:cubicBezTo>
                    <a:lnTo>
                      <a:pt x="66" y="104"/>
                    </a:lnTo>
                    <a:close/>
                    <a:moveTo>
                      <a:pt x="85" y="83"/>
                    </a:moveTo>
                    <a:cubicBezTo>
                      <a:pt x="64" y="97"/>
                      <a:pt x="64" y="97"/>
                      <a:pt x="64" y="97"/>
                    </a:cubicBezTo>
                    <a:cubicBezTo>
                      <a:pt x="64" y="37"/>
                      <a:pt x="64" y="37"/>
                      <a:pt x="64" y="37"/>
                    </a:cubicBezTo>
                    <a:lnTo>
                      <a:pt x="85"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2" name="Freeform 163"/>
              <p:cNvSpPr>
                <a:spLocks/>
              </p:cNvSpPr>
              <p:nvPr/>
            </p:nvSpPr>
            <p:spPr bwMode="auto">
              <a:xfrm>
                <a:off x="-3602038" y="6350001"/>
                <a:ext cx="119063" cy="315913"/>
              </a:xfrm>
              <a:custGeom>
                <a:avLst/>
                <a:gdLst/>
                <a:ahLst/>
                <a:cxnLst>
                  <a:cxn ang="0">
                    <a:pos x="46" y="1"/>
                  </a:cxn>
                  <a:cxn ang="0">
                    <a:pos x="38" y="2"/>
                  </a:cxn>
                  <a:cxn ang="0">
                    <a:pos x="18" y="39"/>
                  </a:cxn>
                  <a:cxn ang="0">
                    <a:pos x="38" y="127"/>
                  </a:cxn>
                  <a:cxn ang="0">
                    <a:pos x="42" y="129"/>
                  </a:cxn>
                  <a:cxn ang="0">
                    <a:pos x="46" y="128"/>
                  </a:cxn>
                  <a:cxn ang="0">
                    <a:pos x="47" y="120"/>
                  </a:cxn>
                  <a:cxn ang="0">
                    <a:pos x="46" y="9"/>
                  </a:cxn>
                  <a:cxn ang="0">
                    <a:pos x="46" y="1"/>
                  </a:cxn>
                </a:cxnLst>
                <a:rect l="0" t="0" r="r" b="b"/>
                <a:pathLst>
                  <a:path w="48" h="129">
                    <a:moveTo>
                      <a:pt x="46" y="1"/>
                    </a:moveTo>
                    <a:cubicBezTo>
                      <a:pt x="44" y="0"/>
                      <a:pt x="40" y="0"/>
                      <a:pt x="38" y="2"/>
                    </a:cubicBezTo>
                    <a:cubicBezTo>
                      <a:pt x="38" y="2"/>
                      <a:pt x="25" y="17"/>
                      <a:pt x="18" y="39"/>
                    </a:cubicBezTo>
                    <a:cubicBezTo>
                      <a:pt x="12" y="60"/>
                      <a:pt x="11" y="93"/>
                      <a:pt x="38" y="127"/>
                    </a:cubicBezTo>
                    <a:cubicBezTo>
                      <a:pt x="39" y="128"/>
                      <a:pt x="41" y="129"/>
                      <a:pt x="42" y="129"/>
                    </a:cubicBezTo>
                    <a:cubicBezTo>
                      <a:pt x="44" y="129"/>
                      <a:pt x="45" y="128"/>
                      <a:pt x="46" y="128"/>
                    </a:cubicBezTo>
                    <a:cubicBezTo>
                      <a:pt x="48" y="126"/>
                      <a:pt x="48" y="122"/>
                      <a:pt x="47" y="120"/>
                    </a:cubicBezTo>
                    <a:cubicBezTo>
                      <a:pt x="0" y="62"/>
                      <a:pt x="44" y="11"/>
                      <a:pt x="46" y="9"/>
                    </a:cubicBezTo>
                    <a:cubicBezTo>
                      <a:pt x="48" y="7"/>
                      <a:pt x="48" y="3"/>
                      <a:pt x="4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3" name="Freeform 164"/>
              <p:cNvSpPr>
                <a:spLocks/>
              </p:cNvSpPr>
              <p:nvPr/>
            </p:nvSpPr>
            <p:spPr bwMode="auto">
              <a:xfrm>
                <a:off x="-3495675" y="6413501"/>
                <a:ext cx="87313" cy="193675"/>
              </a:xfrm>
              <a:custGeom>
                <a:avLst/>
                <a:gdLst/>
                <a:ahLst/>
                <a:cxnLst>
                  <a:cxn ang="0">
                    <a:pos x="30" y="79"/>
                  </a:cxn>
                  <a:cxn ang="0">
                    <a:pos x="33" y="79"/>
                  </a:cxn>
                  <a:cxn ang="0">
                    <a:pos x="35" y="71"/>
                  </a:cxn>
                  <a:cxn ang="0">
                    <a:pos x="35" y="9"/>
                  </a:cxn>
                  <a:cxn ang="0">
                    <a:pos x="33" y="1"/>
                  </a:cxn>
                  <a:cxn ang="0">
                    <a:pos x="26" y="3"/>
                  </a:cxn>
                  <a:cxn ang="0">
                    <a:pos x="26" y="77"/>
                  </a:cxn>
                  <a:cxn ang="0">
                    <a:pos x="30" y="79"/>
                  </a:cxn>
                </a:cxnLst>
                <a:rect l="0" t="0" r="r" b="b"/>
                <a:pathLst>
                  <a:path w="36" h="79">
                    <a:moveTo>
                      <a:pt x="30" y="79"/>
                    </a:moveTo>
                    <a:cubicBezTo>
                      <a:pt x="31" y="79"/>
                      <a:pt x="32" y="79"/>
                      <a:pt x="33" y="79"/>
                    </a:cubicBezTo>
                    <a:cubicBezTo>
                      <a:pt x="36" y="77"/>
                      <a:pt x="36" y="74"/>
                      <a:pt x="35" y="71"/>
                    </a:cubicBezTo>
                    <a:cubicBezTo>
                      <a:pt x="13" y="39"/>
                      <a:pt x="34" y="10"/>
                      <a:pt x="35" y="9"/>
                    </a:cubicBezTo>
                    <a:cubicBezTo>
                      <a:pt x="36" y="6"/>
                      <a:pt x="36" y="3"/>
                      <a:pt x="33" y="1"/>
                    </a:cubicBezTo>
                    <a:cubicBezTo>
                      <a:pt x="31" y="0"/>
                      <a:pt x="28" y="0"/>
                      <a:pt x="26" y="3"/>
                    </a:cubicBezTo>
                    <a:cubicBezTo>
                      <a:pt x="26" y="3"/>
                      <a:pt x="0" y="38"/>
                      <a:pt x="26" y="77"/>
                    </a:cubicBezTo>
                    <a:cubicBezTo>
                      <a:pt x="27" y="79"/>
                      <a:pt x="28" y="79"/>
                      <a:pt x="30" y="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4" name="Freeform 165"/>
              <p:cNvSpPr>
                <a:spLocks/>
              </p:cNvSpPr>
              <p:nvPr/>
            </p:nvSpPr>
            <p:spPr bwMode="auto">
              <a:xfrm>
                <a:off x="-3189288" y="6413501"/>
                <a:ext cx="87313" cy="193675"/>
              </a:xfrm>
              <a:custGeom>
                <a:avLst/>
                <a:gdLst/>
                <a:ahLst/>
                <a:cxnLst>
                  <a:cxn ang="0">
                    <a:pos x="3" y="1"/>
                  </a:cxn>
                  <a:cxn ang="0">
                    <a:pos x="2" y="9"/>
                  </a:cxn>
                  <a:cxn ang="0">
                    <a:pos x="2" y="71"/>
                  </a:cxn>
                  <a:cxn ang="0">
                    <a:pos x="3" y="79"/>
                  </a:cxn>
                  <a:cxn ang="0">
                    <a:pos x="6" y="79"/>
                  </a:cxn>
                  <a:cxn ang="0">
                    <a:pos x="11" y="77"/>
                  </a:cxn>
                  <a:cxn ang="0">
                    <a:pos x="11" y="3"/>
                  </a:cxn>
                  <a:cxn ang="0">
                    <a:pos x="3" y="1"/>
                  </a:cxn>
                </a:cxnLst>
                <a:rect l="0" t="0" r="r" b="b"/>
                <a:pathLst>
                  <a:path w="36" h="79">
                    <a:moveTo>
                      <a:pt x="3" y="1"/>
                    </a:moveTo>
                    <a:cubicBezTo>
                      <a:pt x="1" y="3"/>
                      <a:pt x="0" y="7"/>
                      <a:pt x="2" y="9"/>
                    </a:cubicBezTo>
                    <a:cubicBezTo>
                      <a:pt x="2" y="9"/>
                      <a:pt x="24" y="38"/>
                      <a:pt x="2" y="71"/>
                    </a:cubicBezTo>
                    <a:cubicBezTo>
                      <a:pt x="0" y="74"/>
                      <a:pt x="1" y="77"/>
                      <a:pt x="3" y="79"/>
                    </a:cubicBezTo>
                    <a:cubicBezTo>
                      <a:pt x="4" y="79"/>
                      <a:pt x="5" y="79"/>
                      <a:pt x="6" y="79"/>
                    </a:cubicBezTo>
                    <a:cubicBezTo>
                      <a:pt x="8" y="79"/>
                      <a:pt x="10" y="79"/>
                      <a:pt x="11" y="77"/>
                    </a:cubicBezTo>
                    <a:cubicBezTo>
                      <a:pt x="36" y="38"/>
                      <a:pt x="11" y="3"/>
                      <a:pt x="11" y="3"/>
                    </a:cubicBezTo>
                    <a:cubicBezTo>
                      <a:pt x="9" y="0"/>
                      <a:pt x="6"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135" name="Freeform 166"/>
              <p:cNvSpPr>
                <a:spLocks/>
              </p:cNvSpPr>
              <p:nvPr/>
            </p:nvSpPr>
            <p:spPr bwMode="auto">
              <a:xfrm>
                <a:off x="-3111500" y="6350001"/>
                <a:ext cx="155575" cy="315913"/>
              </a:xfrm>
              <a:custGeom>
                <a:avLst/>
                <a:gdLst/>
                <a:ahLst/>
                <a:cxnLst>
                  <a:cxn ang="0">
                    <a:pos x="10" y="2"/>
                  </a:cxn>
                  <a:cxn ang="0">
                    <a:pos x="3" y="1"/>
                  </a:cxn>
                  <a:cxn ang="0">
                    <a:pos x="2" y="9"/>
                  </a:cxn>
                  <a:cxn ang="0">
                    <a:pos x="2" y="120"/>
                  </a:cxn>
                  <a:cxn ang="0">
                    <a:pos x="3" y="128"/>
                  </a:cxn>
                  <a:cxn ang="0">
                    <a:pos x="6" y="129"/>
                  </a:cxn>
                  <a:cxn ang="0">
                    <a:pos x="10" y="127"/>
                  </a:cxn>
                  <a:cxn ang="0">
                    <a:pos x="10" y="2"/>
                  </a:cxn>
                </a:cxnLst>
                <a:rect l="0" t="0" r="r" b="b"/>
                <a:pathLst>
                  <a:path w="63" h="129">
                    <a:moveTo>
                      <a:pt x="10" y="2"/>
                    </a:moveTo>
                    <a:cubicBezTo>
                      <a:pt x="8" y="0"/>
                      <a:pt x="5" y="0"/>
                      <a:pt x="3" y="1"/>
                    </a:cubicBezTo>
                    <a:cubicBezTo>
                      <a:pt x="0" y="3"/>
                      <a:pt x="0" y="7"/>
                      <a:pt x="2" y="9"/>
                    </a:cubicBezTo>
                    <a:cubicBezTo>
                      <a:pt x="4" y="11"/>
                      <a:pt x="49" y="62"/>
                      <a:pt x="2" y="120"/>
                    </a:cubicBezTo>
                    <a:cubicBezTo>
                      <a:pt x="0" y="122"/>
                      <a:pt x="1" y="126"/>
                      <a:pt x="3" y="128"/>
                    </a:cubicBezTo>
                    <a:cubicBezTo>
                      <a:pt x="4" y="128"/>
                      <a:pt x="5" y="129"/>
                      <a:pt x="6" y="129"/>
                    </a:cubicBezTo>
                    <a:cubicBezTo>
                      <a:pt x="8" y="129"/>
                      <a:pt x="9" y="128"/>
                      <a:pt x="10" y="127"/>
                    </a:cubicBezTo>
                    <a:cubicBezTo>
                      <a:pt x="63" y="61"/>
                      <a:pt x="11" y="2"/>
                      <a:pt x="10"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121" name="副标题 1"/>
            <p:cNvSpPr txBox="1">
              <a:spLocks/>
            </p:cNvSpPr>
            <p:nvPr/>
          </p:nvSpPr>
          <p:spPr>
            <a:xfrm>
              <a:off x="6182050" y="4347136"/>
              <a:ext cx="942650" cy="500928"/>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IP</a:t>
              </a:r>
              <a:r>
                <a:rPr lang="zh-CN" altLang="en-US" sz="1400" dirty="0">
                  <a:latin typeface="Arial" panose="020B0604020202020204" pitchFamily="34" charset="0"/>
                  <a:ea typeface="微软雅黑" pitchFamily="34" charset="-122"/>
                  <a:cs typeface="Arial" panose="020B0604020202020204" pitchFamily="34" charset="0"/>
                </a:rPr>
                <a:t> </a:t>
              </a:r>
              <a:r>
                <a:rPr lang="en-US" altLang="zh-CN" sz="1400" dirty="0">
                  <a:latin typeface="Arial" panose="020B0604020202020204" pitchFamily="34" charset="0"/>
                  <a:ea typeface="微软雅黑" pitchFamily="34" charset="-122"/>
                  <a:cs typeface="Arial" panose="020B0604020202020204" pitchFamily="34" charset="0"/>
                </a:rPr>
                <a:t>Networks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22" name="副标题 1"/>
            <p:cNvSpPr txBox="1">
              <a:spLocks/>
            </p:cNvSpPr>
            <p:nvPr/>
          </p:nvSpPr>
          <p:spPr>
            <a:xfrm>
              <a:off x="7214793" y="4347136"/>
              <a:ext cx="1025346" cy="500928"/>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Transport Networks</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23" name="Freeform 55"/>
            <p:cNvSpPr>
              <a:spLocks noEditPoints="1"/>
            </p:cNvSpPr>
            <p:nvPr/>
          </p:nvSpPr>
          <p:spPr bwMode="auto">
            <a:xfrm>
              <a:off x="2883124" y="3861842"/>
              <a:ext cx="468832" cy="457450"/>
            </a:xfrm>
            <a:custGeom>
              <a:avLst/>
              <a:gdLst/>
              <a:ahLst/>
              <a:cxnLst>
                <a:cxn ang="0">
                  <a:pos x="6407" y="5358"/>
                </a:cxn>
                <a:cxn ang="0">
                  <a:pos x="5637" y="1786"/>
                </a:cxn>
                <a:cxn ang="0">
                  <a:pos x="3180" y="3331"/>
                </a:cxn>
                <a:cxn ang="0">
                  <a:pos x="4914" y="3331"/>
                </a:cxn>
                <a:cxn ang="0">
                  <a:pos x="0" y="16027"/>
                </a:cxn>
                <a:cxn ang="0">
                  <a:pos x="4228" y="13934"/>
                </a:cxn>
                <a:cxn ang="0">
                  <a:pos x="1461" y="13934"/>
                </a:cxn>
                <a:cxn ang="0">
                  <a:pos x="4228" y="12950"/>
                </a:cxn>
                <a:cxn ang="0">
                  <a:pos x="1461" y="10177"/>
                </a:cxn>
                <a:cxn ang="0">
                  <a:pos x="1461" y="11072"/>
                </a:cxn>
                <a:cxn ang="0">
                  <a:pos x="4228" y="8299"/>
                </a:cxn>
                <a:cxn ang="0">
                  <a:pos x="1461" y="8299"/>
                </a:cxn>
                <a:cxn ang="0">
                  <a:pos x="4228" y="7316"/>
                </a:cxn>
                <a:cxn ang="0">
                  <a:pos x="1461" y="4543"/>
                </a:cxn>
                <a:cxn ang="0">
                  <a:pos x="1461" y="5438"/>
                </a:cxn>
                <a:cxn ang="0">
                  <a:pos x="8768" y="16075"/>
                </a:cxn>
                <a:cxn ang="0">
                  <a:pos x="11899" y="7530"/>
                </a:cxn>
                <a:cxn ang="0">
                  <a:pos x="10068" y="5890"/>
                </a:cxn>
                <a:cxn ang="0">
                  <a:pos x="8093" y="5890"/>
                </a:cxn>
                <a:cxn ang="0">
                  <a:pos x="6070" y="7530"/>
                </a:cxn>
                <a:cxn ang="0">
                  <a:pos x="7574" y="8121"/>
                </a:cxn>
                <a:cxn ang="0">
                  <a:pos x="6771" y="8121"/>
                </a:cxn>
                <a:cxn ang="0">
                  <a:pos x="8823" y="9418"/>
                </a:cxn>
                <a:cxn ang="0">
                  <a:pos x="9270" y="8121"/>
                </a:cxn>
                <a:cxn ang="0">
                  <a:pos x="9270" y="9418"/>
                </a:cxn>
                <a:cxn ang="0">
                  <a:pos x="11322" y="8121"/>
                </a:cxn>
                <a:cxn ang="0">
                  <a:pos x="10519" y="8121"/>
                </a:cxn>
                <a:cxn ang="0">
                  <a:pos x="7574" y="11027"/>
                </a:cxn>
                <a:cxn ang="0">
                  <a:pos x="6771" y="11340"/>
                </a:cxn>
                <a:cxn ang="0">
                  <a:pos x="6771" y="12637"/>
                </a:cxn>
                <a:cxn ang="0">
                  <a:pos x="7574" y="12950"/>
                </a:cxn>
                <a:cxn ang="0">
                  <a:pos x="6771" y="12950"/>
                </a:cxn>
                <a:cxn ang="0">
                  <a:pos x="9586" y="11827"/>
                </a:cxn>
                <a:cxn ang="0">
                  <a:pos x="10924" y="14601"/>
                </a:cxn>
                <a:cxn ang="0">
                  <a:pos x="10924" y="15495"/>
                </a:cxn>
                <a:cxn ang="0">
                  <a:pos x="11499" y="13417"/>
                </a:cxn>
                <a:cxn ang="0">
                  <a:pos x="10924" y="13417"/>
                </a:cxn>
                <a:cxn ang="0">
                  <a:pos x="10603" y="15495"/>
                </a:cxn>
                <a:cxn ang="0">
                  <a:pos x="10028" y="13417"/>
                </a:cxn>
                <a:cxn ang="0">
                  <a:pos x="10028" y="14312"/>
                </a:cxn>
                <a:cxn ang="0">
                  <a:pos x="11499" y="12234"/>
                </a:cxn>
                <a:cxn ang="0">
                  <a:pos x="10924" y="12234"/>
                </a:cxn>
                <a:cxn ang="0">
                  <a:pos x="10603" y="13129"/>
                </a:cxn>
                <a:cxn ang="0">
                  <a:pos x="16475" y="16027"/>
                </a:cxn>
                <a:cxn ang="0">
                  <a:pos x="12910" y="11054"/>
                </a:cxn>
                <a:cxn ang="0">
                  <a:pos x="16475" y="16027"/>
                </a:cxn>
                <a:cxn ang="0">
                  <a:pos x="15829" y="10580"/>
                </a:cxn>
                <a:cxn ang="0">
                  <a:pos x="13376" y="8479"/>
                </a:cxn>
                <a:cxn ang="0">
                  <a:pos x="13376" y="9149"/>
                </a:cxn>
                <a:cxn ang="0">
                  <a:pos x="15829" y="7047"/>
                </a:cxn>
                <a:cxn ang="0">
                  <a:pos x="13376" y="7047"/>
                </a:cxn>
                <a:cxn ang="0">
                  <a:pos x="15829" y="6287"/>
                </a:cxn>
                <a:cxn ang="0">
                  <a:pos x="13376" y="4185"/>
                </a:cxn>
                <a:cxn ang="0">
                  <a:pos x="13376" y="4856"/>
                </a:cxn>
                <a:cxn ang="0">
                  <a:pos x="15829" y="2755"/>
                </a:cxn>
                <a:cxn ang="0">
                  <a:pos x="13376" y="2755"/>
                </a:cxn>
                <a:cxn ang="0">
                  <a:pos x="12466" y="1591"/>
                </a:cxn>
                <a:cxn ang="0">
                  <a:pos x="10117" y="0"/>
                </a:cxn>
                <a:cxn ang="0">
                  <a:pos x="9249" y="3814"/>
                </a:cxn>
                <a:cxn ang="0">
                  <a:pos x="10743" y="3814"/>
                </a:cxn>
                <a:cxn ang="0">
                  <a:pos x="11705" y="6179"/>
                </a:cxn>
              </a:cxnLst>
              <a:rect l="0" t="0" r="r" b="b"/>
              <a:pathLst>
                <a:path w="16475" h="16075">
                  <a:moveTo>
                    <a:pt x="5637" y="6854"/>
                  </a:moveTo>
                  <a:lnTo>
                    <a:pt x="6407" y="6854"/>
                  </a:lnTo>
                  <a:lnTo>
                    <a:pt x="6407" y="5358"/>
                  </a:lnTo>
                  <a:lnTo>
                    <a:pt x="7371" y="5358"/>
                  </a:lnTo>
                  <a:lnTo>
                    <a:pt x="7371" y="1786"/>
                  </a:lnTo>
                  <a:lnTo>
                    <a:pt x="5637" y="1786"/>
                  </a:lnTo>
                  <a:lnTo>
                    <a:pt x="5637" y="6854"/>
                  </a:lnTo>
                  <a:close/>
                  <a:moveTo>
                    <a:pt x="0" y="3331"/>
                  </a:moveTo>
                  <a:lnTo>
                    <a:pt x="3180" y="3331"/>
                  </a:lnTo>
                  <a:lnTo>
                    <a:pt x="3180" y="1207"/>
                  </a:lnTo>
                  <a:lnTo>
                    <a:pt x="4914" y="1207"/>
                  </a:lnTo>
                  <a:lnTo>
                    <a:pt x="4914" y="3331"/>
                  </a:lnTo>
                  <a:lnTo>
                    <a:pt x="4914" y="3765"/>
                  </a:lnTo>
                  <a:lnTo>
                    <a:pt x="4914" y="16027"/>
                  </a:lnTo>
                  <a:lnTo>
                    <a:pt x="0" y="16027"/>
                  </a:lnTo>
                  <a:lnTo>
                    <a:pt x="0" y="3331"/>
                  </a:lnTo>
                  <a:close/>
                  <a:moveTo>
                    <a:pt x="1461" y="13934"/>
                  </a:moveTo>
                  <a:lnTo>
                    <a:pt x="4228" y="13934"/>
                  </a:lnTo>
                  <a:lnTo>
                    <a:pt x="4228" y="14829"/>
                  </a:lnTo>
                  <a:lnTo>
                    <a:pt x="1461" y="14829"/>
                  </a:lnTo>
                  <a:lnTo>
                    <a:pt x="1461" y="13934"/>
                  </a:lnTo>
                  <a:close/>
                  <a:moveTo>
                    <a:pt x="1461" y="12056"/>
                  </a:moveTo>
                  <a:lnTo>
                    <a:pt x="4228" y="12056"/>
                  </a:lnTo>
                  <a:lnTo>
                    <a:pt x="4228" y="12950"/>
                  </a:lnTo>
                  <a:lnTo>
                    <a:pt x="1461" y="12950"/>
                  </a:lnTo>
                  <a:lnTo>
                    <a:pt x="1461" y="12056"/>
                  </a:lnTo>
                  <a:close/>
                  <a:moveTo>
                    <a:pt x="1461" y="10177"/>
                  </a:moveTo>
                  <a:lnTo>
                    <a:pt x="4228" y="10177"/>
                  </a:lnTo>
                  <a:lnTo>
                    <a:pt x="4228" y="11072"/>
                  </a:lnTo>
                  <a:lnTo>
                    <a:pt x="1461" y="11072"/>
                  </a:lnTo>
                  <a:lnTo>
                    <a:pt x="1461" y="10177"/>
                  </a:lnTo>
                  <a:close/>
                  <a:moveTo>
                    <a:pt x="1461" y="8299"/>
                  </a:moveTo>
                  <a:lnTo>
                    <a:pt x="4228" y="8299"/>
                  </a:lnTo>
                  <a:lnTo>
                    <a:pt x="4228" y="9194"/>
                  </a:lnTo>
                  <a:lnTo>
                    <a:pt x="1461" y="9194"/>
                  </a:lnTo>
                  <a:lnTo>
                    <a:pt x="1461" y="8299"/>
                  </a:lnTo>
                  <a:close/>
                  <a:moveTo>
                    <a:pt x="1461" y="6421"/>
                  </a:moveTo>
                  <a:lnTo>
                    <a:pt x="4228" y="6421"/>
                  </a:lnTo>
                  <a:lnTo>
                    <a:pt x="4228" y="7316"/>
                  </a:lnTo>
                  <a:lnTo>
                    <a:pt x="1461" y="7316"/>
                  </a:lnTo>
                  <a:lnTo>
                    <a:pt x="1461" y="6421"/>
                  </a:lnTo>
                  <a:close/>
                  <a:moveTo>
                    <a:pt x="1461" y="4543"/>
                  </a:moveTo>
                  <a:lnTo>
                    <a:pt x="4228" y="4543"/>
                  </a:lnTo>
                  <a:lnTo>
                    <a:pt x="4228" y="5438"/>
                  </a:lnTo>
                  <a:lnTo>
                    <a:pt x="1461" y="5438"/>
                  </a:lnTo>
                  <a:lnTo>
                    <a:pt x="1461" y="4543"/>
                  </a:lnTo>
                  <a:close/>
                  <a:moveTo>
                    <a:pt x="6070" y="16075"/>
                  </a:moveTo>
                  <a:lnTo>
                    <a:pt x="8768" y="16075"/>
                  </a:lnTo>
                  <a:lnTo>
                    <a:pt x="8768" y="11054"/>
                  </a:lnTo>
                  <a:lnTo>
                    <a:pt x="11899" y="11054"/>
                  </a:lnTo>
                  <a:lnTo>
                    <a:pt x="11899" y="7530"/>
                  </a:lnTo>
                  <a:lnTo>
                    <a:pt x="11225" y="7530"/>
                  </a:lnTo>
                  <a:lnTo>
                    <a:pt x="11225" y="5890"/>
                  </a:lnTo>
                  <a:lnTo>
                    <a:pt x="10068" y="5890"/>
                  </a:lnTo>
                  <a:lnTo>
                    <a:pt x="10068" y="4248"/>
                  </a:lnTo>
                  <a:lnTo>
                    <a:pt x="8093" y="4248"/>
                  </a:lnTo>
                  <a:lnTo>
                    <a:pt x="8093" y="5890"/>
                  </a:lnTo>
                  <a:lnTo>
                    <a:pt x="6937" y="5890"/>
                  </a:lnTo>
                  <a:lnTo>
                    <a:pt x="6937" y="7530"/>
                  </a:lnTo>
                  <a:lnTo>
                    <a:pt x="6070" y="7530"/>
                  </a:lnTo>
                  <a:lnTo>
                    <a:pt x="6070" y="16075"/>
                  </a:lnTo>
                  <a:close/>
                  <a:moveTo>
                    <a:pt x="6771" y="8121"/>
                  </a:moveTo>
                  <a:lnTo>
                    <a:pt x="7574" y="8121"/>
                  </a:lnTo>
                  <a:lnTo>
                    <a:pt x="7574" y="9418"/>
                  </a:lnTo>
                  <a:lnTo>
                    <a:pt x="6771" y="9418"/>
                  </a:lnTo>
                  <a:lnTo>
                    <a:pt x="6771" y="8121"/>
                  </a:lnTo>
                  <a:close/>
                  <a:moveTo>
                    <a:pt x="8020" y="8121"/>
                  </a:moveTo>
                  <a:lnTo>
                    <a:pt x="8823" y="8121"/>
                  </a:lnTo>
                  <a:lnTo>
                    <a:pt x="8823" y="9418"/>
                  </a:lnTo>
                  <a:lnTo>
                    <a:pt x="8020" y="9418"/>
                  </a:lnTo>
                  <a:lnTo>
                    <a:pt x="8020" y="8121"/>
                  </a:lnTo>
                  <a:close/>
                  <a:moveTo>
                    <a:pt x="9270" y="8121"/>
                  </a:moveTo>
                  <a:lnTo>
                    <a:pt x="10073" y="8121"/>
                  </a:lnTo>
                  <a:lnTo>
                    <a:pt x="10073" y="9418"/>
                  </a:lnTo>
                  <a:lnTo>
                    <a:pt x="9270" y="9418"/>
                  </a:lnTo>
                  <a:lnTo>
                    <a:pt x="9270" y="8121"/>
                  </a:lnTo>
                  <a:close/>
                  <a:moveTo>
                    <a:pt x="10519" y="8121"/>
                  </a:moveTo>
                  <a:lnTo>
                    <a:pt x="11322" y="8121"/>
                  </a:lnTo>
                  <a:lnTo>
                    <a:pt x="11322" y="9418"/>
                  </a:lnTo>
                  <a:lnTo>
                    <a:pt x="10519" y="9418"/>
                  </a:lnTo>
                  <a:lnTo>
                    <a:pt x="10519" y="8121"/>
                  </a:lnTo>
                  <a:close/>
                  <a:moveTo>
                    <a:pt x="6771" y="9730"/>
                  </a:moveTo>
                  <a:lnTo>
                    <a:pt x="7574" y="9730"/>
                  </a:lnTo>
                  <a:lnTo>
                    <a:pt x="7574" y="11027"/>
                  </a:lnTo>
                  <a:lnTo>
                    <a:pt x="6771" y="11027"/>
                  </a:lnTo>
                  <a:lnTo>
                    <a:pt x="6771" y="9730"/>
                  </a:lnTo>
                  <a:close/>
                  <a:moveTo>
                    <a:pt x="6771" y="11340"/>
                  </a:moveTo>
                  <a:lnTo>
                    <a:pt x="7574" y="11340"/>
                  </a:lnTo>
                  <a:lnTo>
                    <a:pt x="7574" y="12637"/>
                  </a:lnTo>
                  <a:lnTo>
                    <a:pt x="6771" y="12637"/>
                  </a:lnTo>
                  <a:lnTo>
                    <a:pt x="6771" y="11340"/>
                  </a:lnTo>
                  <a:close/>
                  <a:moveTo>
                    <a:pt x="6771" y="12950"/>
                  </a:moveTo>
                  <a:lnTo>
                    <a:pt x="7574" y="12950"/>
                  </a:lnTo>
                  <a:lnTo>
                    <a:pt x="7574" y="14247"/>
                  </a:lnTo>
                  <a:lnTo>
                    <a:pt x="6771" y="14247"/>
                  </a:lnTo>
                  <a:lnTo>
                    <a:pt x="6771" y="12950"/>
                  </a:lnTo>
                  <a:close/>
                  <a:moveTo>
                    <a:pt x="13151" y="16075"/>
                  </a:moveTo>
                  <a:lnTo>
                    <a:pt x="9586" y="16075"/>
                  </a:lnTo>
                  <a:lnTo>
                    <a:pt x="9586" y="11827"/>
                  </a:lnTo>
                  <a:lnTo>
                    <a:pt x="13151" y="11827"/>
                  </a:lnTo>
                  <a:lnTo>
                    <a:pt x="13151" y="16075"/>
                  </a:lnTo>
                  <a:close/>
                  <a:moveTo>
                    <a:pt x="10924" y="14601"/>
                  </a:moveTo>
                  <a:lnTo>
                    <a:pt x="11499" y="14601"/>
                  </a:lnTo>
                  <a:lnTo>
                    <a:pt x="11499" y="15495"/>
                  </a:lnTo>
                  <a:lnTo>
                    <a:pt x="10924" y="15495"/>
                  </a:lnTo>
                  <a:lnTo>
                    <a:pt x="10924" y="14601"/>
                  </a:lnTo>
                  <a:close/>
                  <a:moveTo>
                    <a:pt x="10924" y="13417"/>
                  </a:moveTo>
                  <a:lnTo>
                    <a:pt x="11499" y="13417"/>
                  </a:lnTo>
                  <a:lnTo>
                    <a:pt x="11499" y="14312"/>
                  </a:lnTo>
                  <a:lnTo>
                    <a:pt x="10924" y="14312"/>
                  </a:lnTo>
                  <a:lnTo>
                    <a:pt x="10924" y="13417"/>
                  </a:lnTo>
                  <a:close/>
                  <a:moveTo>
                    <a:pt x="10028" y="14601"/>
                  </a:moveTo>
                  <a:lnTo>
                    <a:pt x="10603" y="14601"/>
                  </a:lnTo>
                  <a:lnTo>
                    <a:pt x="10603" y="15495"/>
                  </a:lnTo>
                  <a:lnTo>
                    <a:pt x="10028" y="15495"/>
                  </a:lnTo>
                  <a:lnTo>
                    <a:pt x="10028" y="14601"/>
                  </a:lnTo>
                  <a:close/>
                  <a:moveTo>
                    <a:pt x="10028" y="13417"/>
                  </a:moveTo>
                  <a:lnTo>
                    <a:pt x="10603" y="13417"/>
                  </a:lnTo>
                  <a:lnTo>
                    <a:pt x="10603" y="14312"/>
                  </a:lnTo>
                  <a:lnTo>
                    <a:pt x="10028" y="14312"/>
                  </a:lnTo>
                  <a:lnTo>
                    <a:pt x="10028" y="13417"/>
                  </a:lnTo>
                  <a:close/>
                  <a:moveTo>
                    <a:pt x="10924" y="12234"/>
                  </a:moveTo>
                  <a:lnTo>
                    <a:pt x="11499" y="12234"/>
                  </a:lnTo>
                  <a:lnTo>
                    <a:pt x="11499" y="13129"/>
                  </a:lnTo>
                  <a:lnTo>
                    <a:pt x="10924" y="13129"/>
                  </a:lnTo>
                  <a:lnTo>
                    <a:pt x="10924" y="12234"/>
                  </a:lnTo>
                  <a:close/>
                  <a:moveTo>
                    <a:pt x="10028" y="12234"/>
                  </a:moveTo>
                  <a:lnTo>
                    <a:pt x="10603" y="12234"/>
                  </a:lnTo>
                  <a:lnTo>
                    <a:pt x="10603" y="13129"/>
                  </a:lnTo>
                  <a:lnTo>
                    <a:pt x="10028" y="13129"/>
                  </a:lnTo>
                  <a:lnTo>
                    <a:pt x="10028" y="12234"/>
                  </a:lnTo>
                  <a:close/>
                  <a:moveTo>
                    <a:pt x="16475" y="16027"/>
                  </a:moveTo>
                  <a:lnTo>
                    <a:pt x="13874" y="16027"/>
                  </a:lnTo>
                  <a:lnTo>
                    <a:pt x="13874" y="11054"/>
                  </a:lnTo>
                  <a:lnTo>
                    <a:pt x="12910" y="11054"/>
                  </a:lnTo>
                  <a:lnTo>
                    <a:pt x="12910" y="2028"/>
                  </a:lnTo>
                  <a:lnTo>
                    <a:pt x="16475" y="627"/>
                  </a:lnTo>
                  <a:lnTo>
                    <a:pt x="16475" y="16027"/>
                  </a:lnTo>
                  <a:close/>
                  <a:moveTo>
                    <a:pt x="13376" y="9909"/>
                  </a:moveTo>
                  <a:lnTo>
                    <a:pt x="15829" y="9909"/>
                  </a:lnTo>
                  <a:lnTo>
                    <a:pt x="15829" y="10580"/>
                  </a:lnTo>
                  <a:lnTo>
                    <a:pt x="13376" y="10580"/>
                  </a:lnTo>
                  <a:lnTo>
                    <a:pt x="13376" y="9909"/>
                  </a:lnTo>
                  <a:close/>
                  <a:moveTo>
                    <a:pt x="13376" y="8479"/>
                  </a:moveTo>
                  <a:lnTo>
                    <a:pt x="15829" y="8479"/>
                  </a:lnTo>
                  <a:lnTo>
                    <a:pt x="15829" y="9149"/>
                  </a:lnTo>
                  <a:lnTo>
                    <a:pt x="13376" y="9149"/>
                  </a:lnTo>
                  <a:lnTo>
                    <a:pt x="13376" y="8479"/>
                  </a:lnTo>
                  <a:close/>
                  <a:moveTo>
                    <a:pt x="13376" y="7047"/>
                  </a:moveTo>
                  <a:lnTo>
                    <a:pt x="15829" y="7047"/>
                  </a:lnTo>
                  <a:lnTo>
                    <a:pt x="15829" y="7718"/>
                  </a:lnTo>
                  <a:lnTo>
                    <a:pt x="13376" y="7718"/>
                  </a:lnTo>
                  <a:lnTo>
                    <a:pt x="13376" y="7047"/>
                  </a:lnTo>
                  <a:close/>
                  <a:moveTo>
                    <a:pt x="13376" y="5616"/>
                  </a:moveTo>
                  <a:lnTo>
                    <a:pt x="15829" y="5616"/>
                  </a:lnTo>
                  <a:lnTo>
                    <a:pt x="15829" y="6287"/>
                  </a:lnTo>
                  <a:lnTo>
                    <a:pt x="13376" y="6287"/>
                  </a:lnTo>
                  <a:lnTo>
                    <a:pt x="13376" y="5616"/>
                  </a:lnTo>
                  <a:close/>
                  <a:moveTo>
                    <a:pt x="13376" y="4185"/>
                  </a:moveTo>
                  <a:lnTo>
                    <a:pt x="15829" y="4185"/>
                  </a:lnTo>
                  <a:lnTo>
                    <a:pt x="15829" y="4856"/>
                  </a:lnTo>
                  <a:lnTo>
                    <a:pt x="13376" y="4856"/>
                  </a:lnTo>
                  <a:lnTo>
                    <a:pt x="13376" y="4185"/>
                  </a:lnTo>
                  <a:close/>
                  <a:moveTo>
                    <a:pt x="13376" y="2755"/>
                  </a:moveTo>
                  <a:lnTo>
                    <a:pt x="15829" y="2755"/>
                  </a:lnTo>
                  <a:lnTo>
                    <a:pt x="15829" y="3426"/>
                  </a:lnTo>
                  <a:lnTo>
                    <a:pt x="13376" y="3426"/>
                  </a:lnTo>
                  <a:lnTo>
                    <a:pt x="13376" y="2755"/>
                  </a:lnTo>
                  <a:close/>
                  <a:moveTo>
                    <a:pt x="11705" y="6179"/>
                  </a:moveTo>
                  <a:lnTo>
                    <a:pt x="12466" y="6179"/>
                  </a:lnTo>
                  <a:lnTo>
                    <a:pt x="12466" y="1591"/>
                  </a:lnTo>
                  <a:lnTo>
                    <a:pt x="13921" y="897"/>
                  </a:lnTo>
                  <a:lnTo>
                    <a:pt x="13921" y="0"/>
                  </a:lnTo>
                  <a:lnTo>
                    <a:pt x="10117" y="0"/>
                  </a:lnTo>
                  <a:lnTo>
                    <a:pt x="10117" y="2559"/>
                  </a:lnTo>
                  <a:lnTo>
                    <a:pt x="9249" y="2559"/>
                  </a:lnTo>
                  <a:lnTo>
                    <a:pt x="9249" y="3814"/>
                  </a:lnTo>
                  <a:lnTo>
                    <a:pt x="10117" y="3814"/>
                  </a:lnTo>
                  <a:lnTo>
                    <a:pt x="10694" y="3814"/>
                  </a:lnTo>
                  <a:lnTo>
                    <a:pt x="10743" y="3814"/>
                  </a:lnTo>
                  <a:lnTo>
                    <a:pt x="10743" y="5310"/>
                  </a:lnTo>
                  <a:lnTo>
                    <a:pt x="11705" y="5310"/>
                  </a:lnTo>
                  <a:lnTo>
                    <a:pt x="11705" y="617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nvGrpSpPr>
            <p:cNvPr id="124" name="组合 159"/>
            <p:cNvGrpSpPr>
              <a:grpSpLocks noChangeAspect="1"/>
            </p:cNvGrpSpPr>
            <p:nvPr/>
          </p:nvGrpSpPr>
          <p:grpSpPr>
            <a:xfrm>
              <a:off x="8524676" y="3924097"/>
              <a:ext cx="389536" cy="332940"/>
              <a:chOff x="-1348014" y="8323944"/>
              <a:chExt cx="1398588" cy="1195387"/>
            </a:xfrm>
            <a:solidFill>
              <a:schemeClr val="bg2">
                <a:lumMod val="75000"/>
              </a:schemeClr>
            </a:solidFill>
          </p:grpSpPr>
          <p:sp>
            <p:nvSpPr>
              <p:cNvPr id="127" name="Freeform 55"/>
              <p:cNvSpPr>
                <a:spLocks noEditPoints="1"/>
              </p:cNvSpPr>
              <p:nvPr/>
            </p:nvSpPr>
            <p:spPr bwMode="auto">
              <a:xfrm>
                <a:off x="-808264" y="9201831"/>
                <a:ext cx="319088" cy="317500"/>
              </a:xfrm>
              <a:custGeom>
                <a:avLst/>
                <a:gdLst/>
                <a:ahLst/>
                <a:cxnLst>
                  <a:cxn ang="0">
                    <a:pos x="43" y="0"/>
                  </a:cxn>
                  <a:cxn ang="0">
                    <a:pos x="0" y="43"/>
                  </a:cxn>
                  <a:cxn ang="0">
                    <a:pos x="43" y="85"/>
                  </a:cxn>
                  <a:cxn ang="0">
                    <a:pos x="85" y="43"/>
                  </a:cxn>
                  <a:cxn ang="0">
                    <a:pos x="43" y="0"/>
                  </a:cxn>
                  <a:cxn ang="0">
                    <a:pos x="43" y="73"/>
                  </a:cxn>
                  <a:cxn ang="0">
                    <a:pos x="12" y="43"/>
                  </a:cxn>
                  <a:cxn ang="0">
                    <a:pos x="43" y="12"/>
                  </a:cxn>
                  <a:cxn ang="0">
                    <a:pos x="73" y="43"/>
                  </a:cxn>
                  <a:cxn ang="0">
                    <a:pos x="43" y="73"/>
                  </a:cxn>
                </a:cxnLst>
                <a:rect l="0" t="0" r="r" b="b"/>
                <a:pathLst>
                  <a:path w="85" h="85">
                    <a:moveTo>
                      <a:pt x="43" y="0"/>
                    </a:moveTo>
                    <a:cubicBezTo>
                      <a:pt x="19" y="0"/>
                      <a:pt x="0" y="19"/>
                      <a:pt x="0" y="43"/>
                    </a:cubicBezTo>
                    <a:cubicBezTo>
                      <a:pt x="0" y="66"/>
                      <a:pt x="19" y="85"/>
                      <a:pt x="43" y="85"/>
                    </a:cubicBezTo>
                    <a:cubicBezTo>
                      <a:pt x="66" y="85"/>
                      <a:pt x="85" y="66"/>
                      <a:pt x="85" y="43"/>
                    </a:cubicBezTo>
                    <a:cubicBezTo>
                      <a:pt x="85" y="19"/>
                      <a:pt x="66" y="0"/>
                      <a:pt x="43" y="0"/>
                    </a:cubicBezTo>
                    <a:close/>
                    <a:moveTo>
                      <a:pt x="43" y="73"/>
                    </a:moveTo>
                    <a:cubicBezTo>
                      <a:pt x="26" y="73"/>
                      <a:pt x="12" y="59"/>
                      <a:pt x="12" y="43"/>
                    </a:cubicBezTo>
                    <a:cubicBezTo>
                      <a:pt x="12" y="26"/>
                      <a:pt x="26" y="12"/>
                      <a:pt x="43" y="12"/>
                    </a:cubicBezTo>
                    <a:cubicBezTo>
                      <a:pt x="59" y="12"/>
                      <a:pt x="73" y="26"/>
                      <a:pt x="73" y="43"/>
                    </a:cubicBezTo>
                    <a:cubicBezTo>
                      <a:pt x="73" y="59"/>
                      <a:pt x="59" y="73"/>
                      <a:pt x="43"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a:latin typeface="Arial" panose="020B0604020202020204" pitchFamily="34" charset="0"/>
                  <a:ea typeface="微软雅黑" pitchFamily="34" charset="-122"/>
                  <a:cs typeface="Arial" panose="020B0604020202020204" pitchFamily="34" charset="0"/>
                </a:endParaRPr>
              </a:p>
            </p:txBody>
          </p:sp>
          <p:sp>
            <p:nvSpPr>
              <p:cNvPr id="128" name="Freeform 56"/>
              <p:cNvSpPr>
                <a:spLocks/>
              </p:cNvSpPr>
              <p:nvPr/>
            </p:nvSpPr>
            <p:spPr bwMode="auto">
              <a:xfrm>
                <a:off x="-968602" y="8946244"/>
                <a:ext cx="639763" cy="184150"/>
              </a:xfrm>
              <a:custGeom>
                <a:avLst/>
                <a:gdLst/>
                <a:ahLst/>
                <a:cxnLst>
                  <a:cxn ang="0">
                    <a:pos x="86" y="0"/>
                  </a:cxn>
                  <a:cxn ang="0">
                    <a:pos x="2" y="38"/>
                  </a:cxn>
                  <a:cxn ang="0">
                    <a:pos x="3" y="47"/>
                  </a:cxn>
                  <a:cxn ang="0">
                    <a:pos x="12" y="46"/>
                  </a:cxn>
                  <a:cxn ang="0">
                    <a:pos x="86" y="13"/>
                  </a:cxn>
                  <a:cxn ang="0">
                    <a:pos x="160" y="46"/>
                  </a:cxn>
                  <a:cxn ang="0">
                    <a:pos x="164" y="48"/>
                  </a:cxn>
                  <a:cxn ang="0">
                    <a:pos x="168" y="47"/>
                  </a:cxn>
                  <a:cxn ang="0">
                    <a:pos x="169" y="38"/>
                  </a:cxn>
                  <a:cxn ang="0">
                    <a:pos x="86" y="0"/>
                  </a:cxn>
                </a:cxnLst>
                <a:rect l="0" t="0" r="r" b="b"/>
                <a:pathLst>
                  <a:path w="171" h="49">
                    <a:moveTo>
                      <a:pt x="86" y="0"/>
                    </a:moveTo>
                    <a:cubicBezTo>
                      <a:pt x="54" y="0"/>
                      <a:pt x="23" y="14"/>
                      <a:pt x="2" y="38"/>
                    </a:cubicBezTo>
                    <a:cubicBezTo>
                      <a:pt x="0" y="41"/>
                      <a:pt x="0" y="45"/>
                      <a:pt x="3" y="47"/>
                    </a:cubicBezTo>
                    <a:cubicBezTo>
                      <a:pt x="5" y="49"/>
                      <a:pt x="9" y="49"/>
                      <a:pt x="12" y="46"/>
                    </a:cubicBezTo>
                    <a:cubicBezTo>
                      <a:pt x="30" y="25"/>
                      <a:pt x="57" y="13"/>
                      <a:pt x="86" y="13"/>
                    </a:cubicBezTo>
                    <a:cubicBezTo>
                      <a:pt x="114" y="13"/>
                      <a:pt x="141" y="25"/>
                      <a:pt x="160" y="46"/>
                    </a:cubicBezTo>
                    <a:cubicBezTo>
                      <a:pt x="161" y="48"/>
                      <a:pt x="163" y="48"/>
                      <a:pt x="164" y="48"/>
                    </a:cubicBezTo>
                    <a:cubicBezTo>
                      <a:pt x="166" y="48"/>
                      <a:pt x="167" y="48"/>
                      <a:pt x="168" y="47"/>
                    </a:cubicBezTo>
                    <a:cubicBezTo>
                      <a:pt x="171" y="45"/>
                      <a:pt x="171" y="41"/>
                      <a:pt x="169" y="38"/>
                    </a:cubicBezTo>
                    <a:cubicBezTo>
                      <a:pt x="148" y="14"/>
                      <a:pt x="118" y="0"/>
                      <a:pt x="8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a:latin typeface="Arial" panose="020B0604020202020204" pitchFamily="34" charset="0"/>
                  <a:ea typeface="微软雅黑" pitchFamily="34" charset="-122"/>
                  <a:cs typeface="Arial" panose="020B0604020202020204" pitchFamily="34" charset="0"/>
                </a:endParaRPr>
              </a:p>
            </p:txBody>
          </p:sp>
          <p:sp>
            <p:nvSpPr>
              <p:cNvPr id="129" name="Freeform 57"/>
              <p:cNvSpPr>
                <a:spLocks/>
              </p:cNvSpPr>
              <p:nvPr/>
            </p:nvSpPr>
            <p:spPr bwMode="auto">
              <a:xfrm>
                <a:off x="-1160689" y="8635094"/>
                <a:ext cx="1023938" cy="242888"/>
              </a:xfrm>
              <a:custGeom>
                <a:avLst/>
                <a:gdLst/>
                <a:ahLst/>
                <a:cxnLst>
                  <a:cxn ang="0">
                    <a:pos x="137" y="0"/>
                  </a:cxn>
                  <a:cxn ang="0">
                    <a:pos x="3" y="53"/>
                  </a:cxn>
                  <a:cxn ang="0">
                    <a:pos x="3" y="62"/>
                  </a:cxn>
                  <a:cxn ang="0">
                    <a:pos x="11" y="62"/>
                  </a:cxn>
                  <a:cxn ang="0">
                    <a:pos x="137" y="12"/>
                  </a:cxn>
                  <a:cxn ang="0">
                    <a:pos x="262" y="62"/>
                  </a:cxn>
                  <a:cxn ang="0">
                    <a:pos x="266" y="64"/>
                  </a:cxn>
                  <a:cxn ang="0">
                    <a:pos x="271" y="62"/>
                  </a:cxn>
                  <a:cxn ang="0">
                    <a:pos x="270" y="53"/>
                  </a:cxn>
                  <a:cxn ang="0">
                    <a:pos x="137" y="0"/>
                  </a:cxn>
                </a:cxnLst>
                <a:rect l="0" t="0" r="r" b="b"/>
                <a:pathLst>
                  <a:path w="273" h="65">
                    <a:moveTo>
                      <a:pt x="137" y="0"/>
                    </a:moveTo>
                    <a:cubicBezTo>
                      <a:pt x="87" y="0"/>
                      <a:pt x="39" y="19"/>
                      <a:pt x="3" y="53"/>
                    </a:cubicBezTo>
                    <a:cubicBezTo>
                      <a:pt x="1" y="56"/>
                      <a:pt x="0" y="60"/>
                      <a:pt x="3" y="62"/>
                    </a:cubicBezTo>
                    <a:cubicBezTo>
                      <a:pt x="5" y="65"/>
                      <a:pt x="9" y="65"/>
                      <a:pt x="11" y="62"/>
                    </a:cubicBezTo>
                    <a:cubicBezTo>
                      <a:pt x="45" y="30"/>
                      <a:pt x="90" y="12"/>
                      <a:pt x="137" y="12"/>
                    </a:cubicBezTo>
                    <a:cubicBezTo>
                      <a:pt x="183" y="12"/>
                      <a:pt x="228" y="30"/>
                      <a:pt x="262" y="62"/>
                    </a:cubicBezTo>
                    <a:cubicBezTo>
                      <a:pt x="263" y="63"/>
                      <a:pt x="265" y="64"/>
                      <a:pt x="266" y="64"/>
                    </a:cubicBezTo>
                    <a:cubicBezTo>
                      <a:pt x="268" y="64"/>
                      <a:pt x="269" y="63"/>
                      <a:pt x="271" y="62"/>
                    </a:cubicBezTo>
                    <a:cubicBezTo>
                      <a:pt x="273" y="60"/>
                      <a:pt x="273" y="56"/>
                      <a:pt x="270" y="53"/>
                    </a:cubicBezTo>
                    <a:cubicBezTo>
                      <a:pt x="234" y="19"/>
                      <a:pt x="187" y="0"/>
                      <a:pt x="1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a:latin typeface="Arial" panose="020B0604020202020204" pitchFamily="34" charset="0"/>
                  <a:ea typeface="微软雅黑" pitchFamily="34" charset="-122"/>
                  <a:cs typeface="Arial" panose="020B0604020202020204" pitchFamily="34" charset="0"/>
                </a:endParaRPr>
              </a:p>
            </p:txBody>
          </p:sp>
          <p:sp>
            <p:nvSpPr>
              <p:cNvPr id="130" name="Freeform 58"/>
              <p:cNvSpPr>
                <a:spLocks/>
              </p:cNvSpPr>
              <p:nvPr/>
            </p:nvSpPr>
            <p:spPr bwMode="auto">
              <a:xfrm>
                <a:off x="-1348014" y="8323944"/>
                <a:ext cx="1398588" cy="303213"/>
              </a:xfrm>
              <a:custGeom>
                <a:avLst/>
                <a:gdLst/>
                <a:ahLst/>
                <a:cxnLst>
                  <a:cxn ang="0">
                    <a:pos x="371" y="69"/>
                  </a:cxn>
                  <a:cxn ang="0">
                    <a:pos x="187" y="0"/>
                  </a:cxn>
                  <a:cxn ang="0">
                    <a:pos x="3" y="69"/>
                  </a:cxn>
                  <a:cxn ang="0">
                    <a:pos x="2" y="78"/>
                  </a:cxn>
                  <a:cxn ang="0">
                    <a:pos x="7" y="80"/>
                  </a:cxn>
                  <a:cxn ang="0">
                    <a:pos x="11" y="78"/>
                  </a:cxn>
                  <a:cxn ang="0">
                    <a:pos x="187" y="12"/>
                  </a:cxn>
                  <a:cxn ang="0">
                    <a:pos x="363" y="78"/>
                  </a:cxn>
                  <a:cxn ang="0">
                    <a:pos x="371" y="78"/>
                  </a:cxn>
                  <a:cxn ang="0">
                    <a:pos x="371" y="69"/>
                  </a:cxn>
                </a:cxnLst>
                <a:rect l="0" t="0" r="r" b="b"/>
                <a:pathLst>
                  <a:path w="373" h="81">
                    <a:moveTo>
                      <a:pt x="371" y="69"/>
                    </a:moveTo>
                    <a:cubicBezTo>
                      <a:pt x="320" y="24"/>
                      <a:pt x="254" y="0"/>
                      <a:pt x="187" y="0"/>
                    </a:cubicBezTo>
                    <a:cubicBezTo>
                      <a:pt x="119" y="0"/>
                      <a:pt x="54" y="24"/>
                      <a:pt x="3" y="69"/>
                    </a:cubicBezTo>
                    <a:cubicBezTo>
                      <a:pt x="0" y="71"/>
                      <a:pt x="0" y="75"/>
                      <a:pt x="2" y="78"/>
                    </a:cubicBezTo>
                    <a:cubicBezTo>
                      <a:pt x="3" y="79"/>
                      <a:pt x="5" y="80"/>
                      <a:pt x="7" y="80"/>
                    </a:cubicBezTo>
                    <a:cubicBezTo>
                      <a:pt x="8" y="80"/>
                      <a:pt x="10" y="79"/>
                      <a:pt x="11" y="78"/>
                    </a:cubicBezTo>
                    <a:cubicBezTo>
                      <a:pt x="59" y="35"/>
                      <a:pt x="122" y="12"/>
                      <a:pt x="187" y="12"/>
                    </a:cubicBezTo>
                    <a:cubicBezTo>
                      <a:pt x="252" y="12"/>
                      <a:pt x="314" y="35"/>
                      <a:pt x="363" y="78"/>
                    </a:cubicBezTo>
                    <a:cubicBezTo>
                      <a:pt x="365" y="81"/>
                      <a:pt x="369" y="80"/>
                      <a:pt x="371" y="78"/>
                    </a:cubicBezTo>
                    <a:cubicBezTo>
                      <a:pt x="373" y="75"/>
                      <a:pt x="373" y="71"/>
                      <a:pt x="371"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a:latin typeface="Arial" panose="020B0604020202020204" pitchFamily="34" charset="0"/>
                  <a:ea typeface="微软雅黑" pitchFamily="34" charset="-122"/>
                  <a:cs typeface="Arial" panose="020B0604020202020204" pitchFamily="34" charset="0"/>
                </a:endParaRPr>
              </a:p>
            </p:txBody>
          </p:sp>
        </p:grpSp>
        <p:sp>
          <p:nvSpPr>
            <p:cNvPr id="125" name="副标题 1"/>
            <p:cNvSpPr txBox="1">
              <a:spLocks/>
            </p:cNvSpPr>
            <p:nvPr/>
          </p:nvSpPr>
          <p:spPr>
            <a:xfrm>
              <a:off x="8261768" y="4347136"/>
              <a:ext cx="914400" cy="500928"/>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WLAN</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26" name="圆角矩形 125"/>
            <p:cNvSpPr/>
            <p:nvPr/>
          </p:nvSpPr>
          <p:spPr bwMode="auto">
            <a:xfrm>
              <a:off x="1257301" y="3712646"/>
              <a:ext cx="8056883" cy="1123123"/>
            </a:xfrm>
            <a:prstGeom prst="round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ts val="1500"/>
                </a:lnSpc>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SimSun" pitchFamily="2" charset="-122"/>
                <a:cs typeface="Arial" panose="020B0604020202020204" pitchFamily="34" charset="0"/>
              </a:endParaRPr>
            </a:p>
          </p:txBody>
        </p:sp>
      </p:grpSp>
      <p:sp>
        <p:nvSpPr>
          <p:cNvPr id="186" name="副标题 1"/>
          <p:cNvSpPr txBox="1">
            <a:spLocks/>
          </p:cNvSpPr>
          <p:nvPr/>
        </p:nvSpPr>
        <p:spPr>
          <a:xfrm>
            <a:off x="1441724" y="5082495"/>
            <a:ext cx="1395835" cy="669600"/>
          </a:xfrm>
          <a:prstGeom prst="rect">
            <a:avLst/>
          </a:prstGeom>
        </p:spPr>
        <p:txBody>
          <a:bodyPr anchor="ctr">
            <a:noAutofit/>
          </a:bodyPr>
          <a:lstStyle/>
          <a:p>
            <a:pPr>
              <a:lnSpc>
                <a:spcPts val="1500"/>
              </a:lnSpc>
              <a:spcBef>
                <a:spcPct val="20000"/>
              </a:spcBef>
            </a:pPr>
            <a:r>
              <a:rPr lang="en-US" altLang="zh-CN" dirty="0">
                <a:solidFill>
                  <a:srgbClr val="FD9203"/>
                </a:solidFill>
                <a:latin typeface="Arial" panose="020B0604020202020204" pitchFamily="34" charset="0"/>
                <a:ea typeface="微软雅黑" pitchFamily="34" charset="-122"/>
                <a:cs typeface="Arial" panose="020B0604020202020204" pitchFamily="34" charset="0"/>
              </a:rPr>
              <a:t>Device</a:t>
            </a:r>
            <a:endParaRPr lang="zh-CN" altLang="en-US" dirty="0">
              <a:solidFill>
                <a:srgbClr val="FD9203"/>
              </a:solidFill>
              <a:latin typeface="Arial" panose="020B0604020202020204" pitchFamily="34" charset="0"/>
              <a:ea typeface="微软雅黑" pitchFamily="34" charset="-122"/>
              <a:cs typeface="Arial" panose="020B0604020202020204" pitchFamily="34" charset="0"/>
            </a:endParaRPr>
          </a:p>
        </p:txBody>
      </p:sp>
      <p:grpSp>
        <p:nvGrpSpPr>
          <p:cNvPr id="187" name="组合 494"/>
          <p:cNvGrpSpPr/>
          <p:nvPr/>
        </p:nvGrpSpPr>
        <p:grpSpPr>
          <a:xfrm>
            <a:off x="4610134" y="5129904"/>
            <a:ext cx="487807" cy="214601"/>
            <a:chOff x="1517949" y="3727863"/>
            <a:chExt cx="421069" cy="185270"/>
          </a:xfrm>
          <a:solidFill>
            <a:schemeClr val="bg2">
              <a:lumMod val="75000"/>
            </a:schemeClr>
          </a:solidFill>
        </p:grpSpPr>
        <p:sp>
          <p:nvSpPr>
            <p:cNvPr id="188" name="Freeform 6"/>
            <p:cNvSpPr>
              <a:spLocks/>
            </p:cNvSpPr>
            <p:nvPr/>
          </p:nvSpPr>
          <p:spPr bwMode="auto">
            <a:xfrm>
              <a:off x="1517949" y="3727863"/>
              <a:ext cx="421069" cy="185270"/>
            </a:xfrm>
            <a:custGeom>
              <a:avLst/>
              <a:gdLst/>
              <a:ahLst/>
              <a:cxnLst>
                <a:cxn ang="0">
                  <a:pos x="111" y="15"/>
                </a:cxn>
                <a:cxn ang="0">
                  <a:pos x="8" y="180"/>
                </a:cxn>
                <a:cxn ang="0">
                  <a:pos x="20" y="195"/>
                </a:cxn>
                <a:cxn ang="0">
                  <a:pos x="17" y="218"/>
                </a:cxn>
                <a:cxn ang="0">
                  <a:pos x="12" y="234"/>
                </a:cxn>
                <a:cxn ang="0">
                  <a:pos x="26" y="256"/>
                </a:cxn>
                <a:cxn ang="0">
                  <a:pos x="45" y="321"/>
                </a:cxn>
                <a:cxn ang="0">
                  <a:pos x="112" y="326"/>
                </a:cxn>
                <a:cxn ang="0">
                  <a:pos x="172" y="322"/>
                </a:cxn>
                <a:cxn ang="0">
                  <a:pos x="1275" y="322"/>
                </a:cxn>
                <a:cxn ang="0">
                  <a:pos x="1331" y="326"/>
                </a:cxn>
                <a:cxn ang="0">
                  <a:pos x="1345" y="326"/>
                </a:cxn>
                <a:cxn ang="0">
                  <a:pos x="1406" y="311"/>
                </a:cxn>
                <a:cxn ang="0">
                  <a:pos x="1424" y="208"/>
                </a:cxn>
                <a:cxn ang="0">
                  <a:pos x="1424" y="187"/>
                </a:cxn>
                <a:cxn ang="0">
                  <a:pos x="1418" y="166"/>
                </a:cxn>
                <a:cxn ang="0">
                  <a:pos x="1282" y="13"/>
                </a:cxn>
                <a:cxn ang="0">
                  <a:pos x="1261" y="11"/>
                </a:cxn>
                <a:cxn ang="0">
                  <a:pos x="1150" y="6"/>
                </a:cxn>
                <a:cxn ang="0">
                  <a:pos x="1131" y="16"/>
                </a:cxn>
                <a:cxn ang="0">
                  <a:pos x="1119" y="12"/>
                </a:cxn>
                <a:cxn ang="0">
                  <a:pos x="1091" y="26"/>
                </a:cxn>
                <a:cxn ang="0">
                  <a:pos x="1074" y="15"/>
                </a:cxn>
                <a:cxn ang="0">
                  <a:pos x="1048" y="37"/>
                </a:cxn>
                <a:cxn ang="0">
                  <a:pos x="1027" y="16"/>
                </a:cxn>
                <a:cxn ang="0">
                  <a:pos x="1007" y="48"/>
                </a:cxn>
                <a:cxn ang="0">
                  <a:pos x="980" y="19"/>
                </a:cxn>
                <a:cxn ang="0">
                  <a:pos x="957" y="56"/>
                </a:cxn>
                <a:cxn ang="0">
                  <a:pos x="935" y="12"/>
                </a:cxn>
                <a:cxn ang="0">
                  <a:pos x="910" y="57"/>
                </a:cxn>
                <a:cxn ang="0">
                  <a:pos x="888" y="13"/>
                </a:cxn>
                <a:cxn ang="0">
                  <a:pos x="860" y="57"/>
                </a:cxn>
                <a:cxn ang="0">
                  <a:pos x="842" y="15"/>
                </a:cxn>
                <a:cxn ang="0">
                  <a:pos x="810" y="56"/>
                </a:cxn>
                <a:cxn ang="0">
                  <a:pos x="794" y="15"/>
                </a:cxn>
                <a:cxn ang="0">
                  <a:pos x="792" y="56"/>
                </a:cxn>
                <a:cxn ang="0">
                  <a:pos x="753" y="11"/>
                </a:cxn>
                <a:cxn ang="0">
                  <a:pos x="744" y="56"/>
                </a:cxn>
                <a:cxn ang="0">
                  <a:pos x="707" y="9"/>
                </a:cxn>
                <a:cxn ang="0">
                  <a:pos x="697" y="55"/>
                </a:cxn>
                <a:cxn ang="0">
                  <a:pos x="659" y="10"/>
                </a:cxn>
                <a:cxn ang="0">
                  <a:pos x="651" y="53"/>
                </a:cxn>
                <a:cxn ang="0">
                  <a:pos x="613" y="10"/>
                </a:cxn>
                <a:cxn ang="0">
                  <a:pos x="603" y="55"/>
                </a:cxn>
                <a:cxn ang="0">
                  <a:pos x="567" y="6"/>
                </a:cxn>
                <a:cxn ang="0">
                  <a:pos x="557" y="17"/>
                </a:cxn>
                <a:cxn ang="0">
                  <a:pos x="521" y="10"/>
                </a:cxn>
                <a:cxn ang="0">
                  <a:pos x="512" y="16"/>
                </a:cxn>
                <a:cxn ang="0">
                  <a:pos x="474" y="9"/>
                </a:cxn>
                <a:cxn ang="0">
                  <a:pos x="465" y="15"/>
                </a:cxn>
                <a:cxn ang="0">
                  <a:pos x="450" y="55"/>
                </a:cxn>
                <a:cxn ang="0">
                  <a:pos x="425" y="10"/>
                </a:cxn>
                <a:cxn ang="0">
                  <a:pos x="408" y="45"/>
                </a:cxn>
                <a:cxn ang="0">
                  <a:pos x="379" y="10"/>
                </a:cxn>
                <a:cxn ang="0">
                  <a:pos x="363" y="35"/>
                </a:cxn>
                <a:cxn ang="0">
                  <a:pos x="334" y="9"/>
                </a:cxn>
                <a:cxn ang="0">
                  <a:pos x="318" y="23"/>
                </a:cxn>
                <a:cxn ang="0">
                  <a:pos x="285" y="6"/>
                </a:cxn>
                <a:cxn ang="0">
                  <a:pos x="276" y="13"/>
                </a:cxn>
                <a:cxn ang="0">
                  <a:pos x="258" y="0"/>
                </a:cxn>
                <a:cxn ang="0">
                  <a:pos x="141" y="3"/>
                </a:cxn>
                <a:cxn ang="0">
                  <a:pos x="129" y="0"/>
                </a:cxn>
              </a:cxnLst>
              <a:rect l="0" t="0" r="r" b="b"/>
              <a:pathLst>
                <a:path w="1424" h="327">
                  <a:moveTo>
                    <a:pt x="125" y="6"/>
                  </a:moveTo>
                  <a:cubicBezTo>
                    <a:pt x="125" y="6"/>
                    <a:pt x="114" y="9"/>
                    <a:pt x="111" y="15"/>
                  </a:cubicBezTo>
                  <a:cubicBezTo>
                    <a:pt x="107" y="22"/>
                    <a:pt x="8" y="153"/>
                    <a:pt x="4" y="168"/>
                  </a:cubicBezTo>
                  <a:cubicBezTo>
                    <a:pt x="0" y="183"/>
                    <a:pt x="8" y="180"/>
                    <a:pt x="8" y="180"/>
                  </a:cubicBezTo>
                  <a:cubicBezTo>
                    <a:pt x="12" y="195"/>
                    <a:pt x="12" y="195"/>
                    <a:pt x="12" y="195"/>
                  </a:cubicBezTo>
                  <a:cubicBezTo>
                    <a:pt x="20" y="195"/>
                    <a:pt x="20" y="195"/>
                    <a:pt x="20" y="195"/>
                  </a:cubicBezTo>
                  <a:cubicBezTo>
                    <a:pt x="23" y="210"/>
                    <a:pt x="23" y="210"/>
                    <a:pt x="23" y="210"/>
                  </a:cubicBezTo>
                  <a:cubicBezTo>
                    <a:pt x="17" y="218"/>
                    <a:pt x="17" y="218"/>
                    <a:pt x="17" y="218"/>
                  </a:cubicBezTo>
                  <a:cubicBezTo>
                    <a:pt x="14" y="228"/>
                    <a:pt x="14" y="228"/>
                    <a:pt x="14" y="228"/>
                  </a:cubicBezTo>
                  <a:cubicBezTo>
                    <a:pt x="12" y="234"/>
                    <a:pt x="12" y="234"/>
                    <a:pt x="12" y="234"/>
                  </a:cubicBezTo>
                  <a:cubicBezTo>
                    <a:pt x="13" y="253"/>
                    <a:pt x="13" y="253"/>
                    <a:pt x="13" y="253"/>
                  </a:cubicBezTo>
                  <a:cubicBezTo>
                    <a:pt x="26" y="256"/>
                    <a:pt x="26" y="256"/>
                    <a:pt x="26" y="256"/>
                  </a:cubicBezTo>
                  <a:cubicBezTo>
                    <a:pt x="29" y="313"/>
                    <a:pt x="29" y="313"/>
                    <a:pt x="29" y="313"/>
                  </a:cubicBezTo>
                  <a:cubicBezTo>
                    <a:pt x="29" y="313"/>
                    <a:pt x="31" y="321"/>
                    <a:pt x="45" y="321"/>
                  </a:cubicBezTo>
                  <a:cubicBezTo>
                    <a:pt x="58" y="321"/>
                    <a:pt x="105" y="321"/>
                    <a:pt x="105" y="321"/>
                  </a:cubicBezTo>
                  <a:cubicBezTo>
                    <a:pt x="105" y="321"/>
                    <a:pt x="108" y="325"/>
                    <a:pt x="112" y="326"/>
                  </a:cubicBezTo>
                  <a:cubicBezTo>
                    <a:pt x="116" y="326"/>
                    <a:pt x="155" y="326"/>
                    <a:pt x="155" y="326"/>
                  </a:cubicBezTo>
                  <a:cubicBezTo>
                    <a:pt x="155" y="326"/>
                    <a:pt x="170" y="326"/>
                    <a:pt x="172" y="322"/>
                  </a:cubicBezTo>
                  <a:cubicBezTo>
                    <a:pt x="1269" y="325"/>
                    <a:pt x="1269" y="325"/>
                    <a:pt x="1269" y="325"/>
                  </a:cubicBezTo>
                  <a:cubicBezTo>
                    <a:pt x="1275" y="322"/>
                    <a:pt x="1275" y="322"/>
                    <a:pt x="1275" y="322"/>
                  </a:cubicBezTo>
                  <a:cubicBezTo>
                    <a:pt x="1275" y="322"/>
                    <a:pt x="1278" y="327"/>
                    <a:pt x="1283" y="326"/>
                  </a:cubicBezTo>
                  <a:cubicBezTo>
                    <a:pt x="1288" y="325"/>
                    <a:pt x="1331" y="326"/>
                    <a:pt x="1331" y="326"/>
                  </a:cubicBezTo>
                  <a:cubicBezTo>
                    <a:pt x="1334" y="323"/>
                    <a:pt x="1334" y="323"/>
                    <a:pt x="1334" y="323"/>
                  </a:cubicBezTo>
                  <a:cubicBezTo>
                    <a:pt x="1334" y="323"/>
                    <a:pt x="1332" y="327"/>
                    <a:pt x="1345" y="326"/>
                  </a:cubicBezTo>
                  <a:cubicBezTo>
                    <a:pt x="1358" y="325"/>
                    <a:pt x="1393" y="326"/>
                    <a:pt x="1393" y="326"/>
                  </a:cubicBezTo>
                  <a:cubicBezTo>
                    <a:pt x="1393" y="326"/>
                    <a:pt x="1407" y="323"/>
                    <a:pt x="1406" y="311"/>
                  </a:cubicBezTo>
                  <a:cubicBezTo>
                    <a:pt x="1404" y="298"/>
                    <a:pt x="1413" y="213"/>
                    <a:pt x="1413" y="213"/>
                  </a:cubicBezTo>
                  <a:cubicBezTo>
                    <a:pt x="1424" y="208"/>
                    <a:pt x="1424" y="208"/>
                    <a:pt x="1424" y="208"/>
                  </a:cubicBezTo>
                  <a:cubicBezTo>
                    <a:pt x="1424" y="191"/>
                    <a:pt x="1424" y="191"/>
                    <a:pt x="1424" y="191"/>
                  </a:cubicBezTo>
                  <a:cubicBezTo>
                    <a:pt x="1424" y="187"/>
                    <a:pt x="1424" y="187"/>
                    <a:pt x="1424" y="187"/>
                  </a:cubicBezTo>
                  <a:cubicBezTo>
                    <a:pt x="1421" y="185"/>
                    <a:pt x="1421" y="185"/>
                    <a:pt x="1421" y="185"/>
                  </a:cubicBezTo>
                  <a:cubicBezTo>
                    <a:pt x="1421" y="185"/>
                    <a:pt x="1420" y="164"/>
                    <a:pt x="1418" y="166"/>
                  </a:cubicBezTo>
                  <a:cubicBezTo>
                    <a:pt x="1416" y="168"/>
                    <a:pt x="1290" y="17"/>
                    <a:pt x="1290" y="17"/>
                  </a:cubicBezTo>
                  <a:cubicBezTo>
                    <a:pt x="1282" y="13"/>
                    <a:pt x="1282" y="13"/>
                    <a:pt x="1282" y="13"/>
                  </a:cubicBezTo>
                  <a:cubicBezTo>
                    <a:pt x="1275" y="6"/>
                    <a:pt x="1275" y="6"/>
                    <a:pt x="1275" y="6"/>
                  </a:cubicBezTo>
                  <a:cubicBezTo>
                    <a:pt x="1261" y="11"/>
                    <a:pt x="1261" y="11"/>
                    <a:pt x="1261" y="11"/>
                  </a:cubicBezTo>
                  <a:cubicBezTo>
                    <a:pt x="1156" y="6"/>
                    <a:pt x="1156" y="6"/>
                    <a:pt x="1156" y="6"/>
                  </a:cubicBezTo>
                  <a:cubicBezTo>
                    <a:pt x="1150" y="6"/>
                    <a:pt x="1150" y="6"/>
                    <a:pt x="1150" y="6"/>
                  </a:cubicBezTo>
                  <a:cubicBezTo>
                    <a:pt x="1142" y="14"/>
                    <a:pt x="1142" y="14"/>
                    <a:pt x="1142" y="14"/>
                  </a:cubicBezTo>
                  <a:cubicBezTo>
                    <a:pt x="1131" y="16"/>
                    <a:pt x="1131" y="16"/>
                    <a:pt x="1131" y="16"/>
                  </a:cubicBezTo>
                  <a:cubicBezTo>
                    <a:pt x="1124" y="11"/>
                    <a:pt x="1124" y="11"/>
                    <a:pt x="1124" y="11"/>
                  </a:cubicBezTo>
                  <a:cubicBezTo>
                    <a:pt x="1119" y="12"/>
                    <a:pt x="1119" y="12"/>
                    <a:pt x="1119" y="12"/>
                  </a:cubicBezTo>
                  <a:cubicBezTo>
                    <a:pt x="1120" y="16"/>
                    <a:pt x="1120" y="16"/>
                    <a:pt x="1120" y="16"/>
                  </a:cubicBezTo>
                  <a:cubicBezTo>
                    <a:pt x="1091" y="26"/>
                    <a:pt x="1091" y="26"/>
                    <a:pt x="1091" y="26"/>
                  </a:cubicBezTo>
                  <a:cubicBezTo>
                    <a:pt x="1079" y="11"/>
                    <a:pt x="1079" y="11"/>
                    <a:pt x="1079" y="11"/>
                  </a:cubicBezTo>
                  <a:cubicBezTo>
                    <a:pt x="1074" y="15"/>
                    <a:pt x="1074" y="15"/>
                    <a:pt x="1074" y="15"/>
                  </a:cubicBezTo>
                  <a:cubicBezTo>
                    <a:pt x="1071" y="31"/>
                    <a:pt x="1071" y="31"/>
                    <a:pt x="1071" y="31"/>
                  </a:cubicBezTo>
                  <a:cubicBezTo>
                    <a:pt x="1048" y="37"/>
                    <a:pt x="1048" y="37"/>
                    <a:pt x="1048" y="37"/>
                  </a:cubicBezTo>
                  <a:cubicBezTo>
                    <a:pt x="1032" y="11"/>
                    <a:pt x="1032" y="11"/>
                    <a:pt x="1032" y="11"/>
                  </a:cubicBezTo>
                  <a:cubicBezTo>
                    <a:pt x="1032" y="11"/>
                    <a:pt x="1027" y="13"/>
                    <a:pt x="1027" y="16"/>
                  </a:cubicBezTo>
                  <a:cubicBezTo>
                    <a:pt x="1027" y="18"/>
                    <a:pt x="1024" y="43"/>
                    <a:pt x="1024" y="43"/>
                  </a:cubicBezTo>
                  <a:cubicBezTo>
                    <a:pt x="1007" y="48"/>
                    <a:pt x="1007" y="48"/>
                    <a:pt x="1007" y="48"/>
                  </a:cubicBezTo>
                  <a:cubicBezTo>
                    <a:pt x="986" y="11"/>
                    <a:pt x="986" y="11"/>
                    <a:pt x="986" y="11"/>
                  </a:cubicBezTo>
                  <a:cubicBezTo>
                    <a:pt x="986" y="11"/>
                    <a:pt x="980" y="16"/>
                    <a:pt x="980" y="19"/>
                  </a:cubicBezTo>
                  <a:cubicBezTo>
                    <a:pt x="980" y="22"/>
                    <a:pt x="977" y="52"/>
                    <a:pt x="977" y="52"/>
                  </a:cubicBezTo>
                  <a:cubicBezTo>
                    <a:pt x="957" y="56"/>
                    <a:pt x="957" y="56"/>
                    <a:pt x="957" y="56"/>
                  </a:cubicBezTo>
                  <a:cubicBezTo>
                    <a:pt x="939" y="11"/>
                    <a:pt x="939" y="11"/>
                    <a:pt x="939" y="11"/>
                  </a:cubicBezTo>
                  <a:cubicBezTo>
                    <a:pt x="935" y="12"/>
                    <a:pt x="935" y="12"/>
                    <a:pt x="935" y="12"/>
                  </a:cubicBezTo>
                  <a:cubicBezTo>
                    <a:pt x="930" y="56"/>
                    <a:pt x="930" y="56"/>
                    <a:pt x="930" y="56"/>
                  </a:cubicBezTo>
                  <a:cubicBezTo>
                    <a:pt x="910" y="57"/>
                    <a:pt x="910" y="57"/>
                    <a:pt x="910" y="57"/>
                  </a:cubicBezTo>
                  <a:cubicBezTo>
                    <a:pt x="895" y="13"/>
                    <a:pt x="895" y="13"/>
                    <a:pt x="895" y="13"/>
                  </a:cubicBezTo>
                  <a:cubicBezTo>
                    <a:pt x="895" y="13"/>
                    <a:pt x="889" y="10"/>
                    <a:pt x="888" y="13"/>
                  </a:cubicBezTo>
                  <a:cubicBezTo>
                    <a:pt x="885" y="56"/>
                    <a:pt x="885" y="56"/>
                    <a:pt x="885" y="56"/>
                  </a:cubicBezTo>
                  <a:cubicBezTo>
                    <a:pt x="860" y="57"/>
                    <a:pt x="860" y="57"/>
                    <a:pt x="860" y="57"/>
                  </a:cubicBezTo>
                  <a:cubicBezTo>
                    <a:pt x="847" y="11"/>
                    <a:pt x="847" y="11"/>
                    <a:pt x="847" y="11"/>
                  </a:cubicBezTo>
                  <a:cubicBezTo>
                    <a:pt x="847" y="11"/>
                    <a:pt x="843" y="9"/>
                    <a:pt x="842" y="15"/>
                  </a:cubicBezTo>
                  <a:cubicBezTo>
                    <a:pt x="838" y="58"/>
                    <a:pt x="838" y="58"/>
                    <a:pt x="838" y="58"/>
                  </a:cubicBezTo>
                  <a:cubicBezTo>
                    <a:pt x="810" y="56"/>
                    <a:pt x="810" y="56"/>
                    <a:pt x="810" y="56"/>
                  </a:cubicBezTo>
                  <a:cubicBezTo>
                    <a:pt x="799" y="11"/>
                    <a:pt x="799" y="11"/>
                    <a:pt x="799" y="11"/>
                  </a:cubicBezTo>
                  <a:cubicBezTo>
                    <a:pt x="799" y="11"/>
                    <a:pt x="795" y="13"/>
                    <a:pt x="794" y="15"/>
                  </a:cubicBezTo>
                  <a:cubicBezTo>
                    <a:pt x="794" y="18"/>
                    <a:pt x="794" y="18"/>
                    <a:pt x="794" y="18"/>
                  </a:cubicBezTo>
                  <a:cubicBezTo>
                    <a:pt x="792" y="56"/>
                    <a:pt x="792" y="56"/>
                    <a:pt x="792" y="56"/>
                  </a:cubicBezTo>
                  <a:cubicBezTo>
                    <a:pt x="762" y="55"/>
                    <a:pt x="762" y="55"/>
                    <a:pt x="762" y="55"/>
                  </a:cubicBezTo>
                  <a:cubicBezTo>
                    <a:pt x="753" y="11"/>
                    <a:pt x="753" y="11"/>
                    <a:pt x="753" y="11"/>
                  </a:cubicBezTo>
                  <a:cubicBezTo>
                    <a:pt x="753" y="11"/>
                    <a:pt x="750" y="9"/>
                    <a:pt x="749" y="12"/>
                  </a:cubicBezTo>
                  <a:cubicBezTo>
                    <a:pt x="744" y="56"/>
                    <a:pt x="744" y="56"/>
                    <a:pt x="744" y="56"/>
                  </a:cubicBezTo>
                  <a:cubicBezTo>
                    <a:pt x="710" y="55"/>
                    <a:pt x="710" y="55"/>
                    <a:pt x="710" y="55"/>
                  </a:cubicBezTo>
                  <a:cubicBezTo>
                    <a:pt x="707" y="9"/>
                    <a:pt x="707" y="9"/>
                    <a:pt x="707" y="9"/>
                  </a:cubicBezTo>
                  <a:cubicBezTo>
                    <a:pt x="707" y="9"/>
                    <a:pt x="704" y="8"/>
                    <a:pt x="702" y="13"/>
                  </a:cubicBezTo>
                  <a:cubicBezTo>
                    <a:pt x="697" y="55"/>
                    <a:pt x="697" y="55"/>
                    <a:pt x="697" y="55"/>
                  </a:cubicBezTo>
                  <a:cubicBezTo>
                    <a:pt x="665" y="53"/>
                    <a:pt x="665" y="53"/>
                    <a:pt x="665" y="53"/>
                  </a:cubicBezTo>
                  <a:cubicBezTo>
                    <a:pt x="659" y="10"/>
                    <a:pt x="659" y="10"/>
                    <a:pt x="659" y="10"/>
                  </a:cubicBezTo>
                  <a:cubicBezTo>
                    <a:pt x="654" y="11"/>
                    <a:pt x="654" y="11"/>
                    <a:pt x="654" y="11"/>
                  </a:cubicBezTo>
                  <a:cubicBezTo>
                    <a:pt x="651" y="53"/>
                    <a:pt x="651" y="53"/>
                    <a:pt x="651" y="53"/>
                  </a:cubicBezTo>
                  <a:cubicBezTo>
                    <a:pt x="616" y="55"/>
                    <a:pt x="616" y="55"/>
                    <a:pt x="616" y="55"/>
                  </a:cubicBezTo>
                  <a:cubicBezTo>
                    <a:pt x="613" y="10"/>
                    <a:pt x="613" y="10"/>
                    <a:pt x="613" y="10"/>
                  </a:cubicBezTo>
                  <a:cubicBezTo>
                    <a:pt x="607" y="10"/>
                    <a:pt x="607" y="10"/>
                    <a:pt x="607" y="10"/>
                  </a:cubicBezTo>
                  <a:cubicBezTo>
                    <a:pt x="603" y="55"/>
                    <a:pt x="603" y="55"/>
                    <a:pt x="603" y="55"/>
                  </a:cubicBezTo>
                  <a:cubicBezTo>
                    <a:pt x="572" y="55"/>
                    <a:pt x="572" y="55"/>
                    <a:pt x="572" y="55"/>
                  </a:cubicBezTo>
                  <a:cubicBezTo>
                    <a:pt x="567" y="6"/>
                    <a:pt x="567" y="6"/>
                    <a:pt x="567" y="6"/>
                  </a:cubicBezTo>
                  <a:cubicBezTo>
                    <a:pt x="561" y="6"/>
                    <a:pt x="561" y="6"/>
                    <a:pt x="561" y="6"/>
                  </a:cubicBezTo>
                  <a:cubicBezTo>
                    <a:pt x="557" y="17"/>
                    <a:pt x="557" y="17"/>
                    <a:pt x="557" y="17"/>
                  </a:cubicBezTo>
                  <a:cubicBezTo>
                    <a:pt x="518" y="17"/>
                    <a:pt x="518" y="17"/>
                    <a:pt x="518" y="17"/>
                  </a:cubicBezTo>
                  <a:cubicBezTo>
                    <a:pt x="521" y="10"/>
                    <a:pt x="521" y="10"/>
                    <a:pt x="521" y="10"/>
                  </a:cubicBezTo>
                  <a:cubicBezTo>
                    <a:pt x="515" y="6"/>
                    <a:pt x="515" y="6"/>
                    <a:pt x="515" y="6"/>
                  </a:cubicBezTo>
                  <a:cubicBezTo>
                    <a:pt x="512" y="16"/>
                    <a:pt x="512" y="16"/>
                    <a:pt x="512" y="16"/>
                  </a:cubicBezTo>
                  <a:cubicBezTo>
                    <a:pt x="473" y="16"/>
                    <a:pt x="473" y="16"/>
                    <a:pt x="473" y="16"/>
                  </a:cubicBezTo>
                  <a:cubicBezTo>
                    <a:pt x="474" y="9"/>
                    <a:pt x="474" y="9"/>
                    <a:pt x="474" y="9"/>
                  </a:cubicBezTo>
                  <a:cubicBezTo>
                    <a:pt x="468" y="10"/>
                    <a:pt x="468" y="10"/>
                    <a:pt x="468" y="10"/>
                  </a:cubicBezTo>
                  <a:cubicBezTo>
                    <a:pt x="465" y="15"/>
                    <a:pt x="465" y="15"/>
                    <a:pt x="465" y="15"/>
                  </a:cubicBezTo>
                  <a:cubicBezTo>
                    <a:pt x="465" y="15"/>
                    <a:pt x="459" y="23"/>
                    <a:pt x="458" y="25"/>
                  </a:cubicBezTo>
                  <a:cubicBezTo>
                    <a:pt x="450" y="55"/>
                    <a:pt x="450" y="55"/>
                    <a:pt x="450" y="55"/>
                  </a:cubicBezTo>
                  <a:cubicBezTo>
                    <a:pt x="430" y="51"/>
                    <a:pt x="430" y="51"/>
                    <a:pt x="430" y="51"/>
                  </a:cubicBezTo>
                  <a:cubicBezTo>
                    <a:pt x="425" y="10"/>
                    <a:pt x="425" y="10"/>
                    <a:pt x="425" y="10"/>
                  </a:cubicBezTo>
                  <a:cubicBezTo>
                    <a:pt x="421" y="6"/>
                    <a:pt x="421" y="6"/>
                    <a:pt x="421" y="6"/>
                  </a:cubicBezTo>
                  <a:cubicBezTo>
                    <a:pt x="408" y="45"/>
                    <a:pt x="408" y="45"/>
                    <a:pt x="408" y="45"/>
                  </a:cubicBezTo>
                  <a:cubicBezTo>
                    <a:pt x="383" y="39"/>
                    <a:pt x="383" y="39"/>
                    <a:pt x="383" y="39"/>
                  </a:cubicBezTo>
                  <a:cubicBezTo>
                    <a:pt x="379" y="10"/>
                    <a:pt x="379" y="10"/>
                    <a:pt x="379" y="10"/>
                  </a:cubicBezTo>
                  <a:cubicBezTo>
                    <a:pt x="375" y="6"/>
                    <a:pt x="375" y="6"/>
                    <a:pt x="375" y="6"/>
                  </a:cubicBezTo>
                  <a:cubicBezTo>
                    <a:pt x="363" y="35"/>
                    <a:pt x="363" y="35"/>
                    <a:pt x="363" y="35"/>
                  </a:cubicBezTo>
                  <a:cubicBezTo>
                    <a:pt x="336" y="28"/>
                    <a:pt x="336" y="28"/>
                    <a:pt x="336" y="28"/>
                  </a:cubicBezTo>
                  <a:cubicBezTo>
                    <a:pt x="334" y="9"/>
                    <a:pt x="334" y="9"/>
                    <a:pt x="334" y="9"/>
                  </a:cubicBezTo>
                  <a:cubicBezTo>
                    <a:pt x="327" y="6"/>
                    <a:pt x="327" y="6"/>
                    <a:pt x="327" y="6"/>
                  </a:cubicBezTo>
                  <a:cubicBezTo>
                    <a:pt x="318" y="23"/>
                    <a:pt x="318" y="23"/>
                    <a:pt x="318" y="23"/>
                  </a:cubicBezTo>
                  <a:cubicBezTo>
                    <a:pt x="289" y="15"/>
                    <a:pt x="289" y="15"/>
                    <a:pt x="289" y="15"/>
                  </a:cubicBezTo>
                  <a:cubicBezTo>
                    <a:pt x="285" y="6"/>
                    <a:pt x="285" y="6"/>
                    <a:pt x="285" y="6"/>
                  </a:cubicBezTo>
                  <a:cubicBezTo>
                    <a:pt x="282" y="6"/>
                    <a:pt x="282" y="6"/>
                    <a:pt x="282" y="6"/>
                  </a:cubicBezTo>
                  <a:cubicBezTo>
                    <a:pt x="276" y="13"/>
                    <a:pt x="276" y="13"/>
                    <a:pt x="276" y="13"/>
                  </a:cubicBezTo>
                  <a:cubicBezTo>
                    <a:pt x="260" y="6"/>
                    <a:pt x="260" y="6"/>
                    <a:pt x="260" y="6"/>
                  </a:cubicBezTo>
                  <a:cubicBezTo>
                    <a:pt x="258" y="0"/>
                    <a:pt x="258" y="0"/>
                    <a:pt x="258" y="0"/>
                  </a:cubicBezTo>
                  <a:cubicBezTo>
                    <a:pt x="251" y="4"/>
                    <a:pt x="251" y="4"/>
                    <a:pt x="251" y="4"/>
                  </a:cubicBezTo>
                  <a:cubicBezTo>
                    <a:pt x="141" y="3"/>
                    <a:pt x="141" y="3"/>
                    <a:pt x="141" y="3"/>
                  </a:cubicBezTo>
                  <a:cubicBezTo>
                    <a:pt x="138" y="0"/>
                    <a:pt x="138" y="0"/>
                    <a:pt x="138" y="0"/>
                  </a:cubicBezTo>
                  <a:cubicBezTo>
                    <a:pt x="129" y="0"/>
                    <a:pt x="129" y="0"/>
                    <a:pt x="129" y="0"/>
                  </a:cubicBezTo>
                  <a:lnTo>
                    <a:pt x="125" y="6"/>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89" name="Freeform 7"/>
            <p:cNvSpPr>
              <a:spLocks/>
            </p:cNvSpPr>
            <p:nvPr/>
          </p:nvSpPr>
          <p:spPr bwMode="auto">
            <a:xfrm>
              <a:off x="1794725" y="3804730"/>
              <a:ext cx="83187" cy="18724"/>
            </a:xfrm>
            <a:custGeom>
              <a:avLst/>
              <a:gdLst/>
              <a:ahLst/>
              <a:cxnLst>
                <a:cxn ang="0">
                  <a:pos x="153" y="0"/>
                </a:cxn>
                <a:cxn ang="0">
                  <a:pos x="0" y="0"/>
                </a:cxn>
                <a:cxn ang="0">
                  <a:pos x="6" y="19"/>
                </a:cxn>
                <a:cxn ang="0">
                  <a:pos x="162" y="19"/>
                </a:cxn>
                <a:cxn ang="0">
                  <a:pos x="153" y="0"/>
                </a:cxn>
              </a:cxnLst>
              <a:rect l="0" t="0" r="r" b="b"/>
              <a:pathLst>
                <a:path w="162" h="19">
                  <a:moveTo>
                    <a:pt x="153" y="0"/>
                  </a:moveTo>
                  <a:lnTo>
                    <a:pt x="0" y="0"/>
                  </a:lnTo>
                  <a:lnTo>
                    <a:pt x="6" y="19"/>
                  </a:lnTo>
                  <a:lnTo>
                    <a:pt x="162" y="19"/>
                  </a:lnTo>
                  <a:lnTo>
                    <a:pt x="153"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0" name="Freeform 8"/>
            <p:cNvSpPr>
              <a:spLocks/>
            </p:cNvSpPr>
            <p:nvPr/>
          </p:nvSpPr>
          <p:spPr bwMode="auto">
            <a:xfrm>
              <a:off x="1650946" y="3730819"/>
              <a:ext cx="34918" cy="27593"/>
            </a:xfrm>
            <a:custGeom>
              <a:avLst/>
              <a:gdLst/>
              <a:ahLst/>
              <a:cxnLst>
                <a:cxn ang="0">
                  <a:pos x="8" y="19"/>
                </a:cxn>
                <a:cxn ang="0">
                  <a:pos x="0" y="49"/>
                </a:cxn>
                <a:cxn ang="0">
                  <a:pos x="107" y="49"/>
                </a:cxn>
                <a:cxn ang="0">
                  <a:pos x="117" y="0"/>
                </a:cxn>
                <a:cxn ang="0">
                  <a:pos x="111" y="0"/>
                </a:cxn>
                <a:cxn ang="0">
                  <a:pos x="107" y="11"/>
                </a:cxn>
                <a:cxn ang="0">
                  <a:pos x="68" y="11"/>
                </a:cxn>
                <a:cxn ang="0">
                  <a:pos x="71" y="4"/>
                </a:cxn>
                <a:cxn ang="0">
                  <a:pos x="65" y="0"/>
                </a:cxn>
                <a:cxn ang="0">
                  <a:pos x="62" y="10"/>
                </a:cxn>
                <a:cxn ang="0">
                  <a:pos x="23" y="10"/>
                </a:cxn>
                <a:cxn ang="0">
                  <a:pos x="24" y="3"/>
                </a:cxn>
                <a:cxn ang="0">
                  <a:pos x="18" y="4"/>
                </a:cxn>
                <a:cxn ang="0">
                  <a:pos x="15" y="9"/>
                </a:cxn>
                <a:cxn ang="0">
                  <a:pos x="8" y="19"/>
                </a:cxn>
              </a:cxnLst>
              <a:rect l="0" t="0" r="r" b="b"/>
              <a:pathLst>
                <a:path w="117" h="49">
                  <a:moveTo>
                    <a:pt x="8" y="19"/>
                  </a:moveTo>
                  <a:cubicBezTo>
                    <a:pt x="0" y="49"/>
                    <a:pt x="0" y="49"/>
                    <a:pt x="0" y="49"/>
                  </a:cubicBezTo>
                  <a:cubicBezTo>
                    <a:pt x="107" y="49"/>
                    <a:pt x="107" y="49"/>
                    <a:pt x="107" y="49"/>
                  </a:cubicBezTo>
                  <a:cubicBezTo>
                    <a:pt x="117" y="0"/>
                    <a:pt x="117" y="0"/>
                    <a:pt x="117" y="0"/>
                  </a:cubicBezTo>
                  <a:cubicBezTo>
                    <a:pt x="111" y="0"/>
                    <a:pt x="111" y="0"/>
                    <a:pt x="111" y="0"/>
                  </a:cubicBezTo>
                  <a:cubicBezTo>
                    <a:pt x="107" y="11"/>
                    <a:pt x="107" y="11"/>
                    <a:pt x="107" y="11"/>
                  </a:cubicBezTo>
                  <a:cubicBezTo>
                    <a:pt x="68" y="11"/>
                    <a:pt x="68" y="11"/>
                    <a:pt x="68" y="11"/>
                  </a:cubicBezTo>
                  <a:cubicBezTo>
                    <a:pt x="71" y="4"/>
                    <a:pt x="71" y="4"/>
                    <a:pt x="71" y="4"/>
                  </a:cubicBezTo>
                  <a:cubicBezTo>
                    <a:pt x="65" y="0"/>
                    <a:pt x="65" y="0"/>
                    <a:pt x="65" y="0"/>
                  </a:cubicBezTo>
                  <a:cubicBezTo>
                    <a:pt x="62" y="10"/>
                    <a:pt x="62" y="10"/>
                    <a:pt x="62" y="10"/>
                  </a:cubicBezTo>
                  <a:cubicBezTo>
                    <a:pt x="23" y="10"/>
                    <a:pt x="23" y="10"/>
                    <a:pt x="23" y="10"/>
                  </a:cubicBezTo>
                  <a:cubicBezTo>
                    <a:pt x="24" y="3"/>
                    <a:pt x="24" y="3"/>
                    <a:pt x="24" y="3"/>
                  </a:cubicBezTo>
                  <a:cubicBezTo>
                    <a:pt x="18" y="4"/>
                    <a:pt x="18" y="4"/>
                    <a:pt x="18" y="4"/>
                  </a:cubicBezTo>
                  <a:cubicBezTo>
                    <a:pt x="15" y="9"/>
                    <a:pt x="15" y="9"/>
                    <a:pt x="15" y="9"/>
                  </a:cubicBezTo>
                  <a:cubicBezTo>
                    <a:pt x="15" y="9"/>
                    <a:pt x="9" y="17"/>
                    <a:pt x="8" y="19"/>
                  </a:cubicBez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1" name="Freeform 9"/>
            <p:cNvSpPr>
              <a:spLocks/>
            </p:cNvSpPr>
            <p:nvPr/>
          </p:nvSpPr>
          <p:spPr bwMode="auto">
            <a:xfrm>
              <a:off x="1698188" y="3758412"/>
              <a:ext cx="12324" cy="101505"/>
            </a:xfrm>
            <a:custGeom>
              <a:avLst/>
              <a:gdLst/>
              <a:ahLst/>
              <a:cxnLst>
                <a:cxn ang="0">
                  <a:pos x="24" y="103"/>
                </a:cxn>
                <a:cxn ang="0">
                  <a:pos x="0" y="103"/>
                </a:cxn>
                <a:cxn ang="0">
                  <a:pos x="4" y="0"/>
                </a:cxn>
                <a:cxn ang="0">
                  <a:pos x="24" y="0"/>
                </a:cxn>
                <a:cxn ang="0">
                  <a:pos x="24" y="103"/>
                </a:cxn>
              </a:cxnLst>
              <a:rect l="0" t="0" r="r" b="b"/>
              <a:pathLst>
                <a:path w="24" h="103">
                  <a:moveTo>
                    <a:pt x="24" y="103"/>
                  </a:moveTo>
                  <a:lnTo>
                    <a:pt x="0" y="103"/>
                  </a:lnTo>
                  <a:lnTo>
                    <a:pt x="4" y="0"/>
                  </a:lnTo>
                  <a:lnTo>
                    <a:pt x="24" y="0"/>
                  </a:lnTo>
                  <a:lnTo>
                    <a:pt x="24" y="103"/>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2" name="Freeform 10"/>
            <p:cNvSpPr>
              <a:spLocks/>
            </p:cNvSpPr>
            <p:nvPr/>
          </p:nvSpPr>
          <p:spPr bwMode="auto">
            <a:xfrm>
              <a:off x="1681756" y="3758412"/>
              <a:ext cx="14378" cy="101505"/>
            </a:xfrm>
            <a:custGeom>
              <a:avLst/>
              <a:gdLst/>
              <a:ahLst/>
              <a:cxnLst>
                <a:cxn ang="0">
                  <a:pos x="23" y="103"/>
                </a:cxn>
                <a:cxn ang="0">
                  <a:pos x="0" y="103"/>
                </a:cxn>
                <a:cxn ang="0">
                  <a:pos x="11" y="0"/>
                </a:cxn>
                <a:cxn ang="0">
                  <a:pos x="28" y="0"/>
                </a:cxn>
                <a:cxn ang="0">
                  <a:pos x="26" y="72"/>
                </a:cxn>
                <a:cxn ang="0">
                  <a:pos x="23" y="103"/>
                </a:cxn>
              </a:cxnLst>
              <a:rect l="0" t="0" r="r" b="b"/>
              <a:pathLst>
                <a:path w="28" h="103">
                  <a:moveTo>
                    <a:pt x="23" y="103"/>
                  </a:moveTo>
                  <a:lnTo>
                    <a:pt x="0" y="103"/>
                  </a:lnTo>
                  <a:lnTo>
                    <a:pt x="11" y="0"/>
                  </a:lnTo>
                  <a:lnTo>
                    <a:pt x="28" y="0"/>
                  </a:lnTo>
                  <a:lnTo>
                    <a:pt x="26" y="72"/>
                  </a:lnTo>
                  <a:lnTo>
                    <a:pt x="23" y="103"/>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3" name="Freeform 11"/>
            <p:cNvSpPr>
              <a:spLocks/>
            </p:cNvSpPr>
            <p:nvPr/>
          </p:nvSpPr>
          <p:spPr bwMode="auto">
            <a:xfrm>
              <a:off x="1664810" y="3785021"/>
              <a:ext cx="14892" cy="74896"/>
            </a:xfrm>
            <a:custGeom>
              <a:avLst/>
              <a:gdLst/>
              <a:ahLst/>
              <a:cxnLst>
                <a:cxn ang="0">
                  <a:pos x="22" y="76"/>
                </a:cxn>
                <a:cxn ang="0">
                  <a:pos x="0" y="76"/>
                </a:cxn>
                <a:cxn ang="0">
                  <a:pos x="11" y="0"/>
                </a:cxn>
                <a:cxn ang="0">
                  <a:pos x="29" y="0"/>
                </a:cxn>
                <a:cxn ang="0">
                  <a:pos x="25" y="49"/>
                </a:cxn>
                <a:cxn ang="0">
                  <a:pos x="22" y="76"/>
                </a:cxn>
              </a:cxnLst>
              <a:rect l="0" t="0" r="r" b="b"/>
              <a:pathLst>
                <a:path w="29" h="76">
                  <a:moveTo>
                    <a:pt x="22" y="76"/>
                  </a:moveTo>
                  <a:lnTo>
                    <a:pt x="0" y="76"/>
                  </a:lnTo>
                  <a:lnTo>
                    <a:pt x="11" y="0"/>
                  </a:lnTo>
                  <a:lnTo>
                    <a:pt x="29" y="0"/>
                  </a:lnTo>
                  <a:lnTo>
                    <a:pt x="25" y="49"/>
                  </a:lnTo>
                  <a:lnTo>
                    <a:pt x="22" y="76"/>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4" name="Freeform 12"/>
            <p:cNvSpPr>
              <a:spLocks/>
            </p:cNvSpPr>
            <p:nvPr/>
          </p:nvSpPr>
          <p:spPr bwMode="auto">
            <a:xfrm>
              <a:off x="1647865" y="3787977"/>
              <a:ext cx="16432" cy="71940"/>
            </a:xfrm>
            <a:custGeom>
              <a:avLst/>
              <a:gdLst/>
              <a:ahLst/>
              <a:cxnLst>
                <a:cxn ang="0">
                  <a:pos x="22" y="73"/>
                </a:cxn>
                <a:cxn ang="0">
                  <a:pos x="0" y="73"/>
                </a:cxn>
                <a:cxn ang="0">
                  <a:pos x="11" y="19"/>
                </a:cxn>
                <a:cxn ang="0">
                  <a:pos x="22" y="19"/>
                </a:cxn>
                <a:cxn ang="0">
                  <a:pos x="26" y="0"/>
                </a:cxn>
                <a:cxn ang="0">
                  <a:pos x="32" y="0"/>
                </a:cxn>
                <a:cxn ang="0">
                  <a:pos x="25" y="42"/>
                </a:cxn>
                <a:cxn ang="0">
                  <a:pos x="22" y="73"/>
                </a:cxn>
              </a:cxnLst>
              <a:rect l="0" t="0" r="r" b="b"/>
              <a:pathLst>
                <a:path w="32" h="73">
                  <a:moveTo>
                    <a:pt x="22" y="73"/>
                  </a:moveTo>
                  <a:lnTo>
                    <a:pt x="0" y="73"/>
                  </a:lnTo>
                  <a:lnTo>
                    <a:pt x="11" y="19"/>
                  </a:lnTo>
                  <a:lnTo>
                    <a:pt x="22" y="19"/>
                  </a:lnTo>
                  <a:lnTo>
                    <a:pt x="26" y="0"/>
                  </a:lnTo>
                  <a:lnTo>
                    <a:pt x="32" y="0"/>
                  </a:lnTo>
                  <a:lnTo>
                    <a:pt x="25" y="42"/>
                  </a:lnTo>
                  <a:lnTo>
                    <a:pt x="22" y="73"/>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5" name="Freeform 13"/>
            <p:cNvSpPr>
              <a:spLocks/>
            </p:cNvSpPr>
            <p:nvPr/>
          </p:nvSpPr>
          <p:spPr bwMode="auto">
            <a:xfrm>
              <a:off x="1627838" y="3781079"/>
              <a:ext cx="30810" cy="11826"/>
            </a:xfrm>
            <a:custGeom>
              <a:avLst/>
              <a:gdLst/>
              <a:ahLst/>
              <a:cxnLst>
                <a:cxn ang="0">
                  <a:pos x="60" y="0"/>
                </a:cxn>
                <a:cxn ang="0">
                  <a:pos x="58" y="12"/>
                </a:cxn>
                <a:cxn ang="0">
                  <a:pos x="0" y="12"/>
                </a:cxn>
                <a:cxn ang="0">
                  <a:pos x="4" y="0"/>
                </a:cxn>
                <a:cxn ang="0">
                  <a:pos x="60" y="0"/>
                </a:cxn>
              </a:cxnLst>
              <a:rect l="0" t="0" r="r" b="b"/>
              <a:pathLst>
                <a:path w="60" h="12">
                  <a:moveTo>
                    <a:pt x="60" y="0"/>
                  </a:moveTo>
                  <a:lnTo>
                    <a:pt x="58" y="12"/>
                  </a:lnTo>
                  <a:lnTo>
                    <a:pt x="0" y="12"/>
                  </a:lnTo>
                  <a:lnTo>
                    <a:pt x="4" y="0"/>
                  </a:lnTo>
                  <a:lnTo>
                    <a:pt x="6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6" name="Freeform 14"/>
            <p:cNvSpPr>
              <a:spLocks/>
            </p:cNvSpPr>
            <p:nvPr/>
          </p:nvSpPr>
          <p:spPr bwMode="auto">
            <a:xfrm>
              <a:off x="1630919" y="3807686"/>
              <a:ext cx="15405" cy="52231"/>
            </a:xfrm>
            <a:custGeom>
              <a:avLst/>
              <a:gdLst/>
              <a:ahLst/>
              <a:cxnLst>
                <a:cxn ang="0">
                  <a:pos x="30" y="0"/>
                </a:cxn>
                <a:cxn ang="0">
                  <a:pos x="28" y="12"/>
                </a:cxn>
                <a:cxn ang="0">
                  <a:pos x="24" y="24"/>
                </a:cxn>
                <a:cxn ang="0">
                  <a:pos x="24" y="53"/>
                </a:cxn>
                <a:cxn ang="0">
                  <a:pos x="0" y="53"/>
                </a:cxn>
                <a:cxn ang="0">
                  <a:pos x="13" y="0"/>
                </a:cxn>
                <a:cxn ang="0">
                  <a:pos x="30" y="0"/>
                </a:cxn>
              </a:cxnLst>
              <a:rect l="0" t="0" r="r" b="b"/>
              <a:pathLst>
                <a:path w="30" h="53">
                  <a:moveTo>
                    <a:pt x="30" y="0"/>
                  </a:moveTo>
                  <a:lnTo>
                    <a:pt x="28" y="12"/>
                  </a:lnTo>
                  <a:lnTo>
                    <a:pt x="24" y="24"/>
                  </a:lnTo>
                  <a:lnTo>
                    <a:pt x="24" y="53"/>
                  </a:lnTo>
                  <a:lnTo>
                    <a:pt x="0" y="53"/>
                  </a:lnTo>
                  <a:lnTo>
                    <a:pt x="13" y="0"/>
                  </a:lnTo>
                  <a:lnTo>
                    <a:pt x="3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7" name="Freeform 15"/>
            <p:cNvSpPr>
              <a:spLocks/>
            </p:cNvSpPr>
            <p:nvPr/>
          </p:nvSpPr>
          <p:spPr bwMode="auto">
            <a:xfrm>
              <a:off x="1613460" y="3749543"/>
              <a:ext cx="25162" cy="108403"/>
            </a:xfrm>
            <a:custGeom>
              <a:avLst/>
              <a:gdLst/>
              <a:ahLst/>
              <a:cxnLst>
                <a:cxn ang="0">
                  <a:pos x="34" y="54"/>
                </a:cxn>
                <a:cxn ang="0">
                  <a:pos x="26" y="81"/>
                </a:cxn>
                <a:cxn ang="0">
                  <a:pos x="26" y="110"/>
                </a:cxn>
                <a:cxn ang="0">
                  <a:pos x="0" y="104"/>
                </a:cxn>
                <a:cxn ang="0">
                  <a:pos x="35" y="0"/>
                </a:cxn>
                <a:cxn ang="0">
                  <a:pos x="49" y="3"/>
                </a:cxn>
                <a:cxn ang="0">
                  <a:pos x="42" y="32"/>
                </a:cxn>
                <a:cxn ang="0">
                  <a:pos x="32" y="32"/>
                </a:cxn>
                <a:cxn ang="0">
                  <a:pos x="27" y="44"/>
                </a:cxn>
                <a:cxn ang="0">
                  <a:pos x="26" y="52"/>
                </a:cxn>
                <a:cxn ang="0">
                  <a:pos x="34" y="54"/>
                </a:cxn>
              </a:cxnLst>
              <a:rect l="0" t="0" r="r" b="b"/>
              <a:pathLst>
                <a:path w="49" h="110">
                  <a:moveTo>
                    <a:pt x="34" y="54"/>
                  </a:moveTo>
                  <a:lnTo>
                    <a:pt x="26" y="81"/>
                  </a:lnTo>
                  <a:lnTo>
                    <a:pt x="26" y="110"/>
                  </a:lnTo>
                  <a:lnTo>
                    <a:pt x="0" y="104"/>
                  </a:lnTo>
                  <a:lnTo>
                    <a:pt x="35" y="0"/>
                  </a:lnTo>
                  <a:lnTo>
                    <a:pt x="49" y="3"/>
                  </a:lnTo>
                  <a:lnTo>
                    <a:pt x="42" y="32"/>
                  </a:lnTo>
                  <a:lnTo>
                    <a:pt x="32" y="32"/>
                  </a:lnTo>
                  <a:lnTo>
                    <a:pt x="27" y="44"/>
                  </a:lnTo>
                  <a:lnTo>
                    <a:pt x="26" y="52"/>
                  </a:lnTo>
                  <a:lnTo>
                    <a:pt x="34" y="54"/>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8" name="Freeform 16"/>
            <p:cNvSpPr>
              <a:spLocks/>
            </p:cNvSpPr>
            <p:nvPr/>
          </p:nvSpPr>
          <p:spPr bwMode="auto">
            <a:xfrm>
              <a:off x="1594974" y="3743630"/>
              <a:ext cx="30297" cy="106432"/>
            </a:xfrm>
            <a:custGeom>
              <a:avLst/>
              <a:gdLst/>
              <a:ahLst/>
              <a:cxnLst>
                <a:cxn ang="0">
                  <a:pos x="59" y="4"/>
                </a:cxn>
                <a:cxn ang="0">
                  <a:pos x="29" y="85"/>
                </a:cxn>
                <a:cxn ang="0">
                  <a:pos x="27" y="108"/>
                </a:cxn>
                <a:cxn ang="0">
                  <a:pos x="0" y="100"/>
                </a:cxn>
                <a:cxn ang="0">
                  <a:pos x="44" y="0"/>
                </a:cxn>
                <a:cxn ang="0">
                  <a:pos x="59" y="4"/>
                </a:cxn>
              </a:cxnLst>
              <a:rect l="0" t="0" r="r" b="b"/>
              <a:pathLst>
                <a:path w="59" h="108">
                  <a:moveTo>
                    <a:pt x="59" y="4"/>
                  </a:moveTo>
                  <a:lnTo>
                    <a:pt x="29" y="85"/>
                  </a:lnTo>
                  <a:lnTo>
                    <a:pt x="27" y="108"/>
                  </a:lnTo>
                  <a:lnTo>
                    <a:pt x="0" y="100"/>
                  </a:lnTo>
                  <a:lnTo>
                    <a:pt x="44" y="0"/>
                  </a:lnTo>
                  <a:lnTo>
                    <a:pt x="59" y="4"/>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199" name="Freeform 17"/>
            <p:cNvSpPr>
              <a:spLocks/>
            </p:cNvSpPr>
            <p:nvPr/>
          </p:nvSpPr>
          <p:spPr bwMode="auto">
            <a:xfrm>
              <a:off x="1578542" y="3735747"/>
              <a:ext cx="33378" cy="104461"/>
            </a:xfrm>
            <a:custGeom>
              <a:avLst/>
              <a:gdLst/>
              <a:ahLst/>
              <a:cxnLst>
                <a:cxn ang="0">
                  <a:pos x="65" y="5"/>
                </a:cxn>
                <a:cxn ang="0">
                  <a:pos x="28" y="92"/>
                </a:cxn>
                <a:cxn ang="0">
                  <a:pos x="26" y="106"/>
                </a:cxn>
                <a:cxn ang="0">
                  <a:pos x="0" y="99"/>
                </a:cxn>
                <a:cxn ang="0">
                  <a:pos x="49" y="0"/>
                </a:cxn>
                <a:cxn ang="0">
                  <a:pos x="65" y="5"/>
                </a:cxn>
              </a:cxnLst>
              <a:rect l="0" t="0" r="r" b="b"/>
              <a:pathLst>
                <a:path w="65" h="106">
                  <a:moveTo>
                    <a:pt x="65" y="5"/>
                  </a:moveTo>
                  <a:lnTo>
                    <a:pt x="28" y="92"/>
                  </a:lnTo>
                  <a:lnTo>
                    <a:pt x="26" y="106"/>
                  </a:lnTo>
                  <a:lnTo>
                    <a:pt x="0" y="99"/>
                  </a:lnTo>
                  <a:lnTo>
                    <a:pt x="49" y="0"/>
                  </a:lnTo>
                  <a:lnTo>
                    <a:pt x="65" y="5"/>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0" name="Freeform 18"/>
            <p:cNvSpPr>
              <a:spLocks/>
            </p:cNvSpPr>
            <p:nvPr/>
          </p:nvSpPr>
          <p:spPr bwMode="auto">
            <a:xfrm>
              <a:off x="1714106" y="3757427"/>
              <a:ext cx="13865" cy="102490"/>
            </a:xfrm>
            <a:custGeom>
              <a:avLst/>
              <a:gdLst/>
              <a:ahLst/>
              <a:cxnLst>
                <a:cxn ang="0">
                  <a:pos x="1" y="0"/>
                </a:cxn>
                <a:cxn ang="0">
                  <a:pos x="0" y="77"/>
                </a:cxn>
                <a:cxn ang="0">
                  <a:pos x="3" y="104"/>
                </a:cxn>
                <a:cxn ang="0">
                  <a:pos x="27" y="104"/>
                </a:cxn>
                <a:cxn ang="0">
                  <a:pos x="24" y="75"/>
                </a:cxn>
                <a:cxn ang="0">
                  <a:pos x="20" y="1"/>
                </a:cxn>
                <a:cxn ang="0">
                  <a:pos x="1" y="0"/>
                </a:cxn>
              </a:cxnLst>
              <a:rect l="0" t="0" r="r" b="b"/>
              <a:pathLst>
                <a:path w="27" h="104">
                  <a:moveTo>
                    <a:pt x="1" y="0"/>
                  </a:moveTo>
                  <a:lnTo>
                    <a:pt x="0" y="77"/>
                  </a:lnTo>
                  <a:lnTo>
                    <a:pt x="3" y="104"/>
                  </a:lnTo>
                  <a:lnTo>
                    <a:pt x="27" y="104"/>
                  </a:lnTo>
                  <a:lnTo>
                    <a:pt x="24" y="75"/>
                  </a:lnTo>
                  <a:lnTo>
                    <a:pt x="20" y="1"/>
                  </a:lnTo>
                  <a:lnTo>
                    <a:pt x="1"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1" name="Freeform 19"/>
            <p:cNvSpPr>
              <a:spLocks/>
            </p:cNvSpPr>
            <p:nvPr/>
          </p:nvSpPr>
          <p:spPr bwMode="auto">
            <a:xfrm>
              <a:off x="1728484" y="3758412"/>
              <a:ext cx="15405" cy="101505"/>
            </a:xfrm>
            <a:custGeom>
              <a:avLst/>
              <a:gdLst/>
              <a:ahLst/>
              <a:cxnLst>
                <a:cxn ang="0">
                  <a:pos x="0" y="0"/>
                </a:cxn>
                <a:cxn ang="0">
                  <a:pos x="5" y="74"/>
                </a:cxn>
                <a:cxn ang="0">
                  <a:pos x="8" y="103"/>
                </a:cxn>
                <a:cxn ang="0">
                  <a:pos x="30" y="103"/>
                </a:cxn>
                <a:cxn ang="0">
                  <a:pos x="30" y="95"/>
                </a:cxn>
                <a:cxn ang="0">
                  <a:pos x="19" y="1"/>
                </a:cxn>
                <a:cxn ang="0">
                  <a:pos x="0" y="0"/>
                </a:cxn>
              </a:cxnLst>
              <a:rect l="0" t="0" r="r" b="b"/>
              <a:pathLst>
                <a:path w="30" h="103">
                  <a:moveTo>
                    <a:pt x="0" y="0"/>
                  </a:moveTo>
                  <a:lnTo>
                    <a:pt x="5" y="74"/>
                  </a:lnTo>
                  <a:lnTo>
                    <a:pt x="8" y="103"/>
                  </a:lnTo>
                  <a:lnTo>
                    <a:pt x="30" y="103"/>
                  </a:lnTo>
                  <a:lnTo>
                    <a:pt x="30" y="95"/>
                  </a:lnTo>
                  <a:lnTo>
                    <a:pt x="19" y="1"/>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2" name="Freeform 20"/>
            <p:cNvSpPr>
              <a:spLocks/>
            </p:cNvSpPr>
            <p:nvPr/>
          </p:nvSpPr>
          <p:spPr bwMode="auto">
            <a:xfrm>
              <a:off x="1743375" y="3758412"/>
              <a:ext cx="17973" cy="101505"/>
            </a:xfrm>
            <a:custGeom>
              <a:avLst/>
              <a:gdLst/>
              <a:ahLst/>
              <a:cxnLst>
                <a:cxn ang="0">
                  <a:pos x="0" y="0"/>
                </a:cxn>
                <a:cxn ang="0">
                  <a:pos x="9" y="77"/>
                </a:cxn>
                <a:cxn ang="0">
                  <a:pos x="10" y="103"/>
                </a:cxn>
                <a:cxn ang="0">
                  <a:pos x="35" y="103"/>
                </a:cxn>
                <a:cxn ang="0">
                  <a:pos x="31" y="81"/>
                </a:cxn>
                <a:cxn ang="0">
                  <a:pos x="17" y="1"/>
                </a:cxn>
                <a:cxn ang="0">
                  <a:pos x="0" y="0"/>
                </a:cxn>
              </a:cxnLst>
              <a:rect l="0" t="0" r="r" b="b"/>
              <a:pathLst>
                <a:path w="35" h="103">
                  <a:moveTo>
                    <a:pt x="0" y="0"/>
                  </a:moveTo>
                  <a:lnTo>
                    <a:pt x="9" y="77"/>
                  </a:lnTo>
                  <a:lnTo>
                    <a:pt x="10" y="103"/>
                  </a:lnTo>
                  <a:lnTo>
                    <a:pt x="35" y="103"/>
                  </a:lnTo>
                  <a:lnTo>
                    <a:pt x="31" y="81"/>
                  </a:lnTo>
                  <a:lnTo>
                    <a:pt x="17" y="1"/>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3" name="Freeform 21"/>
            <p:cNvSpPr>
              <a:spLocks/>
            </p:cNvSpPr>
            <p:nvPr/>
          </p:nvSpPr>
          <p:spPr bwMode="auto">
            <a:xfrm>
              <a:off x="1757753" y="3759398"/>
              <a:ext cx="20027" cy="100519"/>
            </a:xfrm>
            <a:custGeom>
              <a:avLst/>
              <a:gdLst/>
              <a:ahLst/>
              <a:cxnLst>
                <a:cxn ang="0">
                  <a:pos x="0" y="0"/>
                </a:cxn>
                <a:cxn ang="0">
                  <a:pos x="14" y="72"/>
                </a:cxn>
                <a:cxn ang="0">
                  <a:pos x="15" y="102"/>
                </a:cxn>
                <a:cxn ang="0">
                  <a:pos x="39" y="102"/>
                </a:cxn>
                <a:cxn ang="0">
                  <a:pos x="16" y="1"/>
                </a:cxn>
                <a:cxn ang="0">
                  <a:pos x="0" y="0"/>
                </a:cxn>
              </a:cxnLst>
              <a:rect l="0" t="0" r="r" b="b"/>
              <a:pathLst>
                <a:path w="39" h="102">
                  <a:moveTo>
                    <a:pt x="0" y="0"/>
                  </a:moveTo>
                  <a:lnTo>
                    <a:pt x="14" y="72"/>
                  </a:lnTo>
                  <a:lnTo>
                    <a:pt x="15" y="102"/>
                  </a:lnTo>
                  <a:lnTo>
                    <a:pt x="39" y="102"/>
                  </a:lnTo>
                  <a:lnTo>
                    <a:pt x="16" y="1"/>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4" name="Freeform 22"/>
            <p:cNvSpPr>
              <a:spLocks/>
            </p:cNvSpPr>
            <p:nvPr/>
          </p:nvSpPr>
          <p:spPr bwMode="auto">
            <a:xfrm>
              <a:off x="1772645" y="3759398"/>
              <a:ext cx="22081" cy="100519"/>
            </a:xfrm>
            <a:custGeom>
              <a:avLst/>
              <a:gdLst/>
              <a:ahLst/>
              <a:cxnLst>
                <a:cxn ang="0">
                  <a:pos x="0" y="0"/>
                </a:cxn>
                <a:cxn ang="0">
                  <a:pos x="18" y="71"/>
                </a:cxn>
                <a:cxn ang="0">
                  <a:pos x="20" y="102"/>
                </a:cxn>
                <a:cxn ang="0">
                  <a:pos x="43" y="102"/>
                </a:cxn>
                <a:cxn ang="0">
                  <a:pos x="39" y="87"/>
                </a:cxn>
                <a:cxn ang="0">
                  <a:pos x="14" y="0"/>
                </a:cxn>
                <a:cxn ang="0">
                  <a:pos x="0" y="0"/>
                </a:cxn>
              </a:cxnLst>
              <a:rect l="0" t="0" r="r" b="b"/>
              <a:pathLst>
                <a:path w="43" h="102">
                  <a:moveTo>
                    <a:pt x="0" y="0"/>
                  </a:moveTo>
                  <a:lnTo>
                    <a:pt x="18" y="71"/>
                  </a:lnTo>
                  <a:lnTo>
                    <a:pt x="20" y="102"/>
                  </a:lnTo>
                  <a:lnTo>
                    <a:pt x="43" y="102"/>
                  </a:lnTo>
                  <a:lnTo>
                    <a:pt x="39" y="87"/>
                  </a:lnTo>
                  <a:lnTo>
                    <a:pt x="14" y="0"/>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5" name="Freeform 23"/>
            <p:cNvSpPr>
              <a:spLocks/>
            </p:cNvSpPr>
            <p:nvPr/>
          </p:nvSpPr>
          <p:spPr bwMode="auto">
            <a:xfrm>
              <a:off x="1787023" y="3759398"/>
              <a:ext cx="14892" cy="45332"/>
            </a:xfrm>
            <a:custGeom>
              <a:avLst/>
              <a:gdLst/>
              <a:ahLst/>
              <a:cxnLst>
                <a:cxn ang="0">
                  <a:pos x="0" y="0"/>
                </a:cxn>
                <a:cxn ang="0">
                  <a:pos x="15" y="46"/>
                </a:cxn>
                <a:cxn ang="0">
                  <a:pos x="29" y="46"/>
                </a:cxn>
                <a:cxn ang="0">
                  <a:pos x="12" y="0"/>
                </a:cxn>
                <a:cxn ang="0">
                  <a:pos x="0" y="0"/>
                </a:cxn>
              </a:cxnLst>
              <a:rect l="0" t="0" r="r" b="b"/>
              <a:pathLst>
                <a:path w="29" h="46">
                  <a:moveTo>
                    <a:pt x="0" y="0"/>
                  </a:moveTo>
                  <a:lnTo>
                    <a:pt x="15" y="46"/>
                  </a:lnTo>
                  <a:lnTo>
                    <a:pt x="29" y="46"/>
                  </a:lnTo>
                  <a:lnTo>
                    <a:pt x="12" y="0"/>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6" name="Freeform 24"/>
            <p:cNvSpPr>
              <a:spLocks/>
            </p:cNvSpPr>
            <p:nvPr/>
          </p:nvSpPr>
          <p:spPr bwMode="auto">
            <a:xfrm>
              <a:off x="1801914" y="3756441"/>
              <a:ext cx="15405" cy="48289"/>
            </a:xfrm>
            <a:custGeom>
              <a:avLst/>
              <a:gdLst/>
              <a:ahLst/>
              <a:cxnLst>
                <a:cxn ang="0">
                  <a:pos x="0" y="3"/>
                </a:cxn>
                <a:cxn ang="0">
                  <a:pos x="17" y="49"/>
                </a:cxn>
                <a:cxn ang="0">
                  <a:pos x="30" y="49"/>
                </a:cxn>
                <a:cxn ang="0">
                  <a:pos x="10" y="0"/>
                </a:cxn>
                <a:cxn ang="0">
                  <a:pos x="0" y="3"/>
                </a:cxn>
              </a:cxnLst>
              <a:rect l="0" t="0" r="r" b="b"/>
              <a:pathLst>
                <a:path w="30" h="49">
                  <a:moveTo>
                    <a:pt x="0" y="3"/>
                  </a:moveTo>
                  <a:lnTo>
                    <a:pt x="17" y="49"/>
                  </a:lnTo>
                  <a:lnTo>
                    <a:pt x="30" y="49"/>
                  </a:lnTo>
                  <a:lnTo>
                    <a:pt x="10" y="0"/>
                  </a:lnTo>
                  <a:lnTo>
                    <a:pt x="0" y="3"/>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7" name="Freeform 25"/>
            <p:cNvSpPr>
              <a:spLocks/>
            </p:cNvSpPr>
            <p:nvPr/>
          </p:nvSpPr>
          <p:spPr bwMode="auto">
            <a:xfrm>
              <a:off x="1815779" y="3751514"/>
              <a:ext cx="19000" cy="53216"/>
            </a:xfrm>
            <a:custGeom>
              <a:avLst/>
              <a:gdLst/>
              <a:ahLst/>
              <a:cxnLst>
                <a:cxn ang="0">
                  <a:pos x="0" y="3"/>
                </a:cxn>
                <a:cxn ang="0">
                  <a:pos x="22" y="54"/>
                </a:cxn>
                <a:cxn ang="0">
                  <a:pos x="37" y="54"/>
                </a:cxn>
                <a:cxn ang="0">
                  <a:pos x="10" y="0"/>
                </a:cxn>
                <a:cxn ang="0">
                  <a:pos x="0" y="3"/>
                </a:cxn>
              </a:cxnLst>
              <a:rect l="0" t="0" r="r" b="b"/>
              <a:pathLst>
                <a:path w="37" h="54">
                  <a:moveTo>
                    <a:pt x="0" y="3"/>
                  </a:moveTo>
                  <a:lnTo>
                    <a:pt x="22" y="54"/>
                  </a:lnTo>
                  <a:lnTo>
                    <a:pt x="37" y="54"/>
                  </a:lnTo>
                  <a:lnTo>
                    <a:pt x="10" y="0"/>
                  </a:lnTo>
                  <a:lnTo>
                    <a:pt x="0" y="3"/>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8" name="Freeform 26"/>
            <p:cNvSpPr>
              <a:spLocks/>
            </p:cNvSpPr>
            <p:nvPr/>
          </p:nvSpPr>
          <p:spPr bwMode="auto">
            <a:xfrm>
              <a:off x="1828103" y="3744616"/>
              <a:ext cx="24135" cy="60114"/>
            </a:xfrm>
            <a:custGeom>
              <a:avLst/>
              <a:gdLst/>
              <a:ahLst/>
              <a:cxnLst>
                <a:cxn ang="0">
                  <a:pos x="0" y="4"/>
                </a:cxn>
                <a:cxn ang="0">
                  <a:pos x="29" y="61"/>
                </a:cxn>
                <a:cxn ang="0">
                  <a:pos x="47" y="61"/>
                </a:cxn>
                <a:cxn ang="0">
                  <a:pos x="13" y="0"/>
                </a:cxn>
                <a:cxn ang="0">
                  <a:pos x="0" y="4"/>
                </a:cxn>
              </a:cxnLst>
              <a:rect l="0" t="0" r="r" b="b"/>
              <a:pathLst>
                <a:path w="47" h="61">
                  <a:moveTo>
                    <a:pt x="0" y="4"/>
                  </a:moveTo>
                  <a:lnTo>
                    <a:pt x="29" y="61"/>
                  </a:lnTo>
                  <a:lnTo>
                    <a:pt x="47" y="61"/>
                  </a:lnTo>
                  <a:lnTo>
                    <a:pt x="13" y="0"/>
                  </a:lnTo>
                  <a:lnTo>
                    <a:pt x="0" y="4"/>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09" name="Freeform 27"/>
            <p:cNvSpPr>
              <a:spLocks/>
            </p:cNvSpPr>
            <p:nvPr/>
          </p:nvSpPr>
          <p:spPr bwMode="auto">
            <a:xfrm>
              <a:off x="1840940" y="3736732"/>
              <a:ext cx="30810" cy="67998"/>
            </a:xfrm>
            <a:custGeom>
              <a:avLst/>
              <a:gdLst/>
              <a:ahLst/>
              <a:cxnLst>
                <a:cxn ang="0">
                  <a:pos x="0" y="5"/>
                </a:cxn>
                <a:cxn ang="0">
                  <a:pos x="36" y="69"/>
                </a:cxn>
                <a:cxn ang="0">
                  <a:pos x="60" y="69"/>
                </a:cxn>
                <a:cxn ang="0">
                  <a:pos x="16" y="0"/>
                </a:cxn>
                <a:cxn ang="0">
                  <a:pos x="0" y="5"/>
                </a:cxn>
              </a:cxnLst>
              <a:rect l="0" t="0" r="r" b="b"/>
              <a:pathLst>
                <a:path w="60" h="69">
                  <a:moveTo>
                    <a:pt x="0" y="5"/>
                  </a:moveTo>
                  <a:lnTo>
                    <a:pt x="36" y="69"/>
                  </a:lnTo>
                  <a:lnTo>
                    <a:pt x="60" y="69"/>
                  </a:lnTo>
                  <a:lnTo>
                    <a:pt x="16" y="0"/>
                  </a:lnTo>
                  <a:lnTo>
                    <a:pt x="0" y="5"/>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0" name="Freeform 28"/>
            <p:cNvSpPr>
              <a:spLocks/>
            </p:cNvSpPr>
            <p:nvPr/>
          </p:nvSpPr>
          <p:spPr bwMode="auto">
            <a:xfrm>
              <a:off x="1852751" y="3735747"/>
              <a:ext cx="36972" cy="97563"/>
            </a:xfrm>
            <a:custGeom>
              <a:avLst/>
              <a:gdLst/>
              <a:ahLst/>
              <a:cxnLst>
                <a:cxn ang="0">
                  <a:pos x="8" y="0"/>
                </a:cxn>
                <a:cxn ang="0">
                  <a:pos x="71" y="92"/>
                </a:cxn>
                <a:cxn ang="0">
                  <a:pos x="72" y="96"/>
                </a:cxn>
                <a:cxn ang="0">
                  <a:pos x="60" y="99"/>
                </a:cxn>
                <a:cxn ang="0">
                  <a:pos x="57" y="94"/>
                </a:cxn>
                <a:cxn ang="0">
                  <a:pos x="0" y="1"/>
                </a:cxn>
                <a:cxn ang="0">
                  <a:pos x="8" y="0"/>
                </a:cxn>
              </a:cxnLst>
              <a:rect l="0" t="0" r="r" b="b"/>
              <a:pathLst>
                <a:path w="72" h="99">
                  <a:moveTo>
                    <a:pt x="8" y="0"/>
                  </a:moveTo>
                  <a:lnTo>
                    <a:pt x="71" y="92"/>
                  </a:lnTo>
                  <a:lnTo>
                    <a:pt x="72" y="96"/>
                  </a:lnTo>
                  <a:lnTo>
                    <a:pt x="60" y="99"/>
                  </a:lnTo>
                  <a:lnTo>
                    <a:pt x="57" y="94"/>
                  </a:lnTo>
                  <a:lnTo>
                    <a:pt x="0" y="1"/>
                  </a:lnTo>
                  <a:lnTo>
                    <a:pt x="8"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1" name="Freeform 29"/>
            <p:cNvSpPr>
              <a:spLocks/>
            </p:cNvSpPr>
            <p:nvPr/>
          </p:nvSpPr>
          <p:spPr bwMode="auto">
            <a:xfrm>
              <a:off x="1798833" y="3823454"/>
              <a:ext cx="12838" cy="39419"/>
            </a:xfrm>
            <a:custGeom>
              <a:avLst/>
              <a:gdLst/>
              <a:ahLst/>
              <a:cxnLst>
                <a:cxn ang="0">
                  <a:pos x="1" y="0"/>
                </a:cxn>
                <a:cxn ang="0">
                  <a:pos x="0" y="19"/>
                </a:cxn>
                <a:cxn ang="0">
                  <a:pos x="1" y="55"/>
                </a:cxn>
                <a:cxn ang="0">
                  <a:pos x="1" y="66"/>
                </a:cxn>
                <a:cxn ang="0">
                  <a:pos x="43" y="66"/>
                </a:cxn>
                <a:cxn ang="0">
                  <a:pos x="36" y="55"/>
                </a:cxn>
                <a:cxn ang="0">
                  <a:pos x="41" y="14"/>
                </a:cxn>
                <a:cxn ang="0">
                  <a:pos x="40" y="0"/>
                </a:cxn>
                <a:cxn ang="0">
                  <a:pos x="1" y="0"/>
                </a:cxn>
              </a:cxnLst>
              <a:rect l="0" t="0" r="r" b="b"/>
              <a:pathLst>
                <a:path w="43" h="68">
                  <a:moveTo>
                    <a:pt x="1" y="0"/>
                  </a:moveTo>
                  <a:cubicBezTo>
                    <a:pt x="0" y="19"/>
                    <a:pt x="0" y="19"/>
                    <a:pt x="0" y="19"/>
                  </a:cubicBezTo>
                  <a:cubicBezTo>
                    <a:pt x="1" y="55"/>
                    <a:pt x="1" y="55"/>
                    <a:pt x="1" y="55"/>
                  </a:cubicBezTo>
                  <a:cubicBezTo>
                    <a:pt x="1" y="66"/>
                    <a:pt x="1" y="66"/>
                    <a:pt x="1" y="66"/>
                  </a:cubicBezTo>
                  <a:cubicBezTo>
                    <a:pt x="1" y="66"/>
                    <a:pt x="34" y="68"/>
                    <a:pt x="43" y="66"/>
                  </a:cubicBezTo>
                  <a:cubicBezTo>
                    <a:pt x="36" y="55"/>
                    <a:pt x="36" y="55"/>
                    <a:pt x="36" y="55"/>
                  </a:cubicBezTo>
                  <a:cubicBezTo>
                    <a:pt x="41" y="14"/>
                    <a:pt x="41" y="14"/>
                    <a:pt x="41" y="14"/>
                  </a:cubicBezTo>
                  <a:cubicBezTo>
                    <a:pt x="40" y="0"/>
                    <a:pt x="40" y="0"/>
                    <a:pt x="40" y="0"/>
                  </a:cubicBezTo>
                  <a:lnTo>
                    <a:pt x="1"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2" name="Freeform 30"/>
            <p:cNvSpPr>
              <a:spLocks/>
            </p:cNvSpPr>
            <p:nvPr/>
          </p:nvSpPr>
          <p:spPr bwMode="auto">
            <a:xfrm>
              <a:off x="1815265" y="3823454"/>
              <a:ext cx="13865" cy="39419"/>
            </a:xfrm>
            <a:custGeom>
              <a:avLst/>
              <a:gdLst/>
              <a:ahLst/>
              <a:cxnLst>
                <a:cxn ang="0">
                  <a:pos x="0" y="0"/>
                </a:cxn>
                <a:cxn ang="0">
                  <a:pos x="2" y="15"/>
                </a:cxn>
                <a:cxn ang="0">
                  <a:pos x="2" y="68"/>
                </a:cxn>
                <a:cxn ang="0">
                  <a:pos x="46" y="64"/>
                </a:cxn>
                <a:cxn ang="0">
                  <a:pos x="39" y="52"/>
                </a:cxn>
                <a:cxn ang="0">
                  <a:pos x="43" y="0"/>
                </a:cxn>
                <a:cxn ang="0">
                  <a:pos x="0" y="0"/>
                </a:cxn>
              </a:cxnLst>
              <a:rect l="0" t="0" r="r" b="b"/>
              <a:pathLst>
                <a:path w="46" h="68">
                  <a:moveTo>
                    <a:pt x="0" y="0"/>
                  </a:moveTo>
                  <a:cubicBezTo>
                    <a:pt x="2" y="15"/>
                    <a:pt x="2" y="15"/>
                    <a:pt x="2" y="15"/>
                  </a:cubicBezTo>
                  <a:cubicBezTo>
                    <a:pt x="2" y="15"/>
                    <a:pt x="1" y="58"/>
                    <a:pt x="2" y="68"/>
                  </a:cubicBezTo>
                  <a:cubicBezTo>
                    <a:pt x="2" y="68"/>
                    <a:pt x="37" y="68"/>
                    <a:pt x="46" y="64"/>
                  </a:cubicBezTo>
                  <a:cubicBezTo>
                    <a:pt x="39" y="52"/>
                    <a:pt x="39" y="52"/>
                    <a:pt x="39" y="52"/>
                  </a:cubicBezTo>
                  <a:cubicBezTo>
                    <a:pt x="43" y="0"/>
                    <a:pt x="43" y="0"/>
                    <a:pt x="43" y="0"/>
                  </a:cubicBez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3" name="Freeform 31"/>
            <p:cNvSpPr>
              <a:spLocks/>
            </p:cNvSpPr>
            <p:nvPr/>
          </p:nvSpPr>
          <p:spPr bwMode="auto">
            <a:xfrm>
              <a:off x="1831697" y="3823454"/>
              <a:ext cx="13865" cy="35477"/>
            </a:xfrm>
            <a:custGeom>
              <a:avLst/>
              <a:gdLst/>
              <a:ahLst/>
              <a:cxnLst>
                <a:cxn ang="0">
                  <a:pos x="0" y="0"/>
                </a:cxn>
                <a:cxn ang="0">
                  <a:pos x="3" y="13"/>
                </a:cxn>
                <a:cxn ang="0">
                  <a:pos x="3" y="61"/>
                </a:cxn>
                <a:cxn ang="0">
                  <a:pos x="48" y="49"/>
                </a:cxn>
                <a:cxn ang="0">
                  <a:pos x="41" y="38"/>
                </a:cxn>
                <a:cxn ang="0">
                  <a:pos x="43" y="0"/>
                </a:cxn>
                <a:cxn ang="0">
                  <a:pos x="0" y="0"/>
                </a:cxn>
              </a:cxnLst>
              <a:rect l="0" t="0" r="r" b="b"/>
              <a:pathLst>
                <a:path w="48" h="61">
                  <a:moveTo>
                    <a:pt x="0" y="0"/>
                  </a:moveTo>
                  <a:cubicBezTo>
                    <a:pt x="3" y="13"/>
                    <a:pt x="3" y="13"/>
                    <a:pt x="3" y="13"/>
                  </a:cubicBezTo>
                  <a:cubicBezTo>
                    <a:pt x="3" y="61"/>
                    <a:pt x="3" y="61"/>
                    <a:pt x="3" y="61"/>
                  </a:cubicBezTo>
                  <a:cubicBezTo>
                    <a:pt x="3" y="61"/>
                    <a:pt x="44" y="55"/>
                    <a:pt x="48" y="49"/>
                  </a:cubicBezTo>
                  <a:cubicBezTo>
                    <a:pt x="41" y="38"/>
                    <a:pt x="41" y="38"/>
                    <a:pt x="41" y="38"/>
                  </a:cubicBezTo>
                  <a:cubicBezTo>
                    <a:pt x="43" y="0"/>
                    <a:pt x="43" y="0"/>
                    <a:pt x="43" y="0"/>
                  </a:cubicBez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4" name="Freeform 32"/>
            <p:cNvSpPr>
              <a:spLocks/>
            </p:cNvSpPr>
            <p:nvPr/>
          </p:nvSpPr>
          <p:spPr bwMode="auto">
            <a:xfrm>
              <a:off x="1848129" y="3823454"/>
              <a:ext cx="14892" cy="26608"/>
            </a:xfrm>
            <a:custGeom>
              <a:avLst/>
              <a:gdLst/>
              <a:ahLst/>
              <a:cxnLst>
                <a:cxn ang="0">
                  <a:pos x="0" y="0"/>
                </a:cxn>
                <a:cxn ang="0">
                  <a:pos x="4" y="10"/>
                </a:cxn>
                <a:cxn ang="0">
                  <a:pos x="6" y="46"/>
                </a:cxn>
                <a:cxn ang="0">
                  <a:pos x="51" y="34"/>
                </a:cxn>
                <a:cxn ang="0">
                  <a:pos x="43" y="23"/>
                </a:cxn>
                <a:cxn ang="0">
                  <a:pos x="44" y="0"/>
                </a:cxn>
                <a:cxn ang="0">
                  <a:pos x="0" y="0"/>
                </a:cxn>
              </a:cxnLst>
              <a:rect l="0" t="0" r="r" b="b"/>
              <a:pathLst>
                <a:path w="51" h="46">
                  <a:moveTo>
                    <a:pt x="0" y="0"/>
                  </a:moveTo>
                  <a:cubicBezTo>
                    <a:pt x="4" y="10"/>
                    <a:pt x="4" y="10"/>
                    <a:pt x="4" y="10"/>
                  </a:cubicBezTo>
                  <a:cubicBezTo>
                    <a:pt x="6" y="46"/>
                    <a:pt x="6" y="46"/>
                    <a:pt x="6" y="46"/>
                  </a:cubicBezTo>
                  <a:cubicBezTo>
                    <a:pt x="6" y="46"/>
                    <a:pt x="36" y="43"/>
                    <a:pt x="51" y="34"/>
                  </a:cubicBezTo>
                  <a:cubicBezTo>
                    <a:pt x="43" y="23"/>
                    <a:pt x="43" y="23"/>
                    <a:pt x="43" y="23"/>
                  </a:cubicBezTo>
                  <a:cubicBezTo>
                    <a:pt x="44" y="0"/>
                    <a:pt x="44" y="0"/>
                    <a:pt x="44" y="0"/>
                  </a:cubicBez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5" name="Freeform 33"/>
            <p:cNvSpPr>
              <a:spLocks/>
            </p:cNvSpPr>
            <p:nvPr/>
          </p:nvSpPr>
          <p:spPr bwMode="auto">
            <a:xfrm>
              <a:off x="1865075" y="3823454"/>
              <a:ext cx="14892" cy="18724"/>
            </a:xfrm>
            <a:custGeom>
              <a:avLst/>
              <a:gdLst/>
              <a:ahLst/>
              <a:cxnLst>
                <a:cxn ang="0">
                  <a:pos x="0" y="0"/>
                </a:cxn>
                <a:cxn ang="0">
                  <a:pos x="4" y="14"/>
                </a:cxn>
                <a:cxn ang="0">
                  <a:pos x="6" y="33"/>
                </a:cxn>
                <a:cxn ang="0">
                  <a:pos x="51" y="21"/>
                </a:cxn>
                <a:cxn ang="0">
                  <a:pos x="43" y="7"/>
                </a:cxn>
                <a:cxn ang="0">
                  <a:pos x="42" y="0"/>
                </a:cxn>
                <a:cxn ang="0">
                  <a:pos x="0" y="0"/>
                </a:cxn>
              </a:cxnLst>
              <a:rect l="0" t="0" r="r" b="b"/>
              <a:pathLst>
                <a:path w="51" h="33">
                  <a:moveTo>
                    <a:pt x="0" y="0"/>
                  </a:moveTo>
                  <a:cubicBezTo>
                    <a:pt x="4" y="14"/>
                    <a:pt x="4" y="14"/>
                    <a:pt x="4" y="14"/>
                  </a:cubicBezTo>
                  <a:cubicBezTo>
                    <a:pt x="6" y="33"/>
                    <a:pt x="6" y="33"/>
                    <a:pt x="6" y="33"/>
                  </a:cubicBezTo>
                  <a:cubicBezTo>
                    <a:pt x="6" y="33"/>
                    <a:pt x="40" y="26"/>
                    <a:pt x="51" y="21"/>
                  </a:cubicBezTo>
                  <a:cubicBezTo>
                    <a:pt x="43" y="7"/>
                    <a:pt x="43" y="7"/>
                    <a:pt x="43" y="7"/>
                  </a:cubicBezTo>
                  <a:cubicBezTo>
                    <a:pt x="42" y="0"/>
                    <a:pt x="42" y="0"/>
                    <a:pt x="42" y="0"/>
                  </a:cubicBez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6" name="Freeform 34"/>
            <p:cNvSpPr>
              <a:spLocks/>
            </p:cNvSpPr>
            <p:nvPr/>
          </p:nvSpPr>
          <p:spPr bwMode="auto">
            <a:xfrm>
              <a:off x="1568786" y="3847105"/>
              <a:ext cx="327612" cy="65042"/>
            </a:xfrm>
            <a:custGeom>
              <a:avLst/>
              <a:gdLst/>
              <a:ahLst/>
              <a:cxnLst>
                <a:cxn ang="0">
                  <a:pos x="1103" y="111"/>
                </a:cxn>
                <a:cxn ang="0">
                  <a:pos x="1106" y="9"/>
                </a:cxn>
                <a:cxn ang="0">
                  <a:pos x="1103" y="0"/>
                </a:cxn>
                <a:cxn ang="0">
                  <a:pos x="1013" y="23"/>
                </a:cxn>
                <a:cxn ang="0">
                  <a:pos x="840" y="57"/>
                </a:cxn>
                <a:cxn ang="0">
                  <a:pos x="650" y="57"/>
                </a:cxn>
                <a:cxn ang="0">
                  <a:pos x="361" y="55"/>
                </a:cxn>
                <a:cxn ang="0">
                  <a:pos x="252" y="55"/>
                </a:cxn>
                <a:cxn ang="0">
                  <a:pos x="170" y="44"/>
                </a:cxn>
                <a:cxn ang="0">
                  <a:pos x="2" y="0"/>
                </a:cxn>
                <a:cxn ang="0">
                  <a:pos x="0" y="34"/>
                </a:cxn>
                <a:cxn ang="0">
                  <a:pos x="2" y="111"/>
                </a:cxn>
                <a:cxn ang="0">
                  <a:pos x="1097" y="114"/>
                </a:cxn>
                <a:cxn ang="0">
                  <a:pos x="1103" y="111"/>
                </a:cxn>
              </a:cxnLst>
              <a:rect l="0" t="0" r="r" b="b"/>
              <a:pathLst>
                <a:path w="1108" h="114">
                  <a:moveTo>
                    <a:pt x="1103" y="111"/>
                  </a:moveTo>
                  <a:cubicBezTo>
                    <a:pt x="1106" y="9"/>
                    <a:pt x="1106" y="9"/>
                    <a:pt x="1106" y="9"/>
                  </a:cubicBezTo>
                  <a:cubicBezTo>
                    <a:pt x="1106" y="9"/>
                    <a:pt x="1108" y="0"/>
                    <a:pt x="1103" y="0"/>
                  </a:cubicBezTo>
                  <a:cubicBezTo>
                    <a:pt x="1103" y="0"/>
                    <a:pt x="1063" y="6"/>
                    <a:pt x="1013" y="23"/>
                  </a:cubicBezTo>
                  <a:cubicBezTo>
                    <a:pt x="1013" y="23"/>
                    <a:pt x="888" y="59"/>
                    <a:pt x="840" y="57"/>
                  </a:cubicBezTo>
                  <a:cubicBezTo>
                    <a:pt x="840" y="57"/>
                    <a:pt x="696" y="57"/>
                    <a:pt x="650" y="57"/>
                  </a:cubicBezTo>
                  <a:cubicBezTo>
                    <a:pt x="605" y="57"/>
                    <a:pt x="405" y="55"/>
                    <a:pt x="361" y="55"/>
                  </a:cubicBezTo>
                  <a:cubicBezTo>
                    <a:pt x="317" y="56"/>
                    <a:pt x="252" y="55"/>
                    <a:pt x="252" y="55"/>
                  </a:cubicBezTo>
                  <a:cubicBezTo>
                    <a:pt x="252" y="55"/>
                    <a:pt x="218" y="55"/>
                    <a:pt x="170" y="44"/>
                  </a:cubicBezTo>
                  <a:cubicBezTo>
                    <a:pt x="121" y="33"/>
                    <a:pt x="15" y="1"/>
                    <a:pt x="2" y="0"/>
                  </a:cubicBezTo>
                  <a:cubicBezTo>
                    <a:pt x="0" y="0"/>
                    <a:pt x="0" y="9"/>
                    <a:pt x="0" y="34"/>
                  </a:cubicBezTo>
                  <a:cubicBezTo>
                    <a:pt x="1" y="59"/>
                    <a:pt x="2" y="111"/>
                    <a:pt x="2" y="111"/>
                  </a:cubicBezTo>
                  <a:cubicBezTo>
                    <a:pt x="1097" y="114"/>
                    <a:pt x="1097" y="114"/>
                    <a:pt x="1097" y="114"/>
                  </a:cubicBezTo>
                  <a:cubicBezTo>
                    <a:pt x="1097" y="114"/>
                    <a:pt x="1100" y="113"/>
                    <a:pt x="1103" y="111"/>
                  </a:cubicBez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7" name="Freeform 35"/>
            <p:cNvSpPr>
              <a:spLocks/>
            </p:cNvSpPr>
            <p:nvPr/>
          </p:nvSpPr>
          <p:spPr bwMode="auto">
            <a:xfrm>
              <a:off x="1520517" y="3829367"/>
              <a:ext cx="417988" cy="81795"/>
            </a:xfrm>
            <a:custGeom>
              <a:avLst/>
              <a:gdLst/>
              <a:ahLst/>
              <a:cxnLst>
                <a:cxn ang="0">
                  <a:pos x="1325" y="144"/>
                </a:cxn>
                <a:cxn ang="0">
                  <a:pos x="1329" y="27"/>
                </a:cxn>
                <a:cxn ang="0">
                  <a:pos x="1387" y="25"/>
                </a:cxn>
                <a:cxn ang="0">
                  <a:pos x="1402" y="22"/>
                </a:cxn>
                <a:cxn ang="0">
                  <a:pos x="1413" y="14"/>
                </a:cxn>
                <a:cxn ang="0">
                  <a:pos x="1413" y="5"/>
                </a:cxn>
                <a:cxn ang="0">
                  <a:pos x="1317" y="9"/>
                </a:cxn>
                <a:cxn ang="0">
                  <a:pos x="1089" y="55"/>
                </a:cxn>
                <a:cxn ang="0">
                  <a:pos x="964" y="71"/>
                </a:cxn>
                <a:cxn ang="0">
                  <a:pos x="469" y="70"/>
                </a:cxn>
                <a:cxn ang="0">
                  <a:pos x="328" y="53"/>
                </a:cxn>
                <a:cxn ang="0">
                  <a:pos x="102" y="8"/>
                </a:cxn>
                <a:cxn ang="0">
                  <a:pos x="0" y="0"/>
                </a:cxn>
              </a:cxnLst>
              <a:rect l="0" t="0" r="r" b="b"/>
              <a:pathLst>
                <a:path w="1413" h="144">
                  <a:moveTo>
                    <a:pt x="1325" y="144"/>
                  </a:moveTo>
                  <a:cubicBezTo>
                    <a:pt x="1329" y="27"/>
                    <a:pt x="1329" y="27"/>
                    <a:pt x="1329" y="27"/>
                  </a:cubicBezTo>
                  <a:cubicBezTo>
                    <a:pt x="1329" y="27"/>
                    <a:pt x="1374" y="26"/>
                    <a:pt x="1387" y="25"/>
                  </a:cubicBezTo>
                  <a:cubicBezTo>
                    <a:pt x="1399" y="25"/>
                    <a:pt x="1402" y="22"/>
                    <a:pt x="1402" y="22"/>
                  </a:cubicBezTo>
                  <a:cubicBezTo>
                    <a:pt x="1402" y="22"/>
                    <a:pt x="1413" y="18"/>
                    <a:pt x="1413" y="14"/>
                  </a:cubicBezTo>
                  <a:cubicBezTo>
                    <a:pt x="1413" y="10"/>
                    <a:pt x="1413" y="5"/>
                    <a:pt x="1413" y="5"/>
                  </a:cubicBezTo>
                  <a:cubicBezTo>
                    <a:pt x="1413" y="5"/>
                    <a:pt x="1374" y="9"/>
                    <a:pt x="1317" y="9"/>
                  </a:cubicBezTo>
                  <a:cubicBezTo>
                    <a:pt x="1260" y="9"/>
                    <a:pt x="1141" y="39"/>
                    <a:pt x="1089" y="55"/>
                  </a:cubicBezTo>
                  <a:cubicBezTo>
                    <a:pt x="1037" y="70"/>
                    <a:pt x="964" y="71"/>
                    <a:pt x="964" y="71"/>
                  </a:cubicBezTo>
                  <a:cubicBezTo>
                    <a:pt x="964" y="71"/>
                    <a:pt x="564" y="65"/>
                    <a:pt x="469" y="70"/>
                  </a:cubicBezTo>
                  <a:cubicBezTo>
                    <a:pt x="374" y="75"/>
                    <a:pt x="371" y="62"/>
                    <a:pt x="328" y="53"/>
                  </a:cubicBezTo>
                  <a:cubicBezTo>
                    <a:pt x="286" y="43"/>
                    <a:pt x="203" y="6"/>
                    <a:pt x="102" y="8"/>
                  </a:cubicBezTo>
                  <a:cubicBezTo>
                    <a:pt x="2" y="10"/>
                    <a:pt x="0" y="0"/>
                    <a:pt x="0" y="0"/>
                  </a:cubicBezTo>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8" name="Freeform 36"/>
            <p:cNvSpPr>
              <a:spLocks/>
            </p:cNvSpPr>
            <p:nvPr/>
          </p:nvSpPr>
          <p:spPr bwMode="auto">
            <a:xfrm>
              <a:off x="1524111" y="3841193"/>
              <a:ext cx="26189" cy="70954"/>
            </a:xfrm>
            <a:custGeom>
              <a:avLst/>
              <a:gdLst/>
              <a:ahLst/>
              <a:cxnLst>
                <a:cxn ang="0">
                  <a:pos x="0" y="0"/>
                </a:cxn>
                <a:cxn ang="0">
                  <a:pos x="31" y="3"/>
                </a:cxn>
                <a:cxn ang="0">
                  <a:pos x="82" y="5"/>
                </a:cxn>
                <a:cxn ang="0">
                  <a:pos x="88" y="125"/>
                </a:cxn>
              </a:cxnLst>
              <a:rect l="0" t="0" r="r" b="b"/>
              <a:pathLst>
                <a:path w="88" h="125">
                  <a:moveTo>
                    <a:pt x="0" y="0"/>
                  </a:moveTo>
                  <a:cubicBezTo>
                    <a:pt x="0" y="0"/>
                    <a:pt x="16" y="2"/>
                    <a:pt x="31" y="3"/>
                  </a:cubicBezTo>
                  <a:cubicBezTo>
                    <a:pt x="47" y="3"/>
                    <a:pt x="82" y="5"/>
                    <a:pt x="82" y="5"/>
                  </a:cubicBezTo>
                  <a:cubicBezTo>
                    <a:pt x="82" y="5"/>
                    <a:pt x="86" y="119"/>
                    <a:pt x="88" y="125"/>
                  </a:cubicBezTo>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19" name="Freeform 37"/>
            <p:cNvSpPr>
              <a:spLocks/>
            </p:cNvSpPr>
            <p:nvPr/>
          </p:nvSpPr>
          <p:spPr bwMode="auto">
            <a:xfrm>
              <a:off x="1859940" y="3730819"/>
              <a:ext cx="71376" cy="98548"/>
            </a:xfrm>
            <a:custGeom>
              <a:avLst/>
              <a:gdLst/>
              <a:ahLst/>
              <a:cxnLst>
                <a:cxn ang="0">
                  <a:pos x="0" y="0"/>
                </a:cxn>
                <a:cxn ang="0">
                  <a:pos x="115" y="172"/>
                </a:cxn>
                <a:cxn ang="0">
                  <a:pos x="240" y="172"/>
                </a:cxn>
                <a:cxn ang="0">
                  <a:pos x="240" y="169"/>
                </a:cxn>
                <a:cxn ang="0">
                  <a:pos x="105" y="5"/>
                </a:cxn>
                <a:cxn ang="0">
                  <a:pos x="0" y="0"/>
                </a:cxn>
              </a:cxnLst>
              <a:rect l="0" t="0" r="r" b="b"/>
              <a:pathLst>
                <a:path w="241" h="174">
                  <a:moveTo>
                    <a:pt x="0" y="0"/>
                  </a:moveTo>
                  <a:cubicBezTo>
                    <a:pt x="115" y="172"/>
                    <a:pt x="115" y="172"/>
                    <a:pt x="115" y="172"/>
                  </a:cubicBezTo>
                  <a:cubicBezTo>
                    <a:pt x="115" y="172"/>
                    <a:pt x="234" y="174"/>
                    <a:pt x="240" y="172"/>
                  </a:cubicBezTo>
                  <a:cubicBezTo>
                    <a:pt x="240" y="172"/>
                    <a:pt x="241" y="172"/>
                    <a:pt x="240" y="169"/>
                  </a:cubicBezTo>
                  <a:cubicBezTo>
                    <a:pt x="105" y="5"/>
                    <a:pt x="105" y="5"/>
                    <a:pt x="105" y="5"/>
                  </a:cubicBez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20" name="Freeform 38"/>
            <p:cNvSpPr>
              <a:spLocks/>
            </p:cNvSpPr>
            <p:nvPr/>
          </p:nvSpPr>
          <p:spPr bwMode="auto">
            <a:xfrm>
              <a:off x="1525652" y="3728848"/>
              <a:ext cx="66242" cy="98548"/>
            </a:xfrm>
            <a:custGeom>
              <a:avLst/>
              <a:gdLst/>
              <a:ahLst/>
              <a:cxnLst>
                <a:cxn ang="0">
                  <a:pos x="0" y="97"/>
                </a:cxn>
                <a:cxn ang="0">
                  <a:pos x="2" y="100"/>
                </a:cxn>
                <a:cxn ang="0">
                  <a:pos x="76" y="100"/>
                </a:cxn>
                <a:cxn ang="0">
                  <a:pos x="77" y="98"/>
                </a:cxn>
                <a:cxn ang="0">
                  <a:pos x="129" y="1"/>
                </a:cxn>
                <a:cxn ang="0">
                  <a:pos x="66" y="0"/>
                </a:cxn>
                <a:cxn ang="0">
                  <a:pos x="0" y="97"/>
                </a:cxn>
              </a:cxnLst>
              <a:rect l="0" t="0" r="r" b="b"/>
              <a:pathLst>
                <a:path w="129" h="100">
                  <a:moveTo>
                    <a:pt x="0" y="97"/>
                  </a:moveTo>
                  <a:lnTo>
                    <a:pt x="2" y="100"/>
                  </a:lnTo>
                  <a:lnTo>
                    <a:pt x="76" y="100"/>
                  </a:lnTo>
                  <a:lnTo>
                    <a:pt x="77" y="98"/>
                  </a:lnTo>
                  <a:lnTo>
                    <a:pt x="129" y="1"/>
                  </a:lnTo>
                  <a:lnTo>
                    <a:pt x="66" y="0"/>
                  </a:lnTo>
                  <a:lnTo>
                    <a:pt x="0" y="97"/>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21" name="Freeform 39"/>
            <p:cNvSpPr>
              <a:spLocks/>
            </p:cNvSpPr>
            <p:nvPr/>
          </p:nvSpPr>
          <p:spPr bwMode="auto">
            <a:xfrm>
              <a:off x="1568786" y="3730819"/>
              <a:ext cx="30810" cy="101505"/>
            </a:xfrm>
            <a:custGeom>
              <a:avLst/>
              <a:gdLst/>
              <a:ahLst/>
              <a:cxnLst>
                <a:cxn ang="0">
                  <a:pos x="1" y="175"/>
                </a:cxn>
                <a:cxn ang="0">
                  <a:pos x="89" y="0"/>
                </a:cxn>
                <a:cxn ang="0">
                  <a:pos x="105" y="7"/>
                </a:cxn>
                <a:cxn ang="0">
                  <a:pos x="20" y="179"/>
                </a:cxn>
                <a:cxn ang="0">
                  <a:pos x="1" y="175"/>
                </a:cxn>
              </a:cxnLst>
              <a:rect l="0" t="0" r="r" b="b"/>
              <a:pathLst>
                <a:path w="105" h="179">
                  <a:moveTo>
                    <a:pt x="1" y="175"/>
                  </a:moveTo>
                  <a:cubicBezTo>
                    <a:pt x="89" y="0"/>
                    <a:pt x="89" y="0"/>
                    <a:pt x="89" y="0"/>
                  </a:cubicBezTo>
                  <a:cubicBezTo>
                    <a:pt x="105" y="7"/>
                    <a:pt x="105" y="7"/>
                    <a:pt x="105" y="7"/>
                  </a:cubicBezTo>
                  <a:cubicBezTo>
                    <a:pt x="20" y="179"/>
                    <a:pt x="20" y="179"/>
                    <a:pt x="20" y="179"/>
                  </a:cubicBezTo>
                  <a:cubicBezTo>
                    <a:pt x="20" y="179"/>
                    <a:pt x="0" y="177"/>
                    <a:pt x="1" y="175"/>
                  </a:cubicBez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22" name="Freeform 40"/>
            <p:cNvSpPr>
              <a:spLocks/>
            </p:cNvSpPr>
            <p:nvPr/>
          </p:nvSpPr>
          <p:spPr bwMode="auto">
            <a:xfrm>
              <a:off x="1655567" y="3758412"/>
              <a:ext cx="11297" cy="29564"/>
            </a:xfrm>
            <a:custGeom>
              <a:avLst/>
              <a:gdLst/>
              <a:ahLst/>
              <a:cxnLst>
                <a:cxn ang="0">
                  <a:pos x="22" y="0"/>
                </a:cxn>
                <a:cxn ang="0">
                  <a:pos x="17" y="30"/>
                </a:cxn>
                <a:cxn ang="0">
                  <a:pos x="11" y="30"/>
                </a:cxn>
                <a:cxn ang="0">
                  <a:pos x="6" y="23"/>
                </a:cxn>
                <a:cxn ang="0">
                  <a:pos x="2" y="23"/>
                </a:cxn>
                <a:cxn ang="0">
                  <a:pos x="0" y="0"/>
                </a:cxn>
                <a:cxn ang="0">
                  <a:pos x="22" y="0"/>
                </a:cxn>
              </a:cxnLst>
              <a:rect l="0" t="0" r="r" b="b"/>
              <a:pathLst>
                <a:path w="22" h="30">
                  <a:moveTo>
                    <a:pt x="22" y="0"/>
                  </a:moveTo>
                  <a:lnTo>
                    <a:pt x="17" y="30"/>
                  </a:lnTo>
                  <a:lnTo>
                    <a:pt x="11" y="30"/>
                  </a:lnTo>
                  <a:lnTo>
                    <a:pt x="6" y="23"/>
                  </a:lnTo>
                  <a:lnTo>
                    <a:pt x="2" y="23"/>
                  </a:lnTo>
                  <a:lnTo>
                    <a:pt x="0" y="0"/>
                  </a:lnTo>
                  <a:lnTo>
                    <a:pt x="22"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sp>
          <p:nvSpPr>
            <p:cNvPr id="223" name="Freeform 41"/>
            <p:cNvSpPr>
              <a:spLocks/>
            </p:cNvSpPr>
            <p:nvPr/>
          </p:nvSpPr>
          <p:spPr bwMode="auto">
            <a:xfrm>
              <a:off x="1669945" y="3758412"/>
              <a:ext cx="12838" cy="26608"/>
            </a:xfrm>
            <a:custGeom>
              <a:avLst/>
              <a:gdLst/>
              <a:ahLst/>
              <a:cxnLst>
                <a:cxn ang="0">
                  <a:pos x="0" y="0"/>
                </a:cxn>
                <a:cxn ang="0">
                  <a:pos x="1" y="27"/>
                </a:cxn>
                <a:cxn ang="0">
                  <a:pos x="19" y="27"/>
                </a:cxn>
                <a:cxn ang="0">
                  <a:pos x="25" y="0"/>
                </a:cxn>
                <a:cxn ang="0">
                  <a:pos x="0" y="0"/>
                </a:cxn>
              </a:cxnLst>
              <a:rect l="0" t="0" r="r" b="b"/>
              <a:pathLst>
                <a:path w="25" h="27">
                  <a:moveTo>
                    <a:pt x="0" y="0"/>
                  </a:moveTo>
                  <a:lnTo>
                    <a:pt x="1" y="27"/>
                  </a:lnTo>
                  <a:lnTo>
                    <a:pt x="19" y="27"/>
                  </a:lnTo>
                  <a:lnTo>
                    <a:pt x="25" y="0"/>
                  </a:lnTo>
                  <a:lnTo>
                    <a:pt x="0" y="0"/>
                  </a:lnTo>
                  <a:close/>
                </a:path>
              </a:pathLst>
            </a:custGeom>
            <a:grpFill/>
            <a:ln w="3175" cap="flat" cmpd="sng" algn="ctr">
              <a:solidFill>
                <a:schemeClr val="bg1"/>
              </a:solidFill>
              <a:prstDash val="solid"/>
              <a:round/>
              <a:headEnd type="none" w="med" len="med"/>
              <a:tailEnd type="none" w="med" len="med"/>
            </a:ln>
            <a:effectLst/>
            <a:scene3d>
              <a:camera prst="orthographicFront"/>
              <a:lightRig rig="flat" dir="t"/>
            </a:scene3d>
          </p:spPr>
          <p:txBody>
            <a:bodyPr lIns="72000" tIns="57607" rIns="72000" bIns="57607" anchor="ctr"/>
            <a:lstStyle/>
            <a:p>
              <a:pPr defTabSz="1036734">
                <a:lnSpc>
                  <a:spcPts val="1500"/>
                </a:lnSpc>
                <a:buClr>
                  <a:srgbClr val="C00000"/>
                </a:buClr>
                <a:buSzPct val="60000"/>
                <a:defRPr/>
              </a:pPr>
              <a:endParaRPr kumimoji="1" lang="zh-CN" altLang="en-US" sz="1600" dirty="0">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grpSp>
      <p:sp>
        <p:nvSpPr>
          <p:cNvPr id="224" name="矩形 216"/>
          <p:cNvSpPr>
            <a:spLocks noChangeArrowheads="1"/>
          </p:cNvSpPr>
          <p:nvPr/>
        </p:nvSpPr>
        <p:spPr bwMode="auto">
          <a:xfrm>
            <a:off x="4193141" y="5489743"/>
            <a:ext cx="1008780" cy="471952"/>
          </a:xfrm>
          <a:prstGeom prst="rect">
            <a:avLst/>
          </a:prstGeom>
          <a:noFill/>
          <a:ln w="9525">
            <a:noFill/>
            <a:miter lim="800000"/>
            <a:headEnd/>
            <a:tailEnd/>
          </a:ln>
        </p:spPr>
        <p:txBody>
          <a:bodyPr wrap="square" lIns="86388" tIns="43194" rIns="86388" bIns="43194">
            <a:sp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Agile Gateways</a:t>
            </a:r>
            <a:endParaRPr lang="zh-CN" altLang="en-US" sz="1400" dirty="0">
              <a:latin typeface="Arial" panose="020B0604020202020204" pitchFamily="34" charset="0"/>
              <a:ea typeface="微软雅黑" pitchFamily="34" charset="-122"/>
              <a:cs typeface="Arial" panose="020B0604020202020204" pitchFamily="34" charset="0"/>
            </a:endParaRPr>
          </a:p>
        </p:txBody>
      </p:sp>
      <p:grpSp>
        <p:nvGrpSpPr>
          <p:cNvPr id="225" name="组合 224"/>
          <p:cNvGrpSpPr/>
          <p:nvPr/>
        </p:nvGrpSpPr>
        <p:grpSpPr>
          <a:xfrm>
            <a:off x="3549244" y="5103218"/>
            <a:ext cx="342900" cy="266700"/>
            <a:chOff x="7651750" y="6380163"/>
            <a:chExt cx="342900" cy="266700"/>
          </a:xfrm>
          <a:solidFill>
            <a:schemeClr val="bg2">
              <a:lumMod val="75000"/>
            </a:schemeClr>
          </a:solidFill>
        </p:grpSpPr>
        <p:sp>
          <p:nvSpPr>
            <p:cNvPr id="226" name="Freeform 1481"/>
            <p:cNvSpPr>
              <a:spLocks/>
            </p:cNvSpPr>
            <p:nvPr/>
          </p:nvSpPr>
          <p:spPr bwMode="auto">
            <a:xfrm>
              <a:off x="7651750" y="6380163"/>
              <a:ext cx="152400" cy="266700"/>
            </a:xfrm>
            <a:custGeom>
              <a:avLst/>
              <a:gdLst/>
              <a:ahLst/>
              <a:cxnLst>
                <a:cxn ang="0">
                  <a:pos x="88" y="124"/>
                </a:cxn>
                <a:cxn ang="0">
                  <a:pos x="88" y="156"/>
                </a:cxn>
                <a:cxn ang="0">
                  <a:pos x="88" y="156"/>
                </a:cxn>
                <a:cxn ang="0">
                  <a:pos x="88" y="160"/>
                </a:cxn>
                <a:cxn ang="0">
                  <a:pos x="84" y="160"/>
                </a:cxn>
                <a:cxn ang="0">
                  <a:pos x="12" y="160"/>
                </a:cxn>
                <a:cxn ang="0">
                  <a:pos x="12" y="160"/>
                </a:cxn>
                <a:cxn ang="0">
                  <a:pos x="10" y="160"/>
                </a:cxn>
                <a:cxn ang="0">
                  <a:pos x="8" y="156"/>
                </a:cxn>
                <a:cxn ang="0">
                  <a:pos x="8" y="12"/>
                </a:cxn>
                <a:cxn ang="0">
                  <a:pos x="8" y="12"/>
                </a:cxn>
                <a:cxn ang="0">
                  <a:pos x="10" y="10"/>
                </a:cxn>
                <a:cxn ang="0">
                  <a:pos x="12" y="8"/>
                </a:cxn>
                <a:cxn ang="0">
                  <a:pos x="84" y="8"/>
                </a:cxn>
                <a:cxn ang="0">
                  <a:pos x="84" y="8"/>
                </a:cxn>
                <a:cxn ang="0">
                  <a:pos x="88" y="10"/>
                </a:cxn>
                <a:cxn ang="0">
                  <a:pos x="88" y="12"/>
                </a:cxn>
                <a:cxn ang="0">
                  <a:pos x="88" y="58"/>
                </a:cxn>
                <a:cxn ang="0">
                  <a:pos x="88" y="58"/>
                </a:cxn>
                <a:cxn ang="0">
                  <a:pos x="90" y="60"/>
                </a:cxn>
                <a:cxn ang="0">
                  <a:pos x="92" y="62"/>
                </a:cxn>
                <a:cxn ang="0">
                  <a:pos x="92" y="62"/>
                </a:cxn>
                <a:cxn ang="0">
                  <a:pos x="96" y="60"/>
                </a:cxn>
                <a:cxn ang="0">
                  <a:pos x="96" y="58"/>
                </a:cxn>
                <a:cxn ang="0">
                  <a:pos x="96" y="12"/>
                </a:cxn>
                <a:cxn ang="0">
                  <a:pos x="96" y="12"/>
                </a:cxn>
                <a:cxn ang="0">
                  <a:pos x="96" y="8"/>
                </a:cxn>
                <a:cxn ang="0">
                  <a:pos x="94" y="4"/>
                </a:cxn>
                <a:cxn ang="0">
                  <a:pos x="90" y="0"/>
                </a:cxn>
                <a:cxn ang="0">
                  <a:pos x="84" y="0"/>
                </a:cxn>
                <a:cxn ang="0">
                  <a:pos x="12" y="0"/>
                </a:cxn>
                <a:cxn ang="0">
                  <a:pos x="12" y="0"/>
                </a:cxn>
                <a:cxn ang="0">
                  <a:pos x="8" y="0"/>
                </a:cxn>
                <a:cxn ang="0">
                  <a:pos x="4" y="4"/>
                </a:cxn>
                <a:cxn ang="0">
                  <a:pos x="0" y="8"/>
                </a:cxn>
                <a:cxn ang="0">
                  <a:pos x="0" y="12"/>
                </a:cxn>
                <a:cxn ang="0">
                  <a:pos x="0" y="156"/>
                </a:cxn>
                <a:cxn ang="0">
                  <a:pos x="0" y="156"/>
                </a:cxn>
                <a:cxn ang="0">
                  <a:pos x="0" y="162"/>
                </a:cxn>
                <a:cxn ang="0">
                  <a:pos x="4" y="166"/>
                </a:cxn>
                <a:cxn ang="0">
                  <a:pos x="8" y="168"/>
                </a:cxn>
                <a:cxn ang="0">
                  <a:pos x="12" y="168"/>
                </a:cxn>
                <a:cxn ang="0">
                  <a:pos x="84" y="168"/>
                </a:cxn>
                <a:cxn ang="0">
                  <a:pos x="84" y="168"/>
                </a:cxn>
                <a:cxn ang="0">
                  <a:pos x="90" y="168"/>
                </a:cxn>
                <a:cxn ang="0">
                  <a:pos x="94" y="166"/>
                </a:cxn>
                <a:cxn ang="0">
                  <a:pos x="96" y="162"/>
                </a:cxn>
                <a:cxn ang="0">
                  <a:pos x="96" y="156"/>
                </a:cxn>
                <a:cxn ang="0">
                  <a:pos x="96" y="124"/>
                </a:cxn>
                <a:cxn ang="0">
                  <a:pos x="96" y="124"/>
                </a:cxn>
                <a:cxn ang="0">
                  <a:pos x="96" y="120"/>
                </a:cxn>
                <a:cxn ang="0">
                  <a:pos x="92" y="120"/>
                </a:cxn>
                <a:cxn ang="0">
                  <a:pos x="92" y="120"/>
                </a:cxn>
                <a:cxn ang="0">
                  <a:pos x="90" y="120"/>
                </a:cxn>
                <a:cxn ang="0">
                  <a:pos x="88" y="124"/>
                </a:cxn>
                <a:cxn ang="0">
                  <a:pos x="88" y="124"/>
                </a:cxn>
              </a:cxnLst>
              <a:rect l="0" t="0" r="r" b="b"/>
              <a:pathLst>
                <a:path w="96" h="168">
                  <a:moveTo>
                    <a:pt x="88" y="124"/>
                  </a:moveTo>
                  <a:lnTo>
                    <a:pt x="88" y="156"/>
                  </a:lnTo>
                  <a:lnTo>
                    <a:pt x="88" y="156"/>
                  </a:lnTo>
                  <a:lnTo>
                    <a:pt x="88" y="160"/>
                  </a:lnTo>
                  <a:lnTo>
                    <a:pt x="84" y="160"/>
                  </a:lnTo>
                  <a:lnTo>
                    <a:pt x="12" y="160"/>
                  </a:lnTo>
                  <a:lnTo>
                    <a:pt x="12" y="160"/>
                  </a:lnTo>
                  <a:lnTo>
                    <a:pt x="10" y="160"/>
                  </a:lnTo>
                  <a:lnTo>
                    <a:pt x="8" y="156"/>
                  </a:lnTo>
                  <a:lnTo>
                    <a:pt x="8" y="12"/>
                  </a:lnTo>
                  <a:lnTo>
                    <a:pt x="8" y="12"/>
                  </a:lnTo>
                  <a:lnTo>
                    <a:pt x="10" y="10"/>
                  </a:lnTo>
                  <a:lnTo>
                    <a:pt x="12" y="8"/>
                  </a:lnTo>
                  <a:lnTo>
                    <a:pt x="84" y="8"/>
                  </a:lnTo>
                  <a:lnTo>
                    <a:pt x="84" y="8"/>
                  </a:lnTo>
                  <a:lnTo>
                    <a:pt x="88" y="10"/>
                  </a:lnTo>
                  <a:lnTo>
                    <a:pt x="88" y="12"/>
                  </a:lnTo>
                  <a:lnTo>
                    <a:pt x="88" y="58"/>
                  </a:lnTo>
                  <a:lnTo>
                    <a:pt x="88" y="58"/>
                  </a:lnTo>
                  <a:lnTo>
                    <a:pt x="90" y="60"/>
                  </a:lnTo>
                  <a:lnTo>
                    <a:pt x="92" y="62"/>
                  </a:lnTo>
                  <a:lnTo>
                    <a:pt x="92" y="62"/>
                  </a:lnTo>
                  <a:lnTo>
                    <a:pt x="96" y="60"/>
                  </a:lnTo>
                  <a:lnTo>
                    <a:pt x="96" y="58"/>
                  </a:lnTo>
                  <a:lnTo>
                    <a:pt x="96" y="12"/>
                  </a:lnTo>
                  <a:lnTo>
                    <a:pt x="96" y="12"/>
                  </a:lnTo>
                  <a:lnTo>
                    <a:pt x="96" y="8"/>
                  </a:lnTo>
                  <a:lnTo>
                    <a:pt x="94" y="4"/>
                  </a:lnTo>
                  <a:lnTo>
                    <a:pt x="90" y="0"/>
                  </a:lnTo>
                  <a:lnTo>
                    <a:pt x="84" y="0"/>
                  </a:lnTo>
                  <a:lnTo>
                    <a:pt x="12" y="0"/>
                  </a:lnTo>
                  <a:lnTo>
                    <a:pt x="12" y="0"/>
                  </a:lnTo>
                  <a:lnTo>
                    <a:pt x="8" y="0"/>
                  </a:lnTo>
                  <a:lnTo>
                    <a:pt x="4" y="4"/>
                  </a:lnTo>
                  <a:lnTo>
                    <a:pt x="0" y="8"/>
                  </a:lnTo>
                  <a:lnTo>
                    <a:pt x="0" y="12"/>
                  </a:lnTo>
                  <a:lnTo>
                    <a:pt x="0" y="156"/>
                  </a:lnTo>
                  <a:lnTo>
                    <a:pt x="0" y="156"/>
                  </a:lnTo>
                  <a:lnTo>
                    <a:pt x="0" y="162"/>
                  </a:lnTo>
                  <a:lnTo>
                    <a:pt x="4" y="166"/>
                  </a:lnTo>
                  <a:lnTo>
                    <a:pt x="8" y="168"/>
                  </a:lnTo>
                  <a:lnTo>
                    <a:pt x="12" y="168"/>
                  </a:lnTo>
                  <a:lnTo>
                    <a:pt x="84" y="168"/>
                  </a:lnTo>
                  <a:lnTo>
                    <a:pt x="84" y="168"/>
                  </a:lnTo>
                  <a:lnTo>
                    <a:pt x="90" y="168"/>
                  </a:lnTo>
                  <a:lnTo>
                    <a:pt x="94" y="166"/>
                  </a:lnTo>
                  <a:lnTo>
                    <a:pt x="96" y="162"/>
                  </a:lnTo>
                  <a:lnTo>
                    <a:pt x="96" y="156"/>
                  </a:lnTo>
                  <a:lnTo>
                    <a:pt x="96" y="124"/>
                  </a:lnTo>
                  <a:lnTo>
                    <a:pt x="96" y="124"/>
                  </a:lnTo>
                  <a:lnTo>
                    <a:pt x="96" y="120"/>
                  </a:lnTo>
                  <a:lnTo>
                    <a:pt x="92" y="120"/>
                  </a:lnTo>
                  <a:lnTo>
                    <a:pt x="92" y="120"/>
                  </a:lnTo>
                  <a:lnTo>
                    <a:pt x="90" y="120"/>
                  </a:lnTo>
                  <a:lnTo>
                    <a:pt x="88" y="124"/>
                  </a:lnTo>
                  <a:lnTo>
                    <a:pt x="88"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27" name="Freeform 1482"/>
            <p:cNvSpPr>
              <a:spLocks/>
            </p:cNvSpPr>
            <p:nvPr/>
          </p:nvSpPr>
          <p:spPr bwMode="auto">
            <a:xfrm>
              <a:off x="7693025" y="6443663"/>
              <a:ext cx="111125" cy="107950"/>
            </a:xfrm>
            <a:custGeom>
              <a:avLst/>
              <a:gdLst/>
              <a:ahLst/>
              <a:cxnLst>
                <a:cxn ang="0">
                  <a:pos x="58" y="60"/>
                </a:cxn>
                <a:cxn ang="0">
                  <a:pos x="12" y="60"/>
                </a:cxn>
                <a:cxn ang="0">
                  <a:pos x="12" y="60"/>
                </a:cxn>
                <a:cxn ang="0">
                  <a:pos x="10" y="60"/>
                </a:cxn>
                <a:cxn ang="0">
                  <a:pos x="8" y="56"/>
                </a:cxn>
                <a:cxn ang="0">
                  <a:pos x="8" y="12"/>
                </a:cxn>
                <a:cxn ang="0">
                  <a:pos x="8" y="12"/>
                </a:cxn>
                <a:cxn ang="0">
                  <a:pos x="10" y="8"/>
                </a:cxn>
                <a:cxn ang="0">
                  <a:pos x="12" y="8"/>
                </a:cxn>
                <a:cxn ang="0">
                  <a:pos x="58" y="8"/>
                </a:cxn>
                <a:cxn ang="0">
                  <a:pos x="58" y="8"/>
                </a:cxn>
                <a:cxn ang="0">
                  <a:pos x="62" y="8"/>
                </a:cxn>
                <a:cxn ang="0">
                  <a:pos x="62" y="12"/>
                </a:cxn>
                <a:cxn ang="0">
                  <a:pos x="62" y="20"/>
                </a:cxn>
                <a:cxn ang="0">
                  <a:pos x="70" y="20"/>
                </a:cxn>
                <a:cxn ang="0">
                  <a:pos x="70" y="12"/>
                </a:cxn>
                <a:cxn ang="0">
                  <a:pos x="70" y="12"/>
                </a:cxn>
                <a:cxn ang="0">
                  <a:pos x="70" y="6"/>
                </a:cxn>
                <a:cxn ang="0">
                  <a:pos x="68" y="4"/>
                </a:cxn>
                <a:cxn ang="0">
                  <a:pos x="64" y="0"/>
                </a:cxn>
                <a:cxn ang="0">
                  <a:pos x="58" y="0"/>
                </a:cxn>
                <a:cxn ang="0">
                  <a:pos x="12" y="0"/>
                </a:cxn>
                <a:cxn ang="0">
                  <a:pos x="12" y="0"/>
                </a:cxn>
                <a:cxn ang="0">
                  <a:pos x="8" y="0"/>
                </a:cxn>
                <a:cxn ang="0">
                  <a:pos x="4" y="4"/>
                </a:cxn>
                <a:cxn ang="0">
                  <a:pos x="0" y="6"/>
                </a:cxn>
                <a:cxn ang="0">
                  <a:pos x="0" y="12"/>
                </a:cxn>
                <a:cxn ang="0">
                  <a:pos x="0" y="56"/>
                </a:cxn>
                <a:cxn ang="0">
                  <a:pos x="0" y="56"/>
                </a:cxn>
                <a:cxn ang="0">
                  <a:pos x="0" y="60"/>
                </a:cxn>
                <a:cxn ang="0">
                  <a:pos x="4" y="64"/>
                </a:cxn>
                <a:cxn ang="0">
                  <a:pos x="8" y="68"/>
                </a:cxn>
                <a:cxn ang="0">
                  <a:pos x="12" y="68"/>
                </a:cxn>
                <a:cxn ang="0">
                  <a:pos x="58" y="68"/>
                </a:cxn>
                <a:cxn ang="0">
                  <a:pos x="58" y="60"/>
                </a:cxn>
              </a:cxnLst>
              <a:rect l="0" t="0" r="r" b="b"/>
              <a:pathLst>
                <a:path w="70" h="68">
                  <a:moveTo>
                    <a:pt x="58" y="60"/>
                  </a:moveTo>
                  <a:lnTo>
                    <a:pt x="12" y="60"/>
                  </a:lnTo>
                  <a:lnTo>
                    <a:pt x="12" y="60"/>
                  </a:lnTo>
                  <a:lnTo>
                    <a:pt x="10" y="60"/>
                  </a:lnTo>
                  <a:lnTo>
                    <a:pt x="8" y="56"/>
                  </a:lnTo>
                  <a:lnTo>
                    <a:pt x="8" y="12"/>
                  </a:lnTo>
                  <a:lnTo>
                    <a:pt x="8" y="12"/>
                  </a:lnTo>
                  <a:lnTo>
                    <a:pt x="10" y="8"/>
                  </a:lnTo>
                  <a:lnTo>
                    <a:pt x="12" y="8"/>
                  </a:lnTo>
                  <a:lnTo>
                    <a:pt x="58" y="8"/>
                  </a:lnTo>
                  <a:lnTo>
                    <a:pt x="58" y="8"/>
                  </a:lnTo>
                  <a:lnTo>
                    <a:pt x="62" y="8"/>
                  </a:lnTo>
                  <a:lnTo>
                    <a:pt x="62" y="12"/>
                  </a:lnTo>
                  <a:lnTo>
                    <a:pt x="62" y="20"/>
                  </a:lnTo>
                  <a:lnTo>
                    <a:pt x="70" y="20"/>
                  </a:lnTo>
                  <a:lnTo>
                    <a:pt x="70" y="12"/>
                  </a:lnTo>
                  <a:lnTo>
                    <a:pt x="70" y="12"/>
                  </a:lnTo>
                  <a:lnTo>
                    <a:pt x="70" y="6"/>
                  </a:lnTo>
                  <a:lnTo>
                    <a:pt x="68" y="4"/>
                  </a:lnTo>
                  <a:lnTo>
                    <a:pt x="64" y="0"/>
                  </a:lnTo>
                  <a:lnTo>
                    <a:pt x="58" y="0"/>
                  </a:lnTo>
                  <a:lnTo>
                    <a:pt x="12" y="0"/>
                  </a:lnTo>
                  <a:lnTo>
                    <a:pt x="12" y="0"/>
                  </a:lnTo>
                  <a:lnTo>
                    <a:pt x="8" y="0"/>
                  </a:lnTo>
                  <a:lnTo>
                    <a:pt x="4" y="4"/>
                  </a:lnTo>
                  <a:lnTo>
                    <a:pt x="0" y="6"/>
                  </a:lnTo>
                  <a:lnTo>
                    <a:pt x="0" y="12"/>
                  </a:lnTo>
                  <a:lnTo>
                    <a:pt x="0" y="56"/>
                  </a:lnTo>
                  <a:lnTo>
                    <a:pt x="0" y="56"/>
                  </a:lnTo>
                  <a:lnTo>
                    <a:pt x="0" y="60"/>
                  </a:lnTo>
                  <a:lnTo>
                    <a:pt x="4" y="64"/>
                  </a:lnTo>
                  <a:lnTo>
                    <a:pt x="8" y="68"/>
                  </a:lnTo>
                  <a:lnTo>
                    <a:pt x="12" y="68"/>
                  </a:lnTo>
                  <a:lnTo>
                    <a:pt x="58" y="68"/>
                  </a:lnTo>
                  <a:lnTo>
                    <a:pt x="58"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28" name="Freeform 1483"/>
            <p:cNvSpPr>
              <a:spLocks/>
            </p:cNvSpPr>
            <p:nvPr/>
          </p:nvSpPr>
          <p:spPr bwMode="auto">
            <a:xfrm>
              <a:off x="7845425" y="6469063"/>
              <a:ext cx="85725" cy="82550"/>
            </a:xfrm>
            <a:custGeom>
              <a:avLst/>
              <a:gdLst/>
              <a:ahLst/>
              <a:cxnLst>
                <a:cxn ang="0">
                  <a:pos x="50" y="42"/>
                </a:cxn>
                <a:cxn ang="0">
                  <a:pos x="46" y="42"/>
                </a:cxn>
                <a:cxn ang="0">
                  <a:pos x="46" y="42"/>
                </a:cxn>
                <a:cxn ang="0">
                  <a:pos x="44" y="44"/>
                </a:cxn>
                <a:cxn ang="0">
                  <a:pos x="10" y="44"/>
                </a:cxn>
                <a:cxn ang="0">
                  <a:pos x="10" y="44"/>
                </a:cxn>
                <a:cxn ang="0">
                  <a:pos x="8" y="42"/>
                </a:cxn>
                <a:cxn ang="0">
                  <a:pos x="8" y="10"/>
                </a:cxn>
                <a:cxn ang="0">
                  <a:pos x="8" y="10"/>
                </a:cxn>
                <a:cxn ang="0">
                  <a:pos x="10" y="8"/>
                </a:cxn>
                <a:cxn ang="0">
                  <a:pos x="44" y="8"/>
                </a:cxn>
                <a:cxn ang="0">
                  <a:pos x="44" y="8"/>
                </a:cxn>
                <a:cxn ang="0">
                  <a:pos x="46" y="10"/>
                </a:cxn>
                <a:cxn ang="0">
                  <a:pos x="46" y="42"/>
                </a:cxn>
                <a:cxn ang="0">
                  <a:pos x="50" y="42"/>
                </a:cxn>
                <a:cxn ang="0">
                  <a:pos x="54" y="42"/>
                </a:cxn>
                <a:cxn ang="0">
                  <a:pos x="54" y="10"/>
                </a:cxn>
                <a:cxn ang="0">
                  <a:pos x="54" y="10"/>
                </a:cxn>
                <a:cxn ang="0">
                  <a:pos x="52" y="6"/>
                </a:cxn>
                <a:cxn ang="0">
                  <a:pos x="50" y="2"/>
                </a:cxn>
                <a:cxn ang="0">
                  <a:pos x="48" y="0"/>
                </a:cxn>
                <a:cxn ang="0">
                  <a:pos x="44" y="0"/>
                </a:cxn>
                <a:cxn ang="0">
                  <a:pos x="10" y="0"/>
                </a:cxn>
                <a:cxn ang="0">
                  <a:pos x="10" y="0"/>
                </a:cxn>
                <a:cxn ang="0">
                  <a:pos x="6" y="0"/>
                </a:cxn>
                <a:cxn ang="0">
                  <a:pos x="2" y="2"/>
                </a:cxn>
                <a:cxn ang="0">
                  <a:pos x="0" y="6"/>
                </a:cxn>
                <a:cxn ang="0">
                  <a:pos x="0" y="10"/>
                </a:cxn>
                <a:cxn ang="0">
                  <a:pos x="0" y="42"/>
                </a:cxn>
                <a:cxn ang="0">
                  <a:pos x="0" y="42"/>
                </a:cxn>
                <a:cxn ang="0">
                  <a:pos x="0" y="46"/>
                </a:cxn>
                <a:cxn ang="0">
                  <a:pos x="2" y="50"/>
                </a:cxn>
                <a:cxn ang="0">
                  <a:pos x="6" y="52"/>
                </a:cxn>
                <a:cxn ang="0">
                  <a:pos x="10" y="52"/>
                </a:cxn>
                <a:cxn ang="0">
                  <a:pos x="44" y="52"/>
                </a:cxn>
                <a:cxn ang="0">
                  <a:pos x="44" y="52"/>
                </a:cxn>
                <a:cxn ang="0">
                  <a:pos x="48" y="52"/>
                </a:cxn>
                <a:cxn ang="0">
                  <a:pos x="50" y="50"/>
                </a:cxn>
                <a:cxn ang="0">
                  <a:pos x="52" y="46"/>
                </a:cxn>
                <a:cxn ang="0">
                  <a:pos x="54" y="42"/>
                </a:cxn>
                <a:cxn ang="0">
                  <a:pos x="50" y="42"/>
                </a:cxn>
              </a:cxnLst>
              <a:rect l="0" t="0" r="r" b="b"/>
              <a:pathLst>
                <a:path w="54" h="52">
                  <a:moveTo>
                    <a:pt x="50" y="42"/>
                  </a:moveTo>
                  <a:lnTo>
                    <a:pt x="46" y="42"/>
                  </a:lnTo>
                  <a:lnTo>
                    <a:pt x="46" y="42"/>
                  </a:lnTo>
                  <a:lnTo>
                    <a:pt x="44" y="44"/>
                  </a:lnTo>
                  <a:lnTo>
                    <a:pt x="10" y="44"/>
                  </a:lnTo>
                  <a:lnTo>
                    <a:pt x="10" y="44"/>
                  </a:lnTo>
                  <a:lnTo>
                    <a:pt x="8" y="42"/>
                  </a:lnTo>
                  <a:lnTo>
                    <a:pt x="8" y="10"/>
                  </a:lnTo>
                  <a:lnTo>
                    <a:pt x="8" y="10"/>
                  </a:lnTo>
                  <a:lnTo>
                    <a:pt x="10" y="8"/>
                  </a:lnTo>
                  <a:lnTo>
                    <a:pt x="44" y="8"/>
                  </a:lnTo>
                  <a:lnTo>
                    <a:pt x="44" y="8"/>
                  </a:lnTo>
                  <a:lnTo>
                    <a:pt x="46" y="10"/>
                  </a:lnTo>
                  <a:lnTo>
                    <a:pt x="46" y="42"/>
                  </a:lnTo>
                  <a:lnTo>
                    <a:pt x="50" y="42"/>
                  </a:lnTo>
                  <a:lnTo>
                    <a:pt x="54" y="42"/>
                  </a:lnTo>
                  <a:lnTo>
                    <a:pt x="54" y="10"/>
                  </a:lnTo>
                  <a:lnTo>
                    <a:pt x="54" y="10"/>
                  </a:lnTo>
                  <a:lnTo>
                    <a:pt x="52" y="6"/>
                  </a:lnTo>
                  <a:lnTo>
                    <a:pt x="50" y="2"/>
                  </a:lnTo>
                  <a:lnTo>
                    <a:pt x="48" y="0"/>
                  </a:lnTo>
                  <a:lnTo>
                    <a:pt x="44" y="0"/>
                  </a:lnTo>
                  <a:lnTo>
                    <a:pt x="10" y="0"/>
                  </a:lnTo>
                  <a:lnTo>
                    <a:pt x="10" y="0"/>
                  </a:lnTo>
                  <a:lnTo>
                    <a:pt x="6" y="0"/>
                  </a:lnTo>
                  <a:lnTo>
                    <a:pt x="2" y="2"/>
                  </a:lnTo>
                  <a:lnTo>
                    <a:pt x="0" y="6"/>
                  </a:lnTo>
                  <a:lnTo>
                    <a:pt x="0" y="10"/>
                  </a:lnTo>
                  <a:lnTo>
                    <a:pt x="0" y="42"/>
                  </a:lnTo>
                  <a:lnTo>
                    <a:pt x="0" y="42"/>
                  </a:lnTo>
                  <a:lnTo>
                    <a:pt x="0" y="46"/>
                  </a:lnTo>
                  <a:lnTo>
                    <a:pt x="2" y="50"/>
                  </a:lnTo>
                  <a:lnTo>
                    <a:pt x="6" y="52"/>
                  </a:lnTo>
                  <a:lnTo>
                    <a:pt x="10" y="52"/>
                  </a:lnTo>
                  <a:lnTo>
                    <a:pt x="44" y="52"/>
                  </a:lnTo>
                  <a:lnTo>
                    <a:pt x="44" y="52"/>
                  </a:lnTo>
                  <a:lnTo>
                    <a:pt x="48" y="52"/>
                  </a:lnTo>
                  <a:lnTo>
                    <a:pt x="50" y="50"/>
                  </a:lnTo>
                  <a:lnTo>
                    <a:pt x="52" y="46"/>
                  </a:lnTo>
                  <a:lnTo>
                    <a:pt x="54" y="42"/>
                  </a:lnTo>
                  <a:lnTo>
                    <a:pt x="5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29" name="Freeform 1484"/>
            <p:cNvSpPr>
              <a:spLocks/>
            </p:cNvSpPr>
            <p:nvPr/>
          </p:nvSpPr>
          <p:spPr bwMode="auto">
            <a:xfrm>
              <a:off x="7734300" y="6469063"/>
              <a:ext cx="85725" cy="82550"/>
            </a:xfrm>
            <a:custGeom>
              <a:avLst/>
              <a:gdLst/>
              <a:ahLst/>
              <a:cxnLst>
                <a:cxn ang="0">
                  <a:pos x="50" y="42"/>
                </a:cxn>
                <a:cxn ang="0">
                  <a:pos x="46" y="42"/>
                </a:cxn>
                <a:cxn ang="0">
                  <a:pos x="46" y="42"/>
                </a:cxn>
                <a:cxn ang="0">
                  <a:pos x="44" y="44"/>
                </a:cxn>
                <a:cxn ang="0">
                  <a:pos x="10" y="44"/>
                </a:cxn>
                <a:cxn ang="0">
                  <a:pos x="10" y="44"/>
                </a:cxn>
                <a:cxn ang="0">
                  <a:pos x="8" y="42"/>
                </a:cxn>
                <a:cxn ang="0">
                  <a:pos x="8" y="10"/>
                </a:cxn>
                <a:cxn ang="0">
                  <a:pos x="8" y="10"/>
                </a:cxn>
                <a:cxn ang="0">
                  <a:pos x="10" y="8"/>
                </a:cxn>
                <a:cxn ang="0">
                  <a:pos x="44" y="8"/>
                </a:cxn>
                <a:cxn ang="0">
                  <a:pos x="44" y="8"/>
                </a:cxn>
                <a:cxn ang="0">
                  <a:pos x="46" y="10"/>
                </a:cxn>
                <a:cxn ang="0">
                  <a:pos x="46" y="42"/>
                </a:cxn>
                <a:cxn ang="0">
                  <a:pos x="50" y="42"/>
                </a:cxn>
                <a:cxn ang="0">
                  <a:pos x="54" y="42"/>
                </a:cxn>
                <a:cxn ang="0">
                  <a:pos x="54" y="10"/>
                </a:cxn>
                <a:cxn ang="0">
                  <a:pos x="54" y="10"/>
                </a:cxn>
                <a:cxn ang="0">
                  <a:pos x="54" y="6"/>
                </a:cxn>
                <a:cxn ang="0">
                  <a:pos x="52" y="2"/>
                </a:cxn>
                <a:cxn ang="0">
                  <a:pos x="48" y="0"/>
                </a:cxn>
                <a:cxn ang="0">
                  <a:pos x="44" y="0"/>
                </a:cxn>
                <a:cxn ang="0">
                  <a:pos x="10" y="0"/>
                </a:cxn>
                <a:cxn ang="0">
                  <a:pos x="10" y="0"/>
                </a:cxn>
                <a:cxn ang="0">
                  <a:pos x="6" y="0"/>
                </a:cxn>
                <a:cxn ang="0">
                  <a:pos x="4" y="2"/>
                </a:cxn>
                <a:cxn ang="0">
                  <a:pos x="0" y="6"/>
                </a:cxn>
                <a:cxn ang="0">
                  <a:pos x="0" y="10"/>
                </a:cxn>
                <a:cxn ang="0">
                  <a:pos x="0" y="42"/>
                </a:cxn>
                <a:cxn ang="0">
                  <a:pos x="0" y="42"/>
                </a:cxn>
                <a:cxn ang="0">
                  <a:pos x="0" y="46"/>
                </a:cxn>
                <a:cxn ang="0">
                  <a:pos x="4" y="50"/>
                </a:cxn>
                <a:cxn ang="0">
                  <a:pos x="6" y="52"/>
                </a:cxn>
                <a:cxn ang="0">
                  <a:pos x="10" y="52"/>
                </a:cxn>
                <a:cxn ang="0">
                  <a:pos x="44" y="52"/>
                </a:cxn>
                <a:cxn ang="0">
                  <a:pos x="44" y="52"/>
                </a:cxn>
                <a:cxn ang="0">
                  <a:pos x="48" y="52"/>
                </a:cxn>
                <a:cxn ang="0">
                  <a:pos x="52" y="50"/>
                </a:cxn>
                <a:cxn ang="0">
                  <a:pos x="54" y="46"/>
                </a:cxn>
                <a:cxn ang="0">
                  <a:pos x="54" y="42"/>
                </a:cxn>
                <a:cxn ang="0">
                  <a:pos x="50" y="42"/>
                </a:cxn>
              </a:cxnLst>
              <a:rect l="0" t="0" r="r" b="b"/>
              <a:pathLst>
                <a:path w="54" h="52">
                  <a:moveTo>
                    <a:pt x="50" y="42"/>
                  </a:moveTo>
                  <a:lnTo>
                    <a:pt x="46" y="42"/>
                  </a:lnTo>
                  <a:lnTo>
                    <a:pt x="46" y="42"/>
                  </a:lnTo>
                  <a:lnTo>
                    <a:pt x="44" y="44"/>
                  </a:lnTo>
                  <a:lnTo>
                    <a:pt x="10" y="44"/>
                  </a:lnTo>
                  <a:lnTo>
                    <a:pt x="10" y="44"/>
                  </a:lnTo>
                  <a:lnTo>
                    <a:pt x="8" y="42"/>
                  </a:lnTo>
                  <a:lnTo>
                    <a:pt x="8" y="10"/>
                  </a:lnTo>
                  <a:lnTo>
                    <a:pt x="8" y="10"/>
                  </a:lnTo>
                  <a:lnTo>
                    <a:pt x="10" y="8"/>
                  </a:lnTo>
                  <a:lnTo>
                    <a:pt x="44" y="8"/>
                  </a:lnTo>
                  <a:lnTo>
                    <a:pt x="44" y="8"/>
                  </a:lnTo>
                  <a:lnTo>
                    <a:pt x="46" y="10"/>
                  </a:lnTo>
                  <a:lnTo>
                    <a:pt x="46" y="42"/>
                  </a:lnTo>
                  <a:lnTo>
                    <a:pt x="50" y="42"/>
                  </a:lnTo>
                  <a:lnTo>
                    <a:pt x="54" y="42"/>
                  </a:lnTo>
                  <a:lnTo>
                    <a:pt x="54" y="10"/>
                  </a:lnTo>
                  <a:lnTo>
                    <a:pt x="54" y="10"/>
                  </a:lnTo>
                  <a:lnTo>
                    <a:pt x="54" y="6"/>
                  </a:lnTo>
                  <a:lnTo>
                    <a:pt x="52" y="2"/>
                  </a:lnTo>
                  <a:lnTo>
                    <a:pt x="48" y="0"/>
                  </a:lnTo>
                  <a:lnTo>
                    <a:pt x="44" y="0"/>
                  </a:lnTo>
                  <a:lnTo>
                    <a:pt x="10" y="0"/>
                  </a:lnTo>
                  <a:lnTo>
                    <a:pt x="10" y="0"/>
                  </a:lnTo>
                  <a:lnTo>
                    <a:pt x="6" y="0"/>
                  </a:lnTo>
                  <a:lnTo>
                    <a:pt x="4" y="2"/>
                  </a:lnTo>
                  <a:lnTo>
                    <a:pt x="0" y="6"/>
                  </a:lnTo>
                  <a:lnTo>
                    <a:pt x="0" y="10"/>
                  </a:lnTo>
                  <a:lnTo>
                    <a:pt x="0" y="42"/>
                  </a:lnTo>
                  <a:lnTo>
                    <a:pt x="0" y="42"/>
                  </a:lnTo>
                  <a:lnTo>
                    <a:pt x="0" y="46"/>
                  </a:lnTo>
                  <a:lnTo>
                    <a:pt x="4" y="50"/>
                  </a:lnTo>
                  <a:lnTo>
                    <a:pt x="6" y="52"/>
                  </a:lnTo>
                  <a:lnTo>
                    <a:pt x="10" y="52"/>
                  </a:lnTo>
                  <a:lnTo>
                    <a:pt x="44" y="52"/>
                  </a:lnTo>
                  <a:lnTo>
                    <a:pt x="44" y="52"/>
                  </a:lnTo>
                  <a:lnTo>
                    <a:pt x="48" y="52"/>
                  </a:lnTo>
                  <a:lnTo>
                    <a:pt x="52" y="50"/>
                  </a:lnTo>
                  <a:lnTo>
                    <a:pt x="54" y="46"/>
                  </a:lnTo>
                  <a:lnTo>
                    <a:pt x="54" y="42"/>
                  </a:lnTo>
                  <a:lnTo>
                    <a:pt x="5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0" name="Freeform 1499"/>
            <p:cNvSpPr>
              <a:spLocks/>
            </p:cNvSpPr>
            <p:nvPr/>
          </p:nvSpPr>
          <p:spPr bwMode="auto">
            <a:xfrm>
              <a:off x="7696200" y="6538913"/>
              <a:ext cx="298450" cy="44450"/>
            </a:xfrm>
            <a:custGeom>
              <a:avLst/>
              <a:gdLst/>
              <a:ahLst/>
              <a:cxnLst>
                <a:cxn ang="0">
                  <a:pos x="184" y="14"/>
                </a:cxn>
                <a:cxn ang="0">
                  <a:pos x="180" y="14"/>
                </a:cxn>
                <a:cxn ang="0">
                  <a:pos x="180" y="14"/>
                </a:cxn>
                <a:cxn ang="0">
                  <a:pos x="178" y="18"/>
                </a:cxn>
                <a:cxn ang="0">
                  <a:pos x="174" y="20"/>
                </a:cxn>
                <a:cxn ang="0">
                  <a:pos x="14" y="20"/>
                </a:cxn>
                <a:cxn ang="0">
                  <a:pos x="14" y="20"/>
                </a:cxn>
                <a:cxn ang="0">
                  <a:pos x="10" y="18"/>
                </a:cxn>
                <a:cxn ang="0">
                  <a:pos x="8" y="14"/>
                </a:cxn>
                <a:cxn ang="0">
                  <a:pos x="8" y="14"/>
                </a:cxn>
                <a:cxn ang="0">
                  <a:pos x="10" y="10"/>
                </a:cxn>
                <a:cxn ang="0">
                  <a:pos x="14" y="8"/>
                </a:cxn>
                <a:cxn ang="0">
                  <a:pos x="174" y="8"/>
                </a:cxn>
                <a:cxn ang="0">
                  <a:pos x="174" y="8"/>
                </a:cxn>
                <a:cxn ang="0">
                  <a:pos x="178" y="10"/>
                </a:cxn>
                <a:cxn ang="0">
                  <a:pos x="180" y="14"/>
                </a:cxn>
                <a:cxn ang="0">
                  <a:pos x="184" y="14"/>
                </a:cxn>
                <a:cxn ang="0">
                  <a:pos x="188" y="14"/>
                </a:cxn>
                <a:cxn ang="0">
                  <a:pos x="188" y="14"/>
                </a:cxn>
                <a:cxn ang="0">
                  <a:pos x="186" y="8"/>
                </a:cxn>
                <a:cxn ang="0">
                  <a:pos x="184" y="4"/>
                </a:cxn>
                <a:cxn ang="0">
                  <a:pos x="180" y="2"/>
                </a:cxn>
                <a:cxn ang="0">
                  <a:pos x="174" y="0"/>
                </a:cxn>
                <a:cxn ang="0">
                  <a:pos x="14" y="0"/>
                </a:cxn>
                <a:cxn ang="0">
                  <a:pos x="14" y="0"/>
                </a:cxn>
                <a:cxn ang="0">
                  <a:pos x="8" y="2"/>
                </a:cxn>
                <a:cxn ang="0">
                  <a:pos x="4" y="4"/>
                </a:cxn>
                <a:cxn ang="0">
                  <a:pos x="0" y="8"/>
                </a:cxn>
                <a:cxn ang="0">
                  <a:pos x="0" y="14"/>
                </a:cxn>
                <a:cxn ang="0">
                  <a:pos x="0" y="14"/>
                </a:cxn>
                <a:cxn ang="0">
                  <a:pos x="0" y="20"/>
                </a:cxn>
                <a:cxn ang="0">
                  <a:pos x="4" y="24"/>
                </a:cxn>
                <a:cxn ang="0">
                  <a:pos x="8" y="26"/>
                </a:cxn>
                <a:cxn ang="0">
                  <a:pos x="14" y="28"/>
                </a:cxn>
                <a:cxn ang="0">
                  <a:pos x="174" y="28"/>
                </a:cxn>
                <a:cxn ang="0">
                  <a:pos x="174" y="28"/>
                </a:cxn>
                <a:cxn ang="0">
                  <a:pos x="180" y="26"/>
                </a:cxn>
                <a:cxn ang="0">
                  <a:pos x="184" y="24"/>
                </a:cxn>
                <a:cxn ang="0">
                  <a:pos x="186" y="20"/>
                </a:cxn>
                <a:cxn ang="0">
                  <a:pos x="188" y="14"/>
                </a:cxn>
                <a:cxn ang="0">
                  <a:pos x="184" y="14"/>
                </a:cxn>
              </a:cxnLst>
              <a:rect l="0" t="0" r="r" b="b"/>
              <a:pathLst>
                <a:path w="188" h="28">
                  <a:moveTo>
                    <a:pt x="184" y="14"/>
                  </a:moveTo>
                  <a:lnTo>
                    <a:pt x="180" y="14"/>
                  </a:lnTo>
                  <a:lnTo>
                    <a:pt x="180" y="14"/>
                  </a:lnTo>
                  <a:lnTo>
                    <a:pt x="178" y="18"/>
                  </a:lnTo>
                  <a:lnTo>
                    <a:pt x="174" y="20"/>
                  </a:lnTo>
                  <a:lnTo>
                    <a:pt x="14" y="20"/>
                  </a:lnTo>
                  <a:lnTo>
                    <a:pt x="14" y="20"/>
                  </a:lnTo>
                  <a:lnTo>
                    <a:pt x="10" y="18"/>
                  </a:lnTo>
                  <a:lnTo>
                    <a:pt x="8" y="14"/>
                  </a:lnTo>
                  <a:lnTo>
                    <a:pt x="8" y="14"/>
                  </a:lnTo>
                  <a:lnTo>
                    <a:pt x="10" y="10"/>
                  </a:lnTo>
                  <a:lnTo>
                    <a:pt x="14" y="8"/>
                  </a:lnTo>
                  <a:lnTo>
                    <a:pt x="174" y="8"/>
                  </a:lnTo>
                  <a:lnTo>
                    <a:pt x="174" y="8"/>
                  </a:lnTo>
                  <a:lnTo>
                    <a:pt x="178" y="10"/>
                  </a:lnTo>
                  <a:lnTo>
                    <a:pt x="180" y="14"/>
                  </a:lnTo>
                  <a:lnTo>
                    <a:pt x="184" y="14"/>
                  </a:lnTo>
                  <a:lnTo>
                    <a:pt x="188" y="14"/>
                  </a:lnTo>
                  <a:lnTo>
                    <a:pt x="188" y="14"/>
                  </a:lnTo>
                  <a:lnTo>
                    <a:pt x="186" y="8"/>
                  </a:lnTo>
                  <a:lnTo>
                    <a:pt x="184" y="4"/>
                  </a:lnTo>
                  <a:lnTo>
                    <a:pt x="180" y="2"/>
                  </a:lnTo>
                  <a:lnTo>
                    <a:pt x="174" y="0"/>
                  </a:lnTo>
                  <a:lnTo>
                    <a:pt x="14" y="0"/>
                  </a:lnTo>
                  <a:lnTo>
                    <a:pt x="14" y="0"/>
                  </a:lnTo>
                  <a:lnTo>
                    <a:pt x="8" y="2"/>
                  </a:lnTo>
                  <a:lnTo>
                    <a:pt x="4" y="4"/>
                  </a:lnTo>
                  <a:lnTo>
                    <a:pt x="0" y="8"/>
                  </a:lnTo>
                  <a:lnTo>
                    <a:pt x="0" y="14"/>
                  </a:lnTo>
                  <a:lnTo>
                    <a:pt x="0" y="14"/>
                  </a:lnTo>
                  <a:lnTo>
                    <a:pt x="0" y="20"/>
                  </a:lnTo>
                  <a:lnTo>
                    <a:pt x="4" y="24"/>
                  </a:lnTo>
                  <a:lnTo>
                    <a:pt x="8" y="26"/>
                  </a:lnTo>
                  <a:lnTo>
                    <a:pt x="14" y="28"/>
                  </a:lnTo>
                  <a:lnTo>
                    <a:pt x="174" y="28"/>
                  </a:lnTo>
                  <a:lnTo>
                    <a:pt x="174" y="28"/>
                  </a:lnTo>
                  <a:lnTo>
                    <a:pt x="180" y="26"/>
                  </a:lnTo>
                  <a:lnTo>
                    <a:pt x="184" y="24"/>
                  </a:lnTo>
                  <a:lnTo>
                    <a:pt x="186" y="20"/>
                  </a:lnTo>
                  <a:lnTo>
                    <a:pt x="188" y="14"/>
                  </a:lnTo>
                  <a:lnTo>
                    <a:pt x="18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1" name="Freeform 1500"/>
            <p:cNvSpPr>
              <a:spLocks/>
            </p:cNvSpPr>
            <p:nvPr/>
          </p:nvSpPr>
          <p:spPr bwMode="auto">
            <a:xfrm>
              <a:off x="7931150" y="6570663"/>
              <a:ext cx="12700" cy="76200"/>
            </a:xfrm>
            <a:custGeom>
              <a:avLst/>
              <a:gdLst/>
              <a:ahLst/>
              <a:cxnLst>
                <a:cxn ang="0">
                  <a:pos x="0" y="4"/>
                </a:cxn>
                <a:cxn ang="0">
                  <a:pos x="0" y="44"/>
                </a:cxn>
                <a:cxn ang="0">
                  <a:pos x="0" y="44"/>
                </a:cxn>
                <a:cxn ang="0">
                  <a:pos x="0" y="48"/>
                </a:cxn>
                <a:cxn ang="0">
                  <a:pos x="4" y="48"/>
                </a:cxn>
                <a:cxn ang="0">
                  <a:pos x="4" y="48"/>
                </a:cxn>
                <a:cxn ang="0">
                  <a:pos x="6" y="48"/>
                </a:cxn>
                <a:cxn ang="0">
                  <a:pos x="8" y="44"/>
                </a:cxn>
                <a:cxn ang="0">
                  <a:pos x="8" y="4"/>
                </a:cxn>
                <a:cxn ang="0">
                  <a:pos x="8" y="4"/>
                </a:cxn>
                <a:cxn ang="0">
                  <a:pos x="6" y="0"/>
                </a:cxn>
                <a:cxn ang="0">
                  <a:pos x="4" y="0"/>
                </a:cxn>
                <a:cxn ang="0">
                  <a:pos x="4" y="0"/>
                </a:cxn>
                <a:cxn ang="0">
                  <a:pos x="0" y="0"/>
                </a:cxn>
                <a:cxn ang="0">
                  <a:pos x="0" y="4"/>
                </a:cxn>
              </a:cxnLst>
              <a:rect l="0" t="0" r="r" b="b"/>
              <a:pathLst>
                <a:path w="8" h="48">
                  <a:moveTo>
                    <a:pt x="0" y="4"/>
                  </a:moveTo>
                  <a:lnTo>
                    <a:pt x="0" y="44"/>
                  </a:lnTo>
                  <a:lnTo>
                    <a:pt x="0" y="44"/>
                  </a:lnTo>
                  <a:lnTo>
                    <a:pt x="0" y="48"/>
                  </a:lnTo>
                  <a:lnTo>
                    <a:pt x="4" y="48"/>
                  </a:lnTo>
                  <a:lnTo>
                    <a:pt x="4" y="48"/>
                  </a:lnTo>
                  <a:lnTo>
                    <a:pt x="6" y="48"/>
                  </a:lnTo>
                  <a:lnTo>
                    <a:pt x="8" y="44"/>
                  </a:lnTo>
                  <a:lnTo>
                    <a:pt x="8" y="4"/>
                  </a:lnTo>
                  <a:lnTo>
                    <a:pt x="8" y="4"/>
                  </a:lnTo>
                  <a:lnTo>
                    <a:pt x="6" y="0"/>
                  </a:lnTo>
                  <a:lnTo>
                    <a:pt x="4" y="0"/>
                  </a:lnTo>
                  <a:lnTo>
                    <a:pt x="4" y="0"/>
                  </a:lnTo>
                  <a:lnTo>
                    <a:pt x="0" y="0"/>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2" name="Freeform 1501"/>
            <p:cNvSpPr>
              <a:spLocks/>
            </p:cNvSpPr>
            <p:nvPr/>
          </p:nvSpPr>
          <p:spPr bwMode="auto">
            <a:xfrm>
              <a:off x="7931150" y="6570663"/>
              <a:ext cx="12700" cy="76200"/>
            </a:xfrm>
            <a:custGeom>
              <a:avLst/>
              <a:gdLst/>
              <a:ahLst/>
              <a:cxnLst>
                <a:cxn ang="0">
                  <a:pos x="0" y="4"/>
                </a:cxn>
                <a:cxn ang="0">
                  <a:pos x="0" y="44"/>
                </a:cxn>
                <a:cxn ang="0">
                  <a:pos x="0" y="44"/>
                </a:cxn>
                <a:cxn ang="0">
                  <a:pos x="0" y="48"/>
                </a:cxn>
                <a:cxn ang="0">
                  <a:pos x="4" y="48"/>
                </a:cxn>
                <a:cxn ang="0">
                  <a:pos x="4" y="48"/>
                </a:cxn>
                <a:cxn ang="0">
                  <a:pos x="6" y="48"/>
                </a:cxn>
                <a:cxn ang="0">
                  <a:pos x="8" y="44"/>
                </a:cxn>
                <a:cxn ang="0">
                  <a:pos x="8" y="4"/>
                </a:cxn>
                <a:cxn ang="0">
                  <a:pos x="8" y="4"/>
                </a:cxn>
                <a:cxn ang="0">
                  <a:pos x="6" y="0"/>
                </a:cxn>
                <a:cxn ang="0">
                  <a:pos x="4" y="0"/>
                </a:cxn>
                <a:cxn ang="0">
                  <a:pos x="4" y="0"/>
                </a:cxn>
                <a:cxn ang="0">
                  <a:pos x="0" y="0"/>
                </a:cxn>
                <a:cxn ang="0">
                  <a:pos x="0" y="4"/>
                </a:cxn>
              </a:cxnLst>
              <a:rect l="0" t="0" r="r" b="b"/>
              <a:pathLst>
                <a:path w="8" h="48">
                  <a:moveTo>
                    <a:pt x="0" y="4"/>
                  </a:moveTo>
                  <a:lnTo>
                    <a:pt x="0" y="44"/>
                  </a:lnTo>
                  <a:lnTo>
                    <a:pt x="0" y="44"/>
                  </a:lnTo>
                  <a:lnTo>
                    <a:pt x="0" y="48"/>
                  </a:lnTo>
                  <a:lnTo>
                    <a:pt x="4" y="48"/>
                  </a:lnTo>
                  <a:lnTo>
                    <a:pt x="4" y="48"/>
                  </a:lnTo>
                  <a:lnTo>
                    <a:pt x="6" y="48"/>
                  </a:lnTo>
                  <a:lnTo>
                    <a:pt x="8" y="44"/>
                  </a:lnTo>
                  <a:lnTo>
                    <a:pt x="8" y="4"/>
                  </a:lnTo>
                  <a:lnTo>
                    <a:pt x="8" y="4"/>
                  </a:lnTo>
                  <a:lnTo>
                    <a:pt x="6" y="0"/>
                  </a:lnTo>
                  <a:lnTo>
                    <a:pt x="4" y="0"/>
                  </a:lnTo>
                  <a:lnTo>
                    <a:pt x="4" y="0"/>
                  </a:lnTo>
                  <a:lnTo>
                    <a:pt x="0" y="0"/>
                  </a:lnTo>
                  <a:lnTo>
                    <a:pt x="0"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233" name="矩形 216"/>
          <p:cNvSpPr>
            <a:spLocks noChangeArrowheads="1"/>
          </p:cNvSpPr>
          <p:nvPr/>
        </p:nvSpPr>
        <p:spPr bwMode="auto">
          <a:xfrm>
            <a:off x="3488303" y="5489743"/>
            <a:ext cx="432547" cy="279592"/>
          </a:xfrm>
          <a:prstGeom prst="rect">
            <a:avLst/>
          </a:prstGeom>
          <a:noFill/>
          <a:ln w="9525">
            <a:noFill/>
            <a:miter lim="800000"/>
            <a:headEnd/>
            <a:tailEnd/>
          </a:ln>
        </p:spPr>
        <p:txBody>
          <a:bodyPr wrap="none" lIns="86388" tIns="43194" rIns="86388" bIns="43194">
            <a:spAutoFit/>
          </a:bodyPr>
          <a:lstStyle/>
          <a:p>
            <a:pP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IoT</a:t>
            </a:r>
            <a:endParaRPr lang="zh-CN" altLang="en-US" sz="1400" dirty="0">
              <a:latin typeface="Arial" panose="020B0604020202020204" pitchFamily="34" charset="0"/>
              <a:ea typeface="微软雅黑" pitchFamily="34" charset="-122"/>
              <a:cs typeface="Arial" panose="020B0604020202020204" pitchFamily="34" charset="0"/>
            </a:endParaRPr>
          </a:p>
        </p:txBody>
      </p:sp>
      <p:grpSp>
        <p:nvGrpSpPr>
          <p:cNvPr id="234" name="组合 233"/>
          <p:cNvGrpSpPr/>
          <p:nvPr/>
        </p:nvGrpSpPr>
        <p:grpSpPr>
          <a:xfrm>
            <a:off x="7599440" y="5072984"/>
            <a:ext cx="483100" cy="328441"/>
            <a:chOff x="-2368550" y="1887538"/>
            <a:chExt cx="922338" cy="627063"/>
          </a:xfrm>
          <a:solidFill>
            <a:schemeClr val="bg2">
              <a:lumMod val="75000"/>
            </a:schemeClr>
          </a:solidFill>
        </p:grpSpPr>
        <p:sp>
          <p:nvSpPr>
            <p:cNvPr id="235" name="Freeform 16"/>
            <p:cNvSpPr>
              <a:spLocks noEditPoints="1"/>
            </p:cNvSpPr>
            <p:nvPr/>
          </p:nvSpPr>
          <p:spPr bwMode="auto">
            <a:xfrm>
              <a:off x="-2079625" y="2038351"/>
              <a:ext cx="346075" cy="223838"/>
            </a:xfrm>
            <a:custGeom>
              <a:avLst/>
              <a:gdLst/>
              <a:ahLst/>
              <a:cxnLst>
                <a:cxn ang="0">
                  <a:pos x="135" y="91"/>
                </a:cxn>
                <a:cxn ang="0">
                  <a:pos x="5" y="91"/>
                </a:cxn>
                <a:cxn ang="0">
                  <a:pos x="0" y="86"/>
                </a:cxn>
                <a:cxn ang="0">
                  <a:pos x="0" y="5"/>
                </a:cxn>
                <a:cxn ang="0">
                  <a:pos x="5" y="0"/>
                </a:cxn>
                <a:cxn ang="0">
                  <a:pos x="135" y="0"/>
                </a:cxn>
                <a:cxn ang="0">
                  <a:pos x="141" y="5"/>
                </a:cxn>
                <a:cxn ang="0">
                  <a:pos x="141" y="86"/>
                </a:cxn>
                <a:cxn ang="0">
                  <a:pos x="135" y="91"/>
                </a:cxn>
                <a:cxn ang="0">
                  <a:pos x="11" y="80"/>
                </a:cxn>
                <a:cxn ang="0">
                  <a:pos x="129" y="80"/>
                </a:cxn>
                <a:cxn ang="0">
                  <a:pos x="129" y="11"/>
                </a:cxn>
                <a:cxn ang="0">
                  <a:pos x="11" y="11"/>
                </a:cxn>
                <a:cxn ang="0">
                  <a:pos x="11" y="80"/>
                </a:cxn>
              </a:cxnLst>
              <a:rect l="0" t="0" r="r" b="b"/>
              <a:pathLst>
                <a:path w="141" h="91">
                  <a:moveTo>
                    <a:pt x="135" y="91"/>
                  </a:moveTo>
                  <a:cubicBezTo>
                    <a:pt x="5" y="91"/>
                    <a:pt x="5" y="91"/>
                    <a:pt x="5" y="91"/>
                  </a:cubicBezTo>
                  <a:cubicBezTo>
                    <a:pt x="2" y="91"/>
                    <a:pt x="0" y="89"/>
                    <a:pt x="0" y="86"/>
                  </a:cubicBezTo>
                  <a:cubicBezTo>
                    <a:pt x="0" y="5"/>
                    <a:pt x="0" y="5"/>
                    <a:pt x="0" y="5"/>
                  </a:cubicBezTo>
                  <a:cubicBezTo>
                    <a:pt x="0" y="2"/>
                    <a:pt x="2" y="0"/>
                    <a:pt x="5" y="0"/>
                  </a:cubicBezTo>
                  <a:cubicBezTo>
                    <a:pt x="135" y="0"/>
                    <a:pt x="135" y="0"/>
                    <a:pt x="135" y="0"/>
                  </a:cubicBezTo>
                  <a:cubicBezTo>
                    <a:pt x="138" y="0"/>
                    <a:pt x="141" y="2"/>
                    <a:pt x="141" y="5"/>
                  </a:cubicBezTo>
                  <a:cubicBezTo>
                    <a:pt x="141" y="86"/>
                    <a:pt x="141" y="86"/>
                    <a:pt x="141" y="86"/>
                  </a:cubicBezTo>
                  <a:cubicBezTo>
                    <a:pt x="141" y="89"/>
                    <a:pt x="138" y="91"/>
                    <a:pt x="135" y="91"/>
                  </a:cubicBezTo>
                  <a:close/>
                  <a:moveTo>
                    <a:pt x="11" y="80"/>
                  </a:moveTo>
                  <a:cubicBezTo>
                    <a:pt x="129" y="80"/>
                    <a:pt x="129" y="80"/>
                    <a:pt x="129" y="80"/>
                  </a:cubicBezTo>
                  <a:cubicBezTo>
                    <a:pt x="129" y="11"/>
                    <a:pt x="129" y="11"/>
                    <a:pt x="129" y="11"/>
                  </a:cubicBezTo>
                  <a:cubicBezTo>
                    <a:pt x="11" y="11"/>
                    <a:pt x="11" y="11"/>
                    <a:pt x="11" y="11"/>
                  </a:cubicBezTo>
                  <a:lnTo>
                    <a:pt x="1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6" name="Freeform 17"/>
            <p:cNvSpPr>
              <a:spLocks noEditPoints="1"/>
            </p:cNvSpPr>
            <p:nvPr/>
          </p:nvSpPr>
          <p:spPr bwMode="auto">
            <a:xfrm>
              <a:off x="-1762125" y="2038351"/>
              <a:ext cx="315913" cy="274638"/>
            </a:xfrm>
            <a:custGeom>
              <a:avLst/>
              <a:gdLst/>
              <a:ahLst/>
              <a:cxnLst>
                <a:cxn ang="0">
                  <a:pos x="123" y="112"/>
                </a:cxn>
                <a:cxn ang="0">
                  <a:pos x="122" y="112"/>
                </a:cxn>
                <a:cxn ang="0">
                  <a:pos x="5" y="91"/>
                </a:cxn>
                <a:cxn ang="0">
                  <a:pos x="0" y="86"/>
                </a:cxn>
                <a:cxn ang="0">
                  <a:pos x="0" y="5"/>
                </a:cxn>
                <a:cxn ang="0">
                  <a:pos x="2" y="1"/>
                </a:cxn>
                <a:cxn ang="0">
                  <a:pos x="7" y="0"/>
                </a:cxn>
                <a:cxn ang="0">
                  <a:pos x="124" y="21"/>
                </a:cxn>
                <a:cxn ang="0">
                  <a:pos x="129" y="26"/>
                </a:cxn>
                <a:cxn ang="0">
                  <a:pos x="129" y="107"/>
                </a:cxn>
                <a:cxn ang="0">
                  <a:pos x="127" y="111"/>
                </a:cxn>
                <a:cxn ang="0">
                  <a:pos x="123" y="112"/>
                </a:cxn>
                <a:cxn ang="0">
                  <a:pos x="12" y="81"/>
                </a:cxn>
                <a:cxn ang="0">
                  <a:pos x="117" y="100"/>
                </a:cxn>
                <a:cxn ang="0">
                  <a:pos x="117" y="31"/>
                </a:cxn>
                <a:cxn ang="0">
                  <a:pos x="12" y="12"/>
                </a:cxn>
                <a:cxn ang="0">
                  <a:pos x="12" y="81"/>
                </a:cxn>
              </a:cxnLst>
              <a:rect l="0" t="0" r="r" b="b"/>
              <a:pathLst>
                <a:path w="129" h="112">
                  <a:moveTo>
                    <a:pt x="123" y="112"/>
                  </a:moveTo>
                  <a:cubicBezTo>
                    <a:pt x="123" y="112"/>
                    <a:pt x="122" y="112"/>
                    <a:pt x="122" y="112"/>
                  </a:cubicBezTo>
                  <a:cubicBezTo>
                    <a:pt x="5" y="91"/>
                    <a:pt x="5" y="91"/>
                    <a:pt x="5" y="91"/>
                  </a:cubicBezTo>
                  <a:cubicBezTo>
                    <a:pt x="2" y="91"/>
                    <a:pt x="0" y="88"/>
                    <a:pt x="0" y="86"/>
                  </a:cubicBezTo>
                  <a:cubicBezTo>
                    <a:pt x="0" y="5"/>
                    <a:pt x="0" y="5"/>
                    <a:pt x="0" y="5"/>
                  </a:cubicBezTo>
                  <a:cubicBezTo>
                    <a:pt x="0" y="4"/>
                    <a:pt x="1" y="2"/>
                    <a:pt x="2" y="1"/>
                  </a:cubicBezTo>
                  <a:cubicBezTo>
                    <a:pt x="3" y="0"/>
                    <a:pt x="5" y="0"/>
                    <a:pt x="7" y="0"/>
                  </a:cubicBezTo>
                  <a:cubicBezTo>
                    <a:pt x="124" y="21"/>
                    <a:pt x="124" y="21"/>
                    <a:pt x="124" y="21"/>
                  </a:cubicBezTo>
                  <a:cubicBezTo>
                    <a:pt x="127" y="21"/>
                    <a:pt x="129" y="24"/>
                    <a:pt x="129" y="26"/>
                  </a:cubicBezTo>
                  <a:cubicBezTo>
                    <a:pt x="129" y="107"/>
                    <a:pt x="129" y="107"/>
                    <a:pt x="129" y="107"/>
                  </a:cubicBezTo>
                  <a:cubicBezTo>
                    <a:pt x="129" y="108"/>
                    <a:pt x="128" y="110"/>
                    <a:pt x="127" y="111"/>
                  </a:cubicBezTo>
                  <a:cubicBezTo>
                    <a:pt x="126" y="112"/>
                    <a:pt x="124" y="112"/>
                    <a:pt x="123" y="112"/>
                  </a:cubicBezTo>
                  <a:close/>
                  <a:moveTo>
                    <a:pt x="12" y="81"/>
                  </a:moveTo>
                  <a:cubicBezTo>
                    <a:pt x="117" y="100"/>
                    <a:pt x="117" y="100"/>
                    <a:pt x="117" y="100"/>
                  </a:cubicBezTo>
                  <a:cubicBezTo>
                    <a:pt x="117" y="31"/>
                    <a:pt x="117" y="31"/>
                    <a:pt x="117" y="31"/>
                  </a:cubicBezTo>
                  <a:cubicBezTo>
                    <a:pt x="12" y="12"/>
                    <a:pt x="12" y="12"/>
                    <a:pt x="12" y="12"/>
                  </a:cubicBezTo>
                  <a:lnTo>
                    <a:pt x="12"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7" name="Freeform 18"/>
            <p:cNvSpPr>
              <a:spLocks noEditPoints="1"/>
            </p:cNvSpPr>
            <p:nvPr/>
          </p:nvSpPr>
          <p:spPr bwMode="auto">
            <a:xfrm>
              <a:off x="-2368550" y="2038351"/>
              <a:ext cx="315913" cy="269875"/>
            </a:xfrm>
            <a:custGeom>
              <a:avLst/>
              <a:gdLst/>
              <a:ahLst/>
              <a:cxnLst>
                <a:cxn ang="0">
                  <a:pos x="6" y="110"/>
                </a:cxn>
                <a:cxn ang="0">
                  <a:pos x="2" y="109"/>
                </a:cxn>
                <a:cxn ang="0">
                  <a:pos x="0" y="104"/>
                </a:cxn>
                <a:cxn ang="0">
                  <a:pos x="0" y="24"/>
                </a:cxn>
                <a:cxn ang="0">
                  <a:pos x="5" y="19"/>
                </a:cxn>
                <a:cxn ang="0">
                  <a:pos x="122" y="0"/>
                </a:cxn>
                <a:cxn ang="0">
                  <a:pos x="127" y="1"/>
                </a:cxn>
                <a:cxn ang="0">
                  <a:pos x="129" y="5"/>
                </a:cxn>
                <a:cxn ang="0">
                  <a:pos x="129" y="86"/>
                </a:cxn>
                <a:cxn ang="0">
                  <a:pos x="124" y="91"/>
                </a:cxn>
                <a:cxn ang="0">
                  <a:pos x="7" y="110"/>
                </a:cxn>
                <a:cxn ang="0">
                  <a:pos x="6" y="110"/>
                </a:cxn>
                <a:cxn ang="0">
                  <a:pos x="11" y="29"/>
                </a:cxn>
                <a:cxn ang="0">
                  <a:pos x="11" y="98"/>
                </a:cxn>
                <a:cxn ang="0">
                  <a:pos x="118" y="81"/>
                </a:cxn>
                <a:cxn ang="0">
                  <a:pos x="118" y="12"/>
                </a:cxn>
                <a:cxn ang="0">
                  <a:pos x="11" y="29"/>
                </a:cxn>
              </a:cxnLst>
              <a:rect l="0" t="0" r="r" b="b"/>
              <a:pathLst>
                <a:path w="129" h="110">
                  <a:moveTo>
                    <a:pt x="6" y="110"/>
                  </a:moveTo>
                  <a:cubicBezTo>
                    <a:pt x="4" y="110"/>
                    <a:pt x="3" y="110"/>
                    <a:pt x="2" y="109"/>
                  </a:cubicBezTo>
                  <a:cubicBezTo>
                    <a:pt x="1" y="108"/>
                    <a:pt x="0" y="106"/>
                    <a:pt x="0" y="104"/>
                  </a:cubicBezTo>
                  <a:cubicBezTo>
                    <a:pt x="0" y="24"/>
                    <a:pt x="0" y="24"/>
                    <a:pt x="0" y="24"/>
                  </a:cubicBezTo>
                  <a:cubicBezTo>
                    <a:pt x="0" y="22"/>
                    <a:pt x="2" y="19"/>
                    <a:pt x="5" y="19"/>
                  </a:cubicBezTo>
                  <a:cubicBezTo>
                    <a:pt x="122" y="0"/>
                    <a:pt x="122" y="0"/>
                    <a:pt x="122" y="0"/>
                  </a:cubicBezTo>
                  <a:cubicBezTo>
                    <a:pt x="124" y="0"/>
                    <a:pt x="126" y="0"/>
                    <a:pt x="127" y="1"/>
                  </a:cubicBezTo>
                  <a:cubicBezTo>
                    <a:pt x="128" y="2"/>
                    <a:pt x="129" y="4"/>
                    <a:pt x="129" y="5"/>
                  </a:cubicBezTo>
                  <a:cubicBezTo>
                    <a:pt x="129" y="86"/>
                    <a:pt x="129" y="86"/>
                    <a:pt x="129" y="86"/>
                  </a:cubicBezTo>
                  <a:cubicBezTo>
                    <a:pt x="129" y="88"/>
                    <a:pt x="127" y="91"/>
                    <a:pt x="124" y="91"/>
                  </a:cubicBezTo>
                  <a:cubicBezTo>
                    <a:pt x="7" y="110"/>
                    <a:pt x="7" y="110"/>
                    <a:pt x="7" y="110"/>
                  </a:cubicBezTo>
                  <a:cubicBezTo>
                    <a:pt x="6" y="110"/>
                    <a:pt x="6" y="110"/>
                    <a:pt x="6" y="110"/>
                  </a:cubicBezTo>
                  <a:close/>
                  <a:moveTo>
                    <a:pt x="11" y="29"/>
                  </a:moveTo>
                  <a:cubicBezTo>
                    <a:pt x="11" y="98"/>
                    <a:pt x="11" y="98"/>
                    <a:pt x="11" y="98"/>
                  </a:cubicBezTo>
                  <a:cubicBezTo>
                    <a:pt x="118" y="81"/>
                    <a:pt x="118" y="81"/>
                    <a:pt x="118" y="81"/>
                  </a:cubicBezTo>
                  <a:cubicBezTo>
                    <a:pt x="118" y="12"/>
                    <a:pt x="118" y="12"/>
                    <a:pt x="118" y="12"/>
                  </a:cubicBezTo>
                  <a:lnTo>
                    <a:pt x="1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8" name="Freeform 19"/>
            <p:cNvSpPr>
              <a:spLocks noEditPoints="1"/>
            </p:cNvSpPr>
            <p:nvPr/>
          </p:nvSpPr>
          <p:spPr bwMode="auto">
            <a:xfrm>
              <a:off x="-2333625" y="2290763"/>
              <a:ext cx="855663" cy="223838"/>
            </a:xfrm>
            <a:custGeom>
              <a:avLst/>
              <a:gdLst/>
              <a:ahLst/>
              <a:cxnLst>
                <a:cxn ang="0">
                  <a:pos x="174" y="91"/>
                </a:cxn>
                <a:cxn ang="0">
                  <a:pos x="0" y="45"/>
                </a:cxn>
                <a:cxn ang="0">
                  <a:pos x="174" y="0"/>
                </a:cxn>
                <a:cxn ang="0">
                  <a:pos x="349" y="45"/>
                </a:cxn>
                <a:cxn ang="0">
                  <a:pos x="174" y="91"/>
                </a:cxn>
                <a:cxn ang="0">
                  <a:pos x="174" y="11"/>
                </a:cxn>
                <a:cxn ang="0">
                  <a:pos x="11" y="45"/>
                </a:cxn>
                <a:cxn ang="0">
                  <a:pos x="174" y="79"/>
                </a:cxn>
                <a:cxn ang="0">
                  <a:pos x="337" y="45"/>
                </a:cxn>
                <a:cxn ang="0">
                  <a:pos x="174" y="11"/>
                </a:cxn>
              </a:cxnLst>
              <a:rect l="0" t="0" r="r" b="b"/>
              <a:pathLst>
                <a:path w="349" h="91">
                  <a:moveTo>
                    <a:pt x="174" y="91"/>
                  </a:moveTo>
                  <a:cubicBezTo>
                    <a:pt x="87" y="91"/>
                    <a:pt x="0" y="75"/>
                    <a:pt x="0" y="45"/>
                  </a:cubicBezTo>
                  <a:cubicBezTo>
                    <a:pt x="0" y="15"/>
                    <a:pt x="87" y="0"/>
                    <a:pt x="174" y="0"/>
                  </a:cubicBezTo>
                  <a:cubicBezTo>
                    <a:pt x="261" y="0"/>
                    <a:pt x="349" y="15"/>
                    <a:pt x="349" y="45"/>
                  </a:cubicBezTo>
                  <a:cubicBezTo>
                    <a:pt x="349" y="75"/>
                    <a:pt x="261" y="91"/>
                    <a:pt x="174" y="91"/>
                  </a:cubicBezTo>
                  <a:close/>
                  <a:moveTo>
                    <a:pt x="174" y="11"/>
                  </a:moveTo>
                  <a:cubicBezTo>
                    <a:pt x="75" y="11"/>
                    <a:pt x="11" y="31"/>
                    <a:pt x="11" y="45"/>
                  </a:cubicBezTo>
                  <a:cubicBezTo>
                    <a:pt x="11" y="59"/>
                    <a:pt x="73" y="79"/>
                    <a:pt x="174" y="79"/>
                  </a:cubicBezTo>
                  <a:cubicBezTo>
                    <a:pt x="275" y="79"/>
                    <a:pt x="337" y="59"/>
                    <a:pt x="337" y="45"/>
                  </a:cubicBezTo>
                  <a:cubicBezTo>
                    <a:pt x="337" y="31"/>
                    <a:pt x="274" y="11"/>
                    <a:pt x="17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39" name="Freeform 20"/>
            <p:cNvSpPr>
              <a:spLocks noEditPoints="1"/>
            </p:cNvSpPr>
            <p:nvPr/>
          </p:nvSpPr>
          <p:spPr bwMode="auto">
            <a:xfrm>
              <a:off x="-2014538" y="1887538"/>
              <a:ext cx="217488" cy="122238"/>
            </a:xfrm>
            <a:custGeom>
              <a:avLst/>
              <a:gdLst/>
              <a:ahLst/>
              <a:cxnLst>
                <a:cxn ang="0">
                  <a:pos x="83" y="50"/>
                </a:cxn>
                <a:cxn ang="0">
                  <a:pos x="5" y="50"/>
                </a:cxn>
                <a:cxn ang="0">
                  <a:pos x="0" y="45"/>
                </a:cxn>
                <a:cxn ang="0">
                  <a:pos x="44" y="0"/>
                </a:cxn>
                <a:cxn ang="0">
                  <a:pos x="89" y="45"/>
                </a:cxn>
                <a:cxn ang="0">
                  <a:pos x="83" y="50"/>
                </a:cxn>
                <a:cxn ang="0">
                  <a:pos x="11" y="39"/>
                </a:cxn>
                <a:cxn ang="0">
                  <a:pos x="77" y="39"/>
                </a:cxn>
                <a:cxn ang="0">
                  <a:pos x="44" y="11"/>
                </a:cxn>
                <a:cxn ang="0">
                  <a:pos x="11" y="39"/>
                </a:cxn>
              </a:cxnLst>
              <a:rect l="0" t="0" r="r" b="b"/>
              <a:pathLst>
                <a:path w="89" h="50">
                  <a:moveTo>
                    <a:pt x="83" y="50"/>
                  </a:moveTo>
                  <a:cubicBezTo>
                    <a:pt x="5" y="50"/>
                    <a:pt x="5" y="50"/>
                    <a:pt x="5" y="50"/>
                  </a:cubicBezTo>
                  <a:cubicBezTo>
                    <a:pt x="2" y="50"/>
                    <a:pt x="0" y="48"/>
                    <a:pt x="0" y="45"/>
                  </a:cubicBezTo>
                  <a:cubicBezTo>
                    <a:pt x="0" y="20"/>
                    <a:pt x="20" y="0"/>
                    <a:pt x="44" y="0"/>
                  </a:cubicBezTo>
                  <a:cubicBezTo>
                    <a:pt x="69" y="0"/>
                    <a:pt x="89" y="20"/>
                    <a:pt x="89" y="45"/>
                  </a:cubicBezTo>
                  <a:cubicBezTo>
                    <a:pt x="89" y="48"/>
                    <a:pt x="86" y="50"/>
                    <a:pt x="83" y="50"/>
                  </a:cubicBezTo>
                  <a:close/>
                  <a:moveTo>
                    <a:pt x="11" y="39"/>
                  </a:moveTo>
                  <a:cubicBezTo>
                    <a:pt x="77" y="39"/>
                    <a:pt x="77" y="39"/>
                    <a:pt x="77" y="39"/>
                  </a:cubicBezTo>
                  <a:cubicBezTo>
                    <a:pt x="74" y="23"/>
                    <a:pt x="61" y="11"/>
                    <a:pt x="44" y="11"/>
                  </a:cubicBezTo>
                  <a:cubicBezTo>
                    <a:pt x="28" y="11"/>
                    <a:pt x="14" y="23"/>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40" name="Freeform 21"/>
            <p:cNvSpPr>
              <a:spLocks/>
            </p:cNvSpPr>
            <p:nvPr/>
          </p:nvSpPr>
          <p:spPr bwMode="auto">
            <a:xfrm>
              <a:off x="-1927225" y="1930401"/>
              <a:ext cx="41275" cy="42863"/>
            </a:xfrm>
            <a:custGeom>
              <a:avLst/>
              <a:gdLst/>
              <a:ahLst/>
              <a:cxnLst>
                <a:cxn ang="0">
                  <a:pos x="17" y="8"/>
                </a:cxn>
                <a:cxn ang="0">
                  <a:pos x="8" y="17"/>
                </a:cxn>
                <a:cxn ang="0">
                  <a:pos x="8" y="17"/>
                </a:cxn>
                <a:cxn ang="0">
                  <a:pos x="0" y="8"/>
                </a:cxn>
                <a:cxn ang="0">
                  <a:pos x="0" y="8"/>
                </a:cxn>
                <a:cxn ang="0">
                  <a:pos x="8" y="0"/>
                </a:cxn>
                <a:cxn ang="0">
                  <a:pos x="8" y="0"/>
                </a:cxn>
                <a:cxn ang="0">
                  <a:pos x="17" y="8"/>
                </a:cxn>
              </a:cxnLst>
              <a:rect l="0" t="0" r="r" b="b"/>
              <a:pathLst>
                <a:path w="17" h="17">
                  <a:moveTo>
                    <a:pt x="17" y="8"/>
                  </a:moveTo>
                  <a:cubicBezTo>
                    <a:pt x="17" y="13"/>
                    <a:pt x="13" y="17"/>
                    <a:pt x="8" y="17"/>
                  </a:cubicBez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3" y="0"/>
                    <a:pt x="17" y="4"/>
                    <a:pt x="1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sp>
        <p:nvSpPr>
          <p:cNvPr id="241" name="副标题 1"/>
          <p:cNvSpPr txBox="1">
            <a:spLocks/>
          </p:cNvSpPr>
          <p:nvPr/>
        </p:nvSpPr>
        <p:spPr>
          <a:xfrm>
            <a:off x="6969672" y="5489744"/>
            <a:ext cx="1743504" cy="467367"/>
          </a:xfrm>
          <a:prstGeom prst="rect">
            <a:avLst/>
          </a:prstGeom>
        </p:spPr>
        <p:txBody>
          <a:bodyPr>
            <a:no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Video Conferences/IVS</a:t>
            </a:r>
            <a:endParaRPr lang="zh-CN" altLang="en-US" sz="1400" dirty="0">
              <a:latin typeface="Arial" panose="020B0604020202020204" pitchFamily="34" charset="0"/>
              <a:ea typeface="微软雅黑" pitchFamily="34" charset="-122"/>
              <a:cs typeface="Arial" panose="020B0604020202020204" pitchFamily="34" charset="0"/>
            </a:endParaRPr>
          </a:p>
        </p:txBody>
      </p:sp>
      <p:grpSp>
        <p:nvGrpSpPr>
          <p:cNvPr id="242" name="组合 209"/>
          <p:cNvGrpSpPr/>
          <p:nvPr/>
        </p:nvGrpSpPr>
        <p:grpSpPr>
          <a:xfrm>
            <a:off x="5878702" y="5039228"/>
            <a:ext cx="941831" cy="446753"/>
            <a:chOff x="-964407" y="3344863"/>
            <a:chExt cx="1928813" cy="769938"/>
          </a:xfrm>
          <a:solidFill>
            <a:schemeClr val="bg2">
              <a:lumMod val="75000"/>
            </a:schemeClr>
          </a:solidFill>
        </p:grpSpPr>
        <p:grpSp>
          <p:nvGrpSpPr>
            <p:cNvPr id="243" name="组合 155"/>
            <p:cNvGrpSpPr/>
            <p:nvPr/>
          </p:nvGrpSpPr>
          <p:grpSpPr>
            <a:xfrm>
              <a:off x="-964407" y="3344863"/>
              <a:ext cx="1928813" cy="769938"/>
              <a:chOff x="9391650" y="3060700"/>
              <a:chExt cx="1928813" cy="769938"/>
            </a:xfrm>
            <a:grpFill/>
          </p:grpSpPr>
          <p:sp>
            <p:nvSpPr>
              <p:cNvPr id="259" name="Freeform 6"/>
              <p:cNvSpPr>
                <a:spLocks noEditPoints="1"/>
              </p:cNvSpPr>
              <p:nvPr/>
            </p:nvSpPr>
            <p:spPr bwMode="auto">
              <a:xfrm>
                <a:off x="9391650" y="3384550"/>
                <a:ext cx="1928813" cy="44608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60" name="Freeform 7"/>
              <p:cNvSpPr>
                <a:spLocks noEditPoints="1"/>
              </p:cNvSpPr>
              <p:nvPr/>
            </p:nvSpPr>
            <p:spPr bwMode="auto">
              <a:xfrm>
                <a:off x="9586913" y="3060700"/>
                <a:ext cx="1512888" cy="342900"/>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nvGrpSpPr>
            <p:cNvPr id="244" name="组合 198"/>
            <p:cNvGrpSpPr/>
            <p:nvPr/>
          </p:nvGrpSpPr>
          <p:grpSpPr>
            <a:xfrm>
              <a:off x="-583221" y="3441738"/>
              <a:ext cx="206454" cy="175314"/>
              <a:chOff x="-297471" y="2514638"/>
              <a:chExt cx="206454" cy="175314"/>
            </a:xfrm>
            <a:grpFill/>
          </p:grpSpPr>
          <p:sp>
            <p:nvSpPr>
              <p:cNvPr id="255"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6"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7"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8"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nvGrpSpPr>
            <p:cNvPr id="245" name="组合 199"/>
            <p:cNvGrpSpPr/>
            <p:nvPr/>
          </p:nvGrpSpPr>
          <p:grpSpPr>
            <a:xfrm>
              <a:off x="-103227" y="3441738"/>
              <a:ext cx="206454" cy="175314"/>
              <a:chOff x="-297471" y="2514638"/>
              <a:chExt cx="206454" cy="175314"/>
            </a:xfrm>
            <a:grpFill/>
          </p:grpSpPr>
          <p:sp>
            <p:nvSpPr>
              <p:cNvPr id="251"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2"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3"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4"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nvGrpSpPr>
            <p:cNvPr id="246" name="组合 204"/>
            <p:cNvGrpSpPr/>
            <p:nvPr/>
          </p:nvGrpSpPr>
          <p:grpSpPr>
            <a:xfrm>
              <a:off x="361950" y="3441738"/>
              <a:ext cx="206454" cy="175314"/>
              <a:chOff x="-297471" y="2514638"/>
              <a:chExt cx="206454" cy="175314"/>
            </a:xfrm>
            <a:grpFill/>
          </p:grpSpPr>
          <p:sp>
            <p:nvSpPr>
              <p:cNvPr id="247"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48"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49"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sp>
            <p:nvSpPr>
              <p:cNvPr id="250"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ts val="1500"/>
                  </a:lnSpc>
                </a:pPr>
                <a:endParaRPr lang="zh-CN" altLang="en-US" sz="2000">
                  <a:latin typeface="Arial" panose="020B0604020202020204" pitchFamily="34" charset="0"/>
                  <a:ea typeface="微软雅黑" pitchFamily="34" charset="-122"/>
                  <a:cs typeface="Arial" panose="020B0604020202020204" pitchFamily="34" charset="0"/>
                </a:endParaRPr>
              </a:p>
            </p:txBody>
          </p:sp>
        </p:grpSp>
      </p:grpSp>
      <p:sp>
        <p:nvSpPr>
          <p:cNvPr id="261" name="矩形 216"/>
          <p:cNvSpPr>
            <a:spLocks noChangeArrowheads="1"/>
          </p:cNvSpPr>
          <p:nvPr/>
        </p:nvSpPr>
        <p:spPr bwMode="auto">
          <a:xfrm>
            <a:off x="5825032" y="5489743"/>
            <a:ext cx="1238217" cy="279592"/>
          </a:xfrm>
          <a:prstGeom prst="rect">
            <a:avLst/>
          </a:prstGeom>
          <a:noFill/>
          <a:ln w="9525">
            <a:noFill/>
            <a:miter lim="800000"/>
            <a:headEnd/>
            <a:tailEnd/>
          </a:ln>
        </p:spPr>
        <p:txBody>
          <a:bodyPr wrap="none" lIns="86388" tIns="43194" rIns="86388" bIns="43194">
            <a:spAutoFit/>
          </a:bodyPr>
          <a:lstStyle/>
          <a:p>
            <a:pPr algn="ctr">
              <a:lnSpc>
                <a:spcPts val="1500"/>
              </a:lnSpc>
              <a:spcBef>
                <a:spcPct val="20000"/>
              </a:spcBef>
            </a:pPr>
            <a:r>
              <a:rPr lang="en-US" altLang="zh-CN" sz="1400" dirty="0">
                <a:latin typeface="Arial" panose="020B0604020202020204" pitchFamily="34" charset="0"/>
                <a:ea typeface="微软雅黑" pitchFamily="34" charset="-122"/>
                <a:cs typeface="Arial" panose="020B0604020202020204" pitchFamily="34" charset="0"/>
              </a:rPr>
              <a:t>Telepresence</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262" name="圆角矩形 261"/>
          <p:cNvSpPr/>
          <p:nvPr/>
        </p:nvSpPr>
        <p:spPr bwMode="auto">
          <a:xfrm>
            <a:off x="1257302" y="4946149"/>
            <a:ext cx="8056883" cy="1024622"/>
          </a:xfrm>
          <a:prstGeom prst="roundRect">
            <a:avLst/>
          </a:prstGeom>
          <a:noFill/>
          <a:ln w="9525" cap="flat" cmpd="sng" algn="ctr">
            <a:solidFill>
              <a:srgbClr val="FD92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ts val="1500"/>
              </a:lnSpc>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SimSun" pitchFamily="2" charset="-122"/>
              <a:cs typeface="Arial" panose="020B0604020202020204" pitchFamily="34" charset="0"/>
            </a:endParaRPr>
          </a:p>
        </p:txBody>
      </p:sp>
      <p:sp>
        <p:nvSpPr>
          <p:cNvPr id="263" name="左右箭头 262"/>
          <p:cNvSpPr/>
          <p:nvPr/>
        </p:nvSpPr>
        <p:spPr bwMode="auto">
          <a:xfrm rot="5400000">
            <a:off x="8123092" y="3896594"/>
            <a:ext cx="3414516" cy="679207"/>
          </a:xfrm>
          <a:prstGeom prst="leftRightArrow">
            <a:avLst/>
          </a:prstGeom>
          <a:gradFill flip="none" rotWithShape="1">
            <a:gsLst>
              <a:gs pos="0">
                <a:srgbClr val="009999">
                  <a:alpha val="35000"/>
                </a:srgbClr>
              </a:gs>
              <a:gs pos="51000">
                <a:srgbClr val="0070C0"/>
              </a:gs>
              <a:gs pos="100000">
                <a:srgbClr val="00B0F0">
                  <a:alpha val="3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ts val="1500"/>
              </a:lnSpc>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SimSun" pitchFamily="2" charset="-122"/>
              <a:cs typeface="Arial" panose="020B0604020202020204" pitchFamily="34" charset="0"/>
            </a:endParaRPr>
          </a:p>
        </p:txBody>
      </p:sp>
      <p:sp>
        <p:nvSpPr>
          <p:cNvPr id="264" name="左右箭头 263"/>
          <p:cNvSpPr/>
          <p:nvPr/>
        </p:nvSpPr>
        <p:spPr bwMode="auto">
          <a:xfrm rot="5400000">
            <a:off x="8864390" y="3896596"/>
            <a:ext cx="3414516" cy="679207"/>
          </a:xfrm>
          <a:prstGeom prst="leftRightArrow">
            <a:avLst/>
          </a:prstGeom>
          <a:gradFill flip="none" rotWithShape="1">
            <a:gsLst>
              <a:gs pos="0">
                <a:srgbClr val="009999">
                  <a:alpha val="35000"/>
                </a:srgbClr>
              </a:gs>
              <a:gs pos="51000">
                <a:srgbClr val="0070C0"/>
              </a:gs>
              <a:gs pos="100000">
                <a:srgbClr val="00B0F0">
                  <a:alpha val="3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Arial" panose="020B0604020202020204" pitchFamily="34" charset="0"/>
              <a:ea typeface="SimSun" pitchFamily="2" charset="-122"/>
              <a:cs typeface="Arial" panose="020B0604020202020204" pitchFamily="34" charset="0"/>
            </a:endParaRPr>
          </a:p>
        </p:txBody>
      </p:sp>
      <p:sp>
        <p:nvSpPr>
          <p:cNvPr id="265" name="矩形 264"/>
          <p:cNvSpPr/>
          <p:nvPr/>
        </p:nvSpPr>
        <p:spPr>
          <a:xfrm>
            <a:off x="10206114" y="4082311"/>
            <a:ext cx="782587" cy="307777"/>
          </a:xfrm>
          <a:prstGeom prst="rect">
            <a:avLst/>
          </a:prstGeom>
        </p:spPr>
        <p:txBody>
          <a:bodyPr wrap="none">
            <a:spAutoFit/>
          </a:bodyPr>
          <a:lstStyle/>
          <a:p>
            <a:pPr algn="ctr">
              <a:buNone/>
              <a:defRPr/>
            </a:pPr>
            <a:r>
              <a:rPr lang="en-US" altLang="zh-CN" sz="1400" dirty="0">
                <a:latin typeface="Arial" panose="020B0604020202020204" pitchFamily="34" charset="0"/>
                <a:ea typeface="微软雅黑" pitchFamily="34" charset="-122"/>
                <a:cs typeface="Arial" panose="020B0604020202020204" pitchFamily="34" charset="0"/>
              </a:rPr>
              <a:t>Service</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266" name="矩形 265"/>
          <p:cNvSpPr/>
          <p:nvPr/>
        </p:nvSpPr>
        <p:spPr>
          <a:xfrm>
            <a:off x="9393894" y="4082311"/>
            <a:ext cx="832279" cy="307777"/>
          </a:xfrm>
          <a:prstGeom prst="rect">
            <a:avLst/>
          </a:prstGeom>
        </p:spPr>
        <p:txBody>
          <a:bodyPr wrap="none">
            <a:spAutoFit/>
          </a:bodyPr>
          <a:lstStyle/>
          <a:p>
            <a:pPr algn="ctr">
              <a:buNone/>
              <a:defRPr/>
            </a:pPr>
            <a:r>
              <a:rPr lang="en-US" altLang="zh-CN" sz="1400" dirty="0">
                <a:latin typeface="Arial" panose="020B0604020202020204" pitchFamily="34" charset="0"/>
                <a:ea typeface="微软雅黑" pitchFamily="34" charset="-122"/>
                <a:cs typeface="Arial" panose="020B0604020202020204" pitchFamily="34" charset="0"/>
              </a:rPr>
              <a:t>Security</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267" name="TextBox 30"/>
          <p:cNvSpPr txBox="1"/>
          <p:nvPr/>
        </p:nvSpPr>
        <p:spPr>
          <a:xfrm>
            <a:off x="10346059" y="793"/>
            <a:ext cx="1849116" cy="246707"/>
          </a:xfrm>
          <a:prstGeom prst="roundRect">
            <a:avLst/>
          </a:prstGeom>
          <a:solidFill>
            <a:schemeClr val="tx1">
              <a:lumMod val="50000"/>
              <a:lumOff val="50000"/>
            </a:schemeClr>
          </a:solidFill>
        </p:spPr>
        <p:txBody>
          <a:bodyPr wrap="square" lIns="0" tIns="0" rIns="0" bIns="0" rtlCol="0" anchor="ctr" anchorCtr="0">
            <a:noAutofit/>
          </a:bodyPr>
          <a:lstStyle/>
          <a:p>
            <a:pPr algn="ctr">
              <a:buNone/>
            </a:pPr>
            <a:r>
              <a:rPr lang="en-GB" altLang="zh-CN" sz="1600" dirty="0">
                <a:solidFill>
                  <a:srgbClr val="FFFFFF"/>
                </a:solidFill>
                <a:latin typeface="Arial" panose="020B0604020202020204" pitchFamily="34" charset="0"/>
                <a:ea typeface="微软雅黑" pitchFamily="34" charset="-122"/>
                <a:cs typeface="Arial" pitchFamily="34" charset="0"/>
              </a:rPr>
              <a:t>Enterprise Business</a:t>
            </a:r>
          </a:p>
        </p:txBody>
      </p:sp>
    </p:spTree>
    <p:extLst>
      <p:ext uri="{BB962C8B-B14F-4D97-AF65-F5344CB8AC3E}">
        <p14:creationId xmlns:p14="http://schemas.microsoft.com/office/powerpoint/2010/main" val="2261460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61691" y="1753280"/>
            <a:ext cx="4724528" cy="3908762"/>
          </a:xfrm>
          <a:prstGeom prst="rect">
            <a:avLst/>
          </a:prstGeom>
        </p:spPr>
        <p:txBody>
          <a:bodyPr wrap="square" lIns="0" tIns="0" rIns="0" bIns="0">
            <a:spAutoFit/>
          </a:bodyPr>
          <a:lstStyle/>
          <a:p>
            <a:pPr marL="273050" indent="-273050">
              <a:spcAft>
                <a:spcPts val="1200"/>
              </a:spcAft>
              <a:buClr>
                <a:srgbClr val="000000">
                  <a:lumMod val="50000"/>
                  <a:lumOff val="50000"/>
                </a:srgbClr>
              </a:buClr>
              <a:buSzPct val="70000"/>
              <a:buFont typeface="Wingdings" pitchFamily="2" charset="2"/>
              <a:buChar char="l"/>
            </a:pPr>
            <a:r>
              <a:rPr lang="en-US" altLang="zh-CN" sz="1800" dirty="0">
                <a:solidFill>
                  <a:srgbClr val="000000">
                    <a:lumMod val="75000"/>
                    <a:lumOff val="25000"/>
                  </a:srgbClr>
                </a:solidFill>
                <a:latin typeface="Arial" pitchFamily="34" charset="0"/>
                <a:cs typeface="Arial" pitchFamily="34" charset="0"/>
              </a:rPr>
              <a:t>A Better Connected World is on the horizon. It will have a far-reaching impact on every individual, organization, and industry.</a:t>
            </a:r>
          </a:p>
          <a:p>
            <a:pPr marL="273050" indent="-273050">
              <a:spcAft>
                <a:spcPts val="1200"/>
              </a:spcAft>
              <a:buClr>
                <a:srgbClr val="000000">
                  <a:lumMod val="50000"/>
                  <a:lumOff val="50000"/>
                </a:srgbClr>
              </a:buClr>
              <a:buSzPct val="70000"/>
              <a:buFont typeface="Wingdings" pitchFamily="2" charset="2"/>
              <a:buChar char="l"/>
            </a:pPr>
            <a:r>
              <a:rPr lang="en-US" altLang="zh-CN" sz="1800" dirty="0">
                <a:solidFill>
                  <a:srgbClr val="000000">
                    <a:lumMod val="75000"/>
                    <a:lumOff val="25000"/>
                  </a:srgbClr>
                </a:solidFill>
                <a:latin typeface="Arial" pitchFamily="34" charset="0"/>
                <a:cs typeface="Arial" pitchFamily="34" charset="0"/>
              </a:rPr>
              <a:t>We are committed to building a more efficient and integrated information logistics system that links people to people, people to things, and things to things. </a:t>
            </a:r>
          </a:p>
          <a:p>
            <a:pPr marL="273050" indent="-273050">
              <a:spcAft>
                <a:spcPts val="1200"/>
              </a:spcAft>
              <a:buClr>
                <a:srgbClr val="000000">
                  <a:lumMod val="50000"/>
                  <a:lumOff val="50000"/>
                </a:srgbClr>
              </a:buClr>
              <a:buSzPct val="70000"/>
              <a:buFont typeface="Wingdings" pitchFamily="2" charset="2"/>
              <a:buChar char="l"/>
            </a:pPr>
            <a:r>
              <a:rPr lang="en-US" altLang="zh-TW" sz="1800" dirty="0">
                <a:solidFill>
                  <a:srgbClr val="000000">
                    <a:lumMod val="75000"/>
                    <a:lumOff val="25000"/>
                  </a:srgbClr>
                </a:solidFill>
                <a:latin typeface="Arial" pitchFamily="34" charset="0"/>
                <a:cs typeface="Arial" pitchFamily="34" charset="0"/>
              </a:rPr>
              <a:t>We are connecting systems, businesses, cities, societies, and people around the world, improving efficiency, transforming industries, creating a better experience for everyone, and enabling the free exchange of thoughts and ideas.</a:t>
            </a:r>
            <a:endParaRPr lang="en-US" altLang="zh-CN" sz="1800" dirty="0">
              <a:solidFill>
                <a:srgbClr val="000000">
                  <a:lumMod val="75000"/>
                  <a:lumOff val="25000"/>
                </a:srgbClr>
              </a:solidFill>
              <a:latin typeface="Arial" pitchFamily="34" charset="0"/>
              <a:cs typeface="Arial" pitchFamily="34" charset="0"/>
            </a:endParaRPr>
          </a:p>
        </p:txBody>
      </p:sp>
      <p:sp>
        <p:nvSpPr>
          <p:cNvPr id="3" name="标题 1"/>
          <p:cNvSpPr txBox="1">
            <a:spLocks/>
          </p:cNvSpPr>
          <p:nvPr/>
        </p:nvSpPr>
        <p:spPr>
          <a:xfrm>
            <a:off x="625081" y="405458"/>
            <a:ext cx="10801098" cy="492443"/>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a:buFont typeface="Wingdings" pitchFamily="2" charset="2"/>
              <a:buNone/>
            </a:pPr>
            <a:r>
              <a:rPr lang="en-US" altLang="zh-CN" b="0" dirty="0">
                <a:solidFill>
                  <a:srgbClr val="000000">
                    <a:lumMod val="85000"/>
                    <a:lumOff val="15000"/>
                  </a:srgbClr>
                </a:solidFill>
                <a:latin typeface="Arial" pitchFamily="34" charset="0"/>
                <a:cs typeface="Arial" pitchFamily="34" charset="0"/>
              </a:rPr>
              <a:t>Huawei is Committed to Building a Better Connected World</a:t>
            </a:r>
          </a:p>
        </p:txBody>
      </p:sp>
      <p:grpSp>
        <p:nvGrpSpPr>
          <p:cNvPr id="4" name="组合 6"/>
          <p:cNvGrpSpPr/>
          <p:nvPr/>
        </p:nvGrpSpPr>
        <p:grpSpPr>
          <a:xfrm>
            <a:off x="690973" y="1340644"/>
            <a:ext cx="6120000" cy="4894630"/>
            <a:chOff x="690973" y="1339850"/>
            <a:chExt cx="6120000" cy="4894630"/>
          </a:xfrm>
        </p:grpSpPr>
        <p:sp>
          <p:nvSpPr>
            <p:cNvPr id="5" name="AutoShape 18"/>
            <p:cNvSpPr>
              <a:spLocks noChangeArrowheads="1"/>
            </p:cNvSpPr>
            <p:nvPr/>
          </p:nvSpPr>
          <p:spPr bwMode="auto">
            <a:xfrm>
              <a:off x="690973" y="1339850"/>
              <a:ext cx="6120000" cy="540000"/>
            </a:xfrm>
            <a:prstGeom prst="roundRect">
              <a:avLst>
                <a:gd name="adj" fmla="val 17307"/>
              </a:avLst>
            </a:prstGeom>
            <a:solidFill>
              <a:srgbClr val="FD9203"/>
            </a:solidFill>
            <a:ln w="9525">
              <a:noFill/>
              <a:round/>
              <a:headEnd/>
              <a:tailEnd/>
            </a:ln>
            <a:effectLst/>
          </p:spPr>
          <p:txBody>
            <a:bodyPr wrap="square" lIns="0" tIns="0" rIns="0" bIns="0" anchor="ctr"/>
            <a:lstStyle/>
            <a:p>
              <a:pPr algn="ctr" eaLnBrk="0" hangingPunct="0">
                <a:defRPr/>
              </a:pPr>
              <a:r>
                <a:rPr lang="en-US" altLang="zh-CN" sz="2000" kern="0" dirty="0">
                  <a:solidFill>
                    <a:srgbClr val="FFFFFF"/>
                  </a:solidFill>
                  <a:latin typeface="Arial" pitchFamily="34" charset="0"/>
                  <a:ea typeface="华文细黑"/>
                  <a:cs typeface="Arial" pitchFamily="34" charset="0"/>
                </a:rPr>
                <a:t>Building a Better Connected World</a:t>
              </a:r>
              <a:endParaRPr lang="zh-CN" altLang="en-US" sz="2000" kern="0" dirty="0">
                <a:solidFill>
                  <a:srgbClr val="FFFFFF"/>
                </a:solidFill>
                <a:latin typeface="Arial" pitchFamily="34" charset="0"/>
                <a:ea typeface="华文细黑"/>
                <a:cs typeface="Arial" pitchFamily="34" charset="0"/>
              </a:endParaRPr>
            </a:p>
          </p:txBody>
        </p:sp>
        <p:sp>
          <p:nvSpPr>
            <p:cNvPr id="6" name="等腰三角形 40"/>
            <p:cNvSpPr>
              <a:spLocks noChangeArrowheads="1"/>
            </p:cNvSpPr>
            <p:nvPr/>
          </p:nvSpPr>
          <p:spPr bwMode="auto">
            <a:xfrm>
              <a:off x="690973" y="1975393"/>
              <a:ext cx="6119999" cy="468000"/>
            </a:xfrm>
            <a:prstGeom prst="triangle">
              <a:avLst>
                <a:gd name="adj" fmla="val 50000"/>
              </a:avLst>
            </a:prstGeom>
            <a:solidFill>
              <a:schemeClr val="bg1">
                <a:lumMod val="75000"/>
              </a:schemeClr>
            </a:solidFill>
            <a:ln w="25400" algn="ctr">
              <a:noFill/>
              <a:miter lim="800000"/>
              <a:headEnd/>
              <a:tailEnd/>
            </a:ln>
          </p:spPr>
          <p:txBody>
            <a:bodyPr rot="10800000" vert="eaVert"/>
            <a:lstStyle/>
            <a:p>
              <a:pPr>
                <a:defRPr/>
              </a:pPr>
              <a:endParaRPr lang="zh-CN" altLang="en-US" sz="2000" kern="0" dirty="0">
                <a:solidFill>
                  <a:sysClr val="windowText" lastClr="000000"/>
                </a:solidFill>
                <a:latin typeface="Arial" pitchFamily="34" charset="0"/>
                <a:ea typeface="华文细黑"/>
                <a:cs typeface="Arial" pitchFamily="34" charset="0"/>
              </a:endParaRPr>
            </a:p>
          </p:txBody>
        </p:sp>
        <p:sp>
          <p:nvSpPr>
            <p:cNvPr id="7" name="Trapezoid 12"/>
            <p:cNvSpPr/>
            <p:nvPr/>
          </p:nvSpPr>
          <p:spPr bwMode="auto">
            <a:xfrm>
              <a:off x="690973" y="5514480"/>
              <a:ext cx="6120000" cy="720000"/>
            </a:xfrm>
            <a:prstGeom prst="roundRect">
              <a:avLst>
                <a:gd name="adj" fmla="val 10179"/>
              </a:avLst>
            </a:prstGeom>
            <a:solidFill>
              <a:schemeClr val="tx1">
                <a:lumMod val="50000"/>
                <a:lumOff val="5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Tx/>
                <a:buFont typeface="Wingdings" pitchFamily="2" charset="2"/>
                <a:buNone/>
                <a:defRPr/>
              </a:pPr>
              <a:r>
                <a:rPr lang="en-US" altLang="zh-CN" sz="1600" kern="0" dirty="0">
                  <a:solidFill>
                    <a:srgbClr val="FFFFFF"/>
                  </a:solidFill>
                  <a:latin typeface="Arial" pitchFamily="34" charset="0"/>
                  <a:ea typeface="华文细黑"/>
                  <a:cs typeface="Arial" pitchFamily="34" charset="0"/>
                </a:rPr>
                <a:t>Continuous innovation and open cooperation based on customer needs and leading technologies</a:t>
              </a:r>
              <a:endParaRPr lang="zh-CN" altLang="en-US" sz="1600" kern="0" dirty="0">
                <a:solidFill>
                  <a:srgbClr val="FFFFFF"/>
                </a:solidFill>
                <a:latin typeface="Arial" pitchFamily="34" charset="0"/>
                <a:ea typeface="华文细黑"/>
                <a:cs typeface="Arial" pitchFamily="34" charset="0"/>
              </a:endParaRPr>
            </a:p>
          </p:txBody>
        </p:sp>
        <p:grpSp>
          <p:nvGrpSpPr>
            <p:cNvPr id="8" name="组合 5"/>
            <p:cNvGrpSpPr/>
            <p:nvPr/>
          </p:nvGrpSpPr>
          <p:grpSpPr>
            <a:xfrm>
              <a:off x="700701" y="2538936"/>
              <a:ext cx="6110272" cy="2880000"/>
              <a:chOff x="700701" y="2457992"/>
              <a:chExt cx="6110272" cy="2880000"/>
            </a:xfrm>
          </p:grpSpPr>
          <p:grpSp>
            <p:nvGrpSpPr>
              <p:cNvPr id="9" name="组合 2"/>
              <p:cNvGrpSpPr/>
              <p:nvPr/>
            </p:nvGrpSpPr>
            <p:grpSpPr>
              <a:xfrm>
                <a:off x="700701" y="2457992"/>
                <a:ext cx="1980000" cy="2880000"/>
                <a:chOff x="700701" y="2457992"/>
                <a:chExt cx="1980000" cy="2880000"/>
              </a:xfrm>
            </p:grpSpPr>
            <p:sp>
              <p:nvSpPr>
                <p:cNvPr id="18" name="AutoShape 9"/>
                <p:cNvSpPr>
                  <a:spLocks noChangeArrowheads="1"/>
                </p:cNvSpPr>
                <p:nvPr/>
              </p:nvSpPr>
              <p:spPr bwMode="gray">
                <a:xfrm flipH="1">
                  <a:off x="700701" y="2457992"/>
                  <a:ext cx="1980000" cy="720000"/>
                </a:xfrm>
                <a:prstGeom prst="round2SameRect">
                  <a:avLst>
                    <a:gd name="adj1" fmla="val 10587"/>
                    <a:gd name="adj2" fmla="val 0"/>
                  </a:avLst>
                </a:prstGeom>
                <a:solidFill>
                  <a:srgbClr val="00B0F0"/>
                </a:solidFill>
                <a:ln w="9525" algn="ctr">
                  <a:noFill/>
                  <a:round/>
                  <a:headEnd/>
                  <a:tailEnd/>
                </a:ln>
                <a:effectLst/>
              </p:spPr>
              <p:txBody>
                <a:bodyPr lIns="0" tIns="0" rIns="0" bIns="0" anchor="ctr"/>
                <a:lstStyle/>
                <a:p>
                  <a:pPr algn="ctr">
                    <a:buFont typeface="Wingdings" pitchFamily="2" charset="2"/>
                    <a:buNone/>
                    <a:defRPr/>
                  </a:pPr>
                  <a:r>
                    <a:rPr lang="en-US" altLang="zh-CN" sz="1600" dirty="0">
                      <a:solidFill>
                        <a:srgbClr val="FFFFFF"/>
                      </a:solidFill>
                      <a:latin typeface="Arial" pitchFamily="34" charset="0"/>
                      <a:ea typeface="华文细黑"/>
                      <a:cs typeface="Arial" pitchFamily="34" charset="0"/>
                    </a:rPr>
                    <a:t>Ubiquitous</a:t>
                  </a:r>
                </a:p>
                <a:p>
                  <a:pPr algn="ctr">
                    <a:buFont typeface="Wingdings" pitchFamily="2" charset="2"/>
                    <a:buNone/>
                    <a:defRPr/>
                  </a:pPr>
                  <a:r>
                    <a:rPr lang="en-US" altLang="zh-CN" sz="1600" dirty="0">
                      <a:solidFill>
                        <a:srgbClr val="FFFFFF"/>
                      </a:solidFill>
                      <a:latin typeface="Arial" pitchFamily="34" charset="0"/>
                      <a:ea typeface="华文细黑"/>
                      <a:cs typeface="Arial" pitchFamily="34" charset="0"/>
                    </a:rPr>
                    <a:t>Connectivity</a:t>
                  </a:r>
                  <a:endParaRPr lang="zh-CN" altLang="en-US" sz="1600" dirty="0">
                    <a:solidFill>
                      <a:srgbClr val="FFFFFF"/>
                    </a:solidFill>
                    <a:latin typeface="Arial" pitchFamily="34" charset="0"/>
                    <a:ea typeface="华文细黑"/>
                    <a:cs typeface="Arial" pitchFamily="34" charset="0"/>
                  </a:endParaRPr>
                </a:p>
              </p:txBody>
            </p:sp>
            <p:sp>
              <p:nvSpPr>
                <p:cNvPr id="19" name="圆角矩形 18"/>
                <p:cNvSpPr/>
                <p:nvPr/>
              </p:nvSpPr>
              <p:spPr bwMode="auto">
                <a:xfrm>
                  <a:off x="700701" y="2457992"/>
                  <a:ext cx="1980000" cy="2880000"/>
                </a:xfrm>
                <a:prstGeom prst="roundRect">
                  <a:avLst>
                    <a:gd name="adj" fmla="val 4006"/>
                  </a:avLst>
                </a:prstGeom>
                <a:noFill/>
                <a:ln w="12700">
                  <a:solidFill>
                    <a:srgbClr val="00B0F0"/>
                  </a:solidFill>
                </a:ln>
                <a:effectLst/>
                <a:extLst/>
              </p:spPr>
              <p:txBody>
                <a:bodyPr lIns="72000" tIns="0" rIns="72000" bIns="0" anchor="ctr" anchorCtr="0"/>
                <a:lstStyle/>
                <a:p>
                  <a:pPr>
                    <a:spcAft>
                      <a:spcPts val="600"/>
                    </a:spcAft>
                    <a:buClr>
                      <a:srgbClr val="000000">
                        <a:lumMod val="50000"/>
                        <a:lumOff val="50000"/>
                      </a:srgbClr>
                    </a:buClr>
                    <a:buSzPct val="70000"/>
                    <a:defRPr/>
                  </a:pPr>
                  <a:endParaRPr lang="zh-CN" altLang="en-US" sz="900" dirty="0">
                    <a:solidFill>
                      <a:srgbClr val="000000">
                        <a:lumMod val="75000"/>
                        <a:lumOff val="25000"/>
                      </a:srgbClr>
                    </a:solidFill>
                    <a:latin typeface="Arial" pitchFamily="34" charset="0"/>
                    <a:ea typeface="华文细黑"/>
                    <a:cs typeface="Arial" pitchFamily="34" charset="0"/>
                  </a:endParaRPr>
                </a:p>
              </p:txBody>
            </p:sp>
            <p:sp>
              <p:nvSpPr>
                <p:cNvPr id="20" name="TextBox 1"/>
                <p:cNvSpPr txBox="1"/>
                <p:nvPr/>
              </p:nvSpPr>
              <p:spPr>
                <a:xfrm>
                  <a:off x="826701" y="3300085"/>
                  <a:ext cx="1728000" cy="1600438"/>
                </a:xfrm>
                <a:prstGeom prst="rect">
                  <a:avLst/>
                </a:prstGeom>
                <a:noFill/>
              </p:spPr>
              <p:txBody>
                <a:bodyPr wrap="square" lIns="0" tIns="0" rIns="0" bIns="0" rtlCol="0">
                  <a:spAutoFit/>
                </a:bodyPr>
                <a:lstStyle/>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Everywhere: mobile broadband, fixed broadband, and enterprise networks</a:t>
                  </a:r>
                  <a:endParaRPr lang="zh-CN" altLang="en-US" sz="900" dirty="0">
                    <a:solidFill>
                      <a:srgbClr val="000000">
                        <a:lumMod val="75000"/>
                        <a:lumOff val="25000"/>
                      </a:srgbClr>
                    </a:solidFill>
                    <a:latin typeface="Arial" pitchFamily="34" charset="0"/>
                    <a:ea typeface="华文细黑"/>
                    <a:cs typeface="Arial" pitchFamily="34" charset="0"/>
                  </a:endParaRP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Everything: connectivity between people and people, people and things, things and things, and people and services</a:t>
                  </a:r>
                  <a:endParaRPr lang="zh-CN" altLang="en-US" sz="900" dirty="0">
                    <a:solidFill>
                      <a:srgbClr val="000000">
                        <a:lumMod val="75000"/>
                        <a:lumOff val="25000"/>
                      </a:srgbClr>
                    </a:solidFill>
                    <a:latin typeface="Arial" pitchFamily="34" charset="0"/>
                    <a:ea typeface="华文细黑"/>
                    <a:cs typeface="Arial" pitchFamily="34" charset="0"/>
                  </a:endParaRP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Everyone: bridging the digital divide to ensure affordable broadband for all</a:t>
                  </a:r>
                  <a:endParaRPr lang="zh-CN" altLang="en-US" sz="900" dirty="0">
                    <a:solidFill>
                      <a:srgbClr val="000000">
                        <a:lumMod val="75000"/>
                        <a:lumOff val="25000"/>
                      </a:srgbClr>
                    </a:solidFill>
                    <a:latin typeface="Arial" pitchFamily="34" charset="0"/>
                    <a:ea typeface="华文细黑"/>
                    <a:cs typeface="Arial" pitchFamily="34" charset="0"/>
                  </a:endParaRPr>
                </a:p>
              </p:txBody>
            </p:sp>
          </p:grpSp>
          <p:grpSp>
            <p:nvGrpSpPr>
              <p:cNvPr id="10" name="组合 3"/>
              <p:cNvGrpSpPr/>
              <p:nvPr/>
            </p:nvGrpSpPr>
            <p:grpSpPr>
              <a:xfrm>
                <a:off x="2765837" y="2457992"/>
                <a:ext cx="1980000" cy="2880000"/>
                <a:chOff x="2764736" y="2457992"/>
                <a:chExt cx="1980000" cy="2880000"/>
              </a:xfrm>
            </p:grpSpPr>
            <p:sp>
              <p:nvSpPr>
                <p:cNvPr id="15" name="AutoShape 8"/>
                <p:cNvSpPr>
                  <a:spLocks noChangeArrowheads="1"/>
                </p:cNvSpPr>
                <p:nvPr/>
              </p:nvSpPr>
              <p:spPr bwMode="gray">
                <a:xfrm flipH="1">
                  <a:off x="2764736" y="2457992"/>
                  <a:ext cx="1980000" cy="720000"/>
                </a:xfrm>
                <a:prstGeom prst="round2SameRect">
                  <a:avLst>
                    <a:gd name="adj1" fmla="val 8561"/>
                    <a:gd name="adj2" fmla="val 0"/>
                  </a:avLst>
                </a:prstGeom>
                <a:solidFill>
                  <a:srgbClr val="7CBF33"/>
                </a:solidFill>
                <a:ln w="9525">
                  <a:noFill/>
                  <a:round/>
                  <a:headEnd/>
                  <a:tailEnd/>
                </a:ln>
                <a:effectLst/>
              </p:spPr>
              <p:txBody>
                <a:bodyPr lIns="0" tIns="0" rIns="0" bIns="0" anchor="ctr"/>
                <a:lstStyle/>
                <a:p>
                  <a:pPr algn="ctr">
                    <a:defRPr/>
                  </a:pPr>
                  <a:r>
                    <a:rPr lang="en-US" altLang="zh-CN" sz="1600" kern="0" dirty="0">
                      <a:solidFill>
                        <a:srgbClr val="FFFFFF"/>
                      </a:solidFill>
                      <a:latin typeface="Arial" pitchFamily="34" charset="0"/>
                      <a:ea typeface="华文细黑"/>
                      <a:cs typeface="Arial" pitchFamily="34" charset="0"/>
                    </a:rPr>
                    <a:t>Agile</a:t>
                  </a:r>
                </a:p>
                <a:p>
                  <a:pPr algn="ctr">
                    <a:defRPr/>
                  </a:pPr>
                  <a:r>
                    <a:rPr lang="en-US" altLang="zh-CN" sz="1600" kern="0" dirty="0">
                      <a:solidFill>
                        <a:srgbClr val="FFFFFF"/>
                      </a:solidFill>
                      <a:latin typeface="Arial" pitchFamily="34" charset="0"/>
                      <a:ea typeface="华文细黑"/>
                      <a:cs typeface="Arial" pitchFamily="34" charset="0"/>
                    </a:rPr>
                    <a:t>Innovation</a:t>
                  </a:r>
                </a:p>
              </p:txBody>
            </p:sp>
            <p:sp>
              <p:nvSpPr>
                <p:cNvPr id="16" name="圆角矩形 15"/>
                <p:cNvSpPr/>
                <p:nvPr/>
              </p:nvSpPr>
              <p:spPr bwMode="auto">
                <a:xfrm>
                  <a:off x="2764736" y="2457992"/>
                  <a:ext cx="1980000" cy="2880000"/>
                </a:xfrm>
                <a:prstGeom prst="roundRect">
                  <a:avLst>
                    <a:gd name="adj" fmla="val 4006"/>
                  </a:avLst>
                </a:prstGeom>
                <a:noFill/>
                <a:ln w="12700">
                  <a:solidFill>
                    <a:srgbClr val="7CBF33"/>
                  </a:solidFill>
                </a:ln>
                <a:effectLst/>
                <a:extLst/>
              </p:spPr>
              <p:txBody>
                <a:bodyPr lIns="72000" tIns="0" rIns="72000" bIns="0" anchor="ctr" anchorCtr="0"/>
                <a:lstStyle/>
                <a:p>
                  <a:pPr>
                    <a:spcAft>
                      <a:spcPts val="600"/>
                    </a:spcAft>
                    <a:buClr>
                      <a:srgbClr val="000000">
                        <a:lumMod val="50000"/>
                        <a:lumOff val="50000"/>
                      </a:srgbClr>
                    </a:buClr>
                    <a:buSzPct val="70000"/>
                    <a:defRPr/>
                  </a:pPr>
                  <a:endParaRPr lang="zh-CN" altLang="en-US" sz="900" dirty="0">
                    <a:solidFill>
                      <a:srgbClr val="000000">
                        <a:lumMod val="75000"/>
                        <a:lumOff val="25000"/>
                      </a:srgbClr>
                    </a:solidFill>
                    <a:latin typeface="Arial" pitchFamily="34" charset="0"/>
                    <a:ea typeface="华文细黑"/>
                    <a:cs typeface="Arial" pitchFamily="34" charset="0"/>
                  </a:endParaRPr>
                </a:p>
              </p:txBody>
            </p:sp>
            <p:sp>
              <p:nvSpPr>
                <p:cNvPr id="17" name="TextBox 37"/>
                <p:cNvSpPr txBox="1"/>
                <p:nvPr/>
              </p:nvSpPr>
              <p:spPr>
                <a:xfrm>
                  <a:off x="2890736" y="3300085"/>
                  <a:ext cx="1728000" cy="1638910"/>
                </a:xfrm>
                <a:prstGeom prst="rect">
                  <a:avLst/>
                </a:prstGeom>
                <a:noFill/>
              </p:spPr>
              <p:txBody>
                <a:bodyPr wrap="square" lIns="0" tIns="0" rIns="0" bIns="0" rtlCol="0">
                  <a:spAutoFit/>
                </a:bodyPr>
                <a:lstStyle/>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New business models: Big Data analytics, smart industries, and cloud services </a:t>
                  </a: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New smart ecosystems: device-cloud ecosystems that suit both work- and life-based scenarios</a:t>
                  </a: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New operating models: Internetized Operations</a:t>
                  </a: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New technological revolutions: SD-DC2, SDN/NFV, and 5G </a:t>
                  </a:r>
                </a:p>
              </p:txBody>
            </p:sp>
          </p:grpSp>
          <p:grpSp>
            <p:nvGrpSpPr>
              <p:cNvPr id="11" name="组合 4"/>
              <p:cNvGrpSpPr/>
              <p:nvPr/>
            </p:nvGrpSpPr>
            <p:grpSpPr>
              <a:xfrm>
                <a:off x="4830973" y="2457992"/>
                <a:ext cx="1980000" cy="2880000"/>
                <a:chOff x="4830973" y="2457992"/>
                <a:chExt cx="1980000" cy="2880000"/>
              </a:xfrm>
            </p:grpSpPr>
            <p:sp>
              <p:nvSpPr>
                <p:cNvPr id="12" name="AutoShape 5"/>
                <p:cNvSpPr>
                  <a:spLocks noChangeArrowheads="1"/>
                </p:cNvSpPr>
                <p:nvPr/>
              </p:nvSpPr>
              <p:spPr bwMode="gray">
                <a:xfrm flipH="1">
                  <a:off x="4830973" y="2457992"/>
                  <a:ext cx="1980000" cy="720000"/>
                </a:xfrm>
                <a:prstGeom prst="round2SameRect">
                  <a:avLst>
                    <a:gd name="adj1" fmla="val 10587"/>
                    <a:gd name="adj2" fmla="val 0"/>
                  </a:avLst>
                </a:prstGeom>
                <a:solidFill>
                  <a:srgbClr val="6699FF"/>
                </a:solidFill>
                <a:ln w="9525" algn="ctr">
                  <a:noFill/>
                  <a:round/>
                  <a:headEnd/>
                  <a:tailEnd/>
                </a:ln>
                <a:effectLst/>
              </p:spPr>
              <p:txBody>
                <a:bodyPr lIns="0" tIns="0" rIns="0" bIns="0" anchor="ctr"/>
                <a:lstStyle/>
                <a:p>
                  <a:pPr algn="ctr">
                    <a:buFont typeface="Wingdings" pitchFamily="2" charset="2"/>
                    <a:buNone/>
                    <a:defRPr/>
                  </a:pPr>
                  <a:r>
                    <a:rPr lang="en-US" altLang="zh-CN" sz="1600" dirty="0">
                      <a:solidFill>
                        <a:srgbClr val="FFFFFF"/>
                      </a:solidFill>
                      <a:latin typeface="Arial" pitchFamily="34" charset="0"/>
                      <a:ea typeface="华文细黑"/>
                      <a:cs typeface="Arial" pitchFamily="34" charset="0"/>
                    </a:rPr>
                    <a:t>Inspired</a:t>
                  </a:r>
                </a:p>
                <a:p>
                  <a:pPr algn="ctr">
                    <a:buFont typeface="Wingdings" pitchFamily="2" charset="2"/>
                    <a:buNone/>
                    <a:defRPr/>
                  </a:pPr>
                  <a:r>
                    <a:rPr lang="en-US" altLang="zh-CN" sz="1600" dirty="0">
                      <a:solidFill>
                        <a:srgbClr val="FFFFFF"/>
                      </a:solidFill>
                      <a:latin typeface="Arial" pitchFamily="34" charset="0"/>
                      <a:ea typeface="华文细黑"/>
                      <a:cs typeface="Arial" pitchFamily="34" charset="0"/>
                    </a:rPr>
                    <a:t>Experience</a:t>
                  </a:r>
                </a:p>
              </p:txBody>
            </p:sp>
            <p:sp>
              <p:nvSpPr>
                <p:cNvPr id="13" name="圆角矩形 12"/>
                <p:cNvSpPr/>
                <p:nvPr/>
              </p:nvSpPr>
              <p:spPr bwMode="auto">
                <a:xfrm>
                  <a:off x="4830973" y="2457992"/>
                  <a:ext cx="1980000" cy="2880000"/>
                </a:xfrm>
                <a:prstGeom prst="roundRect">
                  <a:avLst>
                    <a:gd name="adj" fmla="val 4006"/>
                  </a:avLst>
                </a:prstGeom>
                <a:noFill/>
                <a:ln w="12700">
                  <a:solidFill>
                    <a:srgbClr val="6699FF"/>
                  </a:solidFill>
                </a:ln>
                <a:effectLst/>
                <a:extLst/>
              </p:spPr>
              <p:txBody>
                <a:bodyPr lIns="72000" tIns="0" rIns="72000" bIns="0" anchor="ctr" anchorCtr="0"/>
                <a:lstStyle/>
                <a:p>
                  <a:pPr>
                    <a:spcAft>
                      <a:spcPts val="600"/>
                    </a:spcAft>
                    <a:buClr>
                      <a:srgbClr val="000000">
                        <a:lumMod val="50000"/>
                        <a:lumOff val="50000"/>
                      </a:srgbClr>
                    </a:buClr>
                    <a:buSzPct val="70000"/>
                    <a:defRPr/>
                  </a:pPr>
                  <a:endParaRPr lang="zh-CN" altLang="en-US" sz="900" dirty="0">
                    <a:solidFill>
                      <a:srgbClr val="000000">
                        <a:lumMod val="75000"/>
                        <a:lumOff val="25000"/>
                      </a:srgbClr>
                    </a:solidFill>
                    <a:latin typeface="Arial" pitchFamily="34" charset="0"/>
                    <a:ea typeface="华文细黑"/>
                    <a:cs typeface="Arial" pitchFamily="34" charset="0"/>
                  </a:endParaRPr>
                </a:p>
              </p:txBody>
            </p:sp>
            <p:sp>
              <p:nvSpPr>
                <p:cNvPr id="14" name="TextBox 38"/>
                <p:cNvSpPr txBox="1"/>
                <p:nvPr/>
              </p:nvSpPr>
              <p:spPr>
                <a:xfrm>
                  <a:off x="4956973" y="3300085"/>
                  <a:ext cx="1728000" cy="1184940"/>
                </a:xfrm>
                <a:prstGeom prst="rect">
                  <a:avLst/>
                </a:prstGeom>
                <a:noFill/>
              </p:spPr>
              <p:txBody>
                <a:bodyPr wrap="square" lIns="0" tIns="0" rIns="0" bIns="0" rtlCol="0">
                  <a:spAutoFit/>
                </a:bodyPr>
                <a:lstStyle/>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Speed: ultra-broadband, zero wait time</a:t>
                  </a: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Quality: 4K videos and MirrorSys immersive communication</a:t>
                  </a:r>
                </a:p>
                <a:p>
                  <a:pPr marL="179388" indent="-179388">
                    <a:spcAft>
                      <a:spcPts val="300"/>
                    </a:spcAft>
                    <a:buClr>
                      <a:srgbClr val="000000">
                        <a:lumMod val="50000"/>
                        <a:lumOff val="50000"/>
                      </a:srgbClr>
                    </a:buClr>
                    <a:buSzPct val="70000"/>
                    <a:buFont typeface="Wingdings" pitchFamily="2" charset="2"/>
                    <a:buChar char="l"/>
                    <a:defRPr/>
                  </a:pPr>
                  <a:r>
                    <a:rPr lang="en-US" altLang="zh-CN" sz="900" dirty="0">
                      <a:solidFill>
                        <a:srgbClr val="000000">
                          <a:lumMod val="75000"/>
                          <a:lumOff val="25000"/>
                        </a:srgbClr>
                      </a:solidFill>
                      <a:latin typeface="Arial" pitchFamily="34" charset="0"/>
                      <a:ea typeface="华文细黑"/>
                      <a:cs typeface="Arial" pitchFamily="34" charset="0"/>
                    </a:rPr>
                    <a:t>Freedom: Real-time, On-demand, All-online, DIY, Social (ROADS)</a:t>
                  </a:r>
                </a:p>
              </p:txBody>
            </p:sp>
          </p:grpSp>
        </p:grpSp>
      </p:grpSp>
    </p:spTree>
    <p:extLst>
      <p:ext uri="{BB962C8B-B14F-4D97-AF65-F5344CB8AC3E}">
        <p14:creationId xmlns:p14="http://schemas.microsoft.com/office/powerpoint/2010/main" val="167152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 name="Picture 47" descr="C:\Users\t64933\AppData\Local\Temp\Wiz\7b9958d8-2319-42b1-86c4-9db0656ebd01_0_files\1417578328.png"/>
          <p:cNvPicPr>
            <a:picLocks noChangeAspect="1" noChangeArrowheads="1"/>
          </p:cNvPicPr>
          <p:nvPr/>
        </p:nvPicPr>
        <p:blipFill>
          <a:blip r:embed="rId2" cstate="print"/>
          <a:srcRect/>
          <a:stretch>
            <a:fillRect/>
          </a:stretch>
        </p:blipFill>
        <p:spPr bwMode="auto">
          <a:xfrm>
            <a:off x="8241856" y="4280480"/>
            <a:ext cx="781050" cy="800100"/>
          </a:xfrm>
          <a:prstGeom prst="rect">
            <a:avLst/>
          </a:prstGeom>
          <a:noFill/>
        </p:spPr>
      </p:pic>
      <p:sp>
        <p:nvSpPr>
          <p:cNvPr id="2" name="标题 1"/>
          <p:cNvSpPr>
            <a:spLocks noGrp="1"/>
          </p:cNvSpPr>
          <p:nvPr>
            <p:ph type="title"/>
          </p:nvPr>
        </p:nvSpPr>
        <p:spPr/>
        <p:txBody>
          <a:bodyPr/>
          <a:lstStyle/>
          <a:p>
            <a:r>
              <a:rPr lang="en-US" altLang="zh-CN" dirty="0" smtClean="0"/>
              <a:t>Global Partners</a:t>
            </a:r>
            <a:endParaRPr lang="zh-CN" altLang="en-US" dirty="0"/>
          </a:p>
        </p:txBody>
      </p:sp>
      <p:sp>
        <p:nvSpPr>
          <p:cNvPr id="73" name="Line 28"/>
          <p:cNvSpPr>
            <a:spLocks noChangeShapeType="1"/>
          </p:cNvSpPr>
          <p:nvPr/>
        </p:nvSpPr>
        <p:spPr bwMode="auto">
          <a:xfrm>
            <a:off x="2089871" y="1776657"/>
            <a:ext cx="7842695" cy="0"/>
          </a:xfrm>
          <a:prstGeom prst="line">
            <a:avLst/>
          </a:prstGeom>
          <a:noFill/>
          <a:ln w="12700">
            <a:solidFill>
              <a:srgbClr val="FFFFFF"/>
            </a:solidFill>
            <a:round/>
            <a:headEnd/>
            <a:tailEnd/>
          </a:ln>
          <a:effectLst/>
        </p:spPr>
        <p:txBody>
          <a:bodyPr anchor="ctr"/>
          <a:lstStyle/>
          <a:p>
            <a:pPr>
              <a:defRPr/>
            </a:pPr>
            <a:endParaRPr lang="zh-CN" altLang="en-US" sz="1200" kern="0">
              <a:solidFill>
                <a:sysClr val="windowText" lastClr="000000"/>
              </a:solidFill>
              <a:ea typeface="微软雅黑" pitchFamily="34" charset="-122"/>
              <a:cs typeface="Arial" pitchFamily="34" charset="0"/>
            </a:endParaRPr>
          </a:p>
        </p:txBody>
      </p:sp>
      <p:sp>
        <p:nvSpPr>
          <p:cNvPr id="75" name="Line 41"/>
          <p:cNvSpPr>
            <a:spLocks noChangeShapeType="1"/>
          </p:cNvSpPr>
          <p:nvPr/>
        </p:nvSpPr>
        <p:spPr bwMode="auto">
          <a:xfrm>
            <a:off x="2089871" y="3498802"/>
            <a:ext cx="7842695" cy="0"/>
          </a:xfrm>
          <a:prstGeom prst="line">
            <a:avLst/>
          </a:prstGeom>
          <a:noFill/>
          <a:ln w="12700">
            <a:solidFill>
              <a:srgbClr val="FFFFFF"/>
            </a:solidFill>
            <a:round/>
            <a:headEnd/>
            <a:tailEnd/>
          </a:ln>
          <a:effectLst/>
        </p:spPr>
        <p:txBody>
          <a:bodyPr anchor="ctr"/>
          <a:lstStyle/>
          <a:p>
            <a:pPr>
              <a:defRPr/>
            </a:pPr>
            <a:endParaRPr lang="zh-CN" altLang="en-US" sz="1200" kern="0">
              <a:solidFill>
                <a:sysClr val="windowText" lastClr="000000"/>
              </a:solidFill>
              <a:ea typeface="微软雅黑" pitchFamily="34" charset="-122"/>
              <a:cs typeface="Arial" pitchFamily="34" charset="0"/>
            </a:endParaRPr>
          </a:p>
        </p:txBody>
      </p:sp>
      <p:sp>
        <p:nvSpPr>
          <p:cNvPr id="76" name="Line 42"/>
          <p:cNvSpPr>
            <a:spLocks noChangeShapeType="1"/>
          </p:cNvSpPr>
          <p:nvPr/>
        </p:nvSpPr>
        <p:spPr bwMode="auto">
          <a:xfrm>
            <a:off x="2089871" y="3797883"/>
            <a:ext cx="7842695" cy="0"/>
          </a:xfrm>
          <a:prstGeom prst="line">
            <a:avLst/>
          </a:prstGeom>
          <a:noFill/>
          <a:ln w="12700">
            <a:solidFill>
              <a:srgbClr val="FFFFFF"/>
            </a:solidFill>
            <a:round/>
            <a:headEnd/>
            <a:tailEnd/>
          </a:ln>
          <a:effectLst/>
        </p:spPr>
        <p:txBody>
          <a:bodyPr anchor="ctr"/>
          <a:lstStyle/>
          <a:p>
            <a:pPr>
              <a:defRPr/>
            </a:pPr>
            <a:endParaRPr lang="zh-CN" altLang="en-US" sz="1200" kern="0">
              <a:solidFill>
                <a:sysClr val="windowText" lastClr="000000"/>
              </a:solidFill>
              <a:ea typeface="微软雅黑" pitchFamily="34" charset="-122"/>
              <a:cs typeface="Arial" pitchFamily="34" charset="0"/>
            </a:endParaRPr>
          </a:p>
        </p:txBody>
      </p:sp>
      <p:grpSp>
        <p:nvGrpSpPr>
          <p:cNvPr id="3" name="Group 4"/>
          <p:cNvGrpSpPr>
            <a:grpSpLocks/>
          </p:cNvGrpSpPr>
          <p:nvPr/>
        </p:nvGrpSpPr>
        <p:grpSpPr bwMode="auto">
          <a:xfrm>
            <a:off x="5082420" y="2606959"/>
            <a:ext cx="1870344" cy="1823637"/>
            <a:chOff x="1922" y="1614"/>
            <a:chExt cx="1320" cy="1689"/>
          </a:xfrm>
          <a:effectLst/>
        </p:grpSpPr>
        <p:sp>
          <p:nvSpPr>
            <p:cNvPr id="79" name="Freeform 5"/>
            <p:cNvSpPr>
              <a:spLocks/>
            </p:cNvSpPr>
            <p:nvPr/>
          </p:nvSpPr>
          <p:spPr bwMode="gray">
            <a:xfrm>
              <a:off x="1922" y="1875"/>
              <a:ext cx="654" cy="1428"/>
            </a:xfrm>
            <a:custGeom>
              <a:avLst/>
              <a:gdLst>
                <a:gd name="T0" fmla="*/ 1 w 654"/>
                <a:gd name="T1" fmla="*/ 0 h 1428"/>
                <a:gd name="T2" fmla="*/ 117 w 654"/>
                <a:gd name="T3" fmla="*/ 110 h 1428"/>
                <a:gd name="T4" fmla="*/ 117 w 654"/>
                <a:gd name="T5" fmla="*/ 1026 h 1428"/>
                <a:gd name="T6" fmla="*/ 649 w 654"/>
                <a:gd name="T7" fmla="*/ 1241 h 1428"/>
                <a:gd name="T8" fmla="*/ 654 w 654"/>
                <a:gd name="T9" fmla="*/ 1428 h 1428"/>
                <a:gd name="T10" fmla="*/ 0 w 654"/>
                <a:gd name="T11" fmla="*/ 1128 h 1428"/>
                <a:gd name="T12" fmla="*/ 1 w 654"/>
                <a:gd name="T13" fmla="*/ 0 h 1428"/>
                <a:gd name="T14" fmla="*/ 0 60000 65536"/>
                <a:gd name="T15" fmla="*/ 0 60000 65536"/>
                <a:gd name="T16" fmla="*/ 0 60000 65536"/>
                <a:gd name="T17" fmla="*/ 0 60000 65536"/>
                <a:gd name="T18" fmla="*/ 0 60000 65536"/>
                <a:gd name="T19" fmla="*/ 0 60000 65536"/>
                <a:gd name="T20" fmla="*/ 0 60000 65536"/>
                <a:gd name="T21" fmla="*/ 0 w 654"/>
                <a:gd name="T22" fmla="*/ 0 h 1428"/>
                <a:gd name="T23" fmla="*/ 654 w 654"/>
                <a:gd name="T24" fmla="*/ 1428 h 1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1428">
                  <a:moveTo>
                    <a:pt x="1" y="0"/>
                  </a:moveTo>
                  <a:lnTo>
                    <a:pt x="117" y="110"/>
                  </a:lnTo>
                  <a:lnTo>
                    <a:pt x="117" y="1026"/>
                  </a:lnTo>
                  <a:lnTo>
                    <a:pt x="649" y="1241"/>
                  </a:lnTo>
                  <a:lnTo>
                    <a:pt x="654" y="1428"/>
                  </a:lnTo>
                  <a:lnTo>
                    <a:pt x="0" y="1128"/>
                  </a:lnTo>
                  <a:lnTo>
                    <a:pt x="1" y="0"/>
                  </a:lnTo>
                  <a:close/>
                </a:path>
              </a:pathLst>
            </a:custGeom>
            <a:solidFill>
              <a:srgbClr val="C0C0C0"/>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sp>
          <p:nvSpPr>
            <p:cNvPr id="80" name="Freeform 6"/>
            <p:cNvSpPr>
              <a:spLocks/>
            </p:cNvSpPr>
            <p:nvPr/>
          </p:nvSpPr>
          <p:spPr bwMode="gray">
            <a:xfrm>
              <a:off x="2571" y="1880"/>
              <a:ext cx="671" cy="1422"/>
            </a:xfrm>
            <a:custGeom>
              <a:avLst/>
              <a:gdLst>
                <a:gd name="T0" fmla="*/ 654 w 671"/>
                <a:gd name="T1" fmla="*/ 0 h 1422"/>
                <a:gd name="T2" fmla="*/ 516 w 671"/>
                <a:gd name="T3" fmla="*/ 111 h 1422"/>
                <a:gd name="T4" fmla="*/ 519 w 671"/>
                <a:gd name="T5" fmla="*/ 1008 h 1422"/>
                <a:gd name="T6" fmla="*/ 0 w 671"/>
                <a:gd name="T7" fmla="*/ 1237 h 1422"/>
                <a:gd name="T8" fmla="*/ 2 w 671"/>
                <a:gd name="T9" fmla="*/ 1422 h 1422"/>
                <a:gd name="T10" fmla="*/ 671 w 671"/>
                <a:gd name="T11" fmla="*/ 1114 h 1422"/>
                <a:gd name="T12" fmla="*/ 654 w 671"/>
                <a:gd name="T13" fmla="*/ 0 h 1422"/>
                <a:gd name="T14" fmla="*/ 0 60000 65536"/>
                <a:gd name="T15" fmla="*/ 0 60000 65536"/>
                <a:gd name="T16" fmla="*/ 0 60000 65536"/>
                <a:gd name="T17" fmla="*/ 0 60000 65536"/>
                <a:gd name="T18" fmla="*/ 0 60000 65536"/>
                <a:gd name="T19" fmla="*/ 0 60000 65536"/>
                <a:gd name="T20" fmla="*/ 0 60000 65536"/>
                <a:gd name="T21" fmla="*/ 0 w 671"/>
                <a:gd name="T22" fmla="*/ 0 h 1422"/>
                <a:gd name="T23" fmla="*/ 671 w 671"/>
                <a:gd name="T24" fmla="*/ 1422 h 1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1422">
                  <a:moveTo>
                    <a:pt x="654" y="0"/>
                  </a:moveTo>
                  <a:lnTo>
                    <a:pt x="516" y="111"/>
                  </a:lnTo>
                  <a:lnTo>
                    <a:pt x="519" y="1008"/>
                  </a:lnTo>
                  <a:lnTo>
                    <a:pt x="0" y="1237"/>
                  </a:lnTo>
                  <a:lnTo>
                    <a:pt x="2" y="1422"/>
                  </a:lnTo>
                  <a:lnTo>
                    <a:pt x="671" y="1114"/>
                  </a:lnTo>
                  <a:lnTo>
                    <a:pt x="654" y="0"/>
                  </a:lnTo>
                  <a:close/>
                </a:path>
              </a:pathLst>
            </a:custGeom>
            <a:solidFill>
              <a:srgbClr val="C0C0C0"/>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sp>
          <p:nvSpPr>
            <p:cNvPr id="81" name="Freeform 7"/>
            <p:cNvSpPr>
              <a:spLocks/>
            </p:cNvSpPr>
            <p:nvPr/>
          </p:nvSpPr>
          <p:spPr bwMode="gray">
            <a:xfrm>
              <a:off x="1923" y="1614"/>
              <a:ext cx="1304" cy="377"/>
            </a:xfrm>
            <a:custGeom>
              <a:avLst/>
              <a:gdLst>
                <a:gd name="T0" fmla="*/ 0 w 1304"/>
                <a:gd name="T1" fmla="*/ 261 h 377"/>
                <a:gd name="T2" fmla="*/ 117 w 1304"/>
                <a:gd name="T3" fmla="*/ 374 h 377"/>
                <a:gd name="T4" fmla="*/ 638 w 1304"/>
                <a:gd name="T5" fmla="*/ 155 h 377"/>
                <a:gd name="T6" fmla="*/ 1164 w 1304"/>
                <a:gd name="T7" fmla="*/ 377 h 377"/>
                <a:gd name="T8" fmla="*/ 1304 w 1304"/>
                <a:gd name="T9" fmla="*/ 266 h 377"/>
                <a:gd name="T10" fmla="*/ 633 w 1304"/>
                <a:gd name="T11" fmla="*/ 0 h 377"/>
                <a:gd name="T12" fmla="*/ 0 w 1304"/>
                <a:gd name="T13" fmla="*/ 261 h 377"/>
                <a:gd name="T14" fmla="*/ 0 60000 65536"/>
                <a:gd name="T15" fmla="*/ 0 60000 65536"/>
                <a:gd name="T16" fmla="*/ 0 60000 65536"/>
                <a:gd name="T17" fmla="*/ 0 60000 65536"/>
                <a:gd name="T18" fmla="*/ 0 60000 65536"/>
                <a:gd name="T19" fmla="*/ 0 60000 65536"/>
                <a:gd name="T20" fmla="*/ 0 60000 65536"/>
                <a:gd name="T21" fmla="*/ 0 w 1304"/>
                <a:gd name="T22" fmla="*/ 0 h 377"/>
                <a:gd name="T23" fmla="*/ 1304 w 1304"/>
                <a:gd name="T24" fmla="*/ 377 h 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4" h="377">
                  <a:moveTo>
                    <a:pt x="0" y="261"/>
                  </a:moveTo>
                  <a:lnTo>
                    <a:pt x="117" y="374"/>
                  </a:lnTo>
                  <a:lnTo>
                    <a:pt x="638" y="155"/>
                  </a:lnTo>
                  <a:lnTo>
                    <a:pt x="1164" y="377"/>
                  </a:lnTo>
                  <a:lnTo>
                    <a:pt x="1304" y="266"/>
                  </a:lnTo>
                  <a:lnTo>
                    <a:pt x="633" y="0"/>
                  </a:lnTo>
                  <a:lnTo>
                    <a:pt x="0" y="261"/>
                  </a:lnTo>
                  <a:close/>
                </a:path>
              </a:pathLst>
            </a:custGeom>
            <a:solidFill>
              <a:srgbClr val="ECECEC"/>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sp>
          <p:nvSpPr>
            <p:cNvPr id="82" name="Freeform 8"/>
            <p:cNvSpPr>
              <a:spLocks/>
            </p:cNvSpPr>
            <p:nvPr/>
          </p:nvSpPr>
          <p:spPr bwMode="gray">
            <a:xfrm>
              <a:off x="2037" y="1768"/>
              <a:ext cx="529" cy="1133"/>
            </a:xfrm>
            <a:custGeom>
              <a:avLst/>
              <a:gdLst>
                <a:gd name="T0" fmla="*/ 2 w 529"/>
                <a:gd name="T1" fmla="*/ 218 h 1133"/>
                <a:gd name="T2" fmla="*/ 0 w 529"/>
                <a:gd name="T3" fmla="*/ 1133 h 1133"/>
                <a:gd name="T4" fmla="*/ 529 w 529"/>
                <a:gd name="T5" fmla="*/ 878 h 1133"/>
                <a:gd name="T6" fmla="*/ 524 w 529"/>
                <a:gd name="T7" fmla="*/ 0 h 1133"/>
                <a:gd name="T8" fmla="*/ 2 w 529"/>
                <a:gd name="T9" fmla="*/ 218 h 1133"/>
                <a:gd name="T10" fmla="*/ 0 60000 65536"/>
                <a:gd name="T11" fmla="*/ 0 60000 65536"/>
                <a:gd name="T12" fmla="*/ 0 60000 65536"/>
                <a:gd name="T13" fmla="*/ 0 60000 65536"/>
                <a:gd name="T14" fmla="*/ 0 60000 65536"/>
                <a:gd name="T15" fmla="*/ 0 w 529"/>
                <a:gd name="T16" fmla="*/ 0 h 1133"/>
                <a:gd name="T17" fmla="*/ 529 w 529"/>
                <a:gd name="T18" fmla="*/ 1133 h 1133"/>
              </a:gdLst>
              <a:ahLst/>
              <a:cxnLst>
                <a:cxn ang="T10">
                  <a:pos x="T0" y="T1"/>
                </a:cxn>
                <a:cxn ang="T11">
                  <a:pos x="T2" y="T3"/>
                </a:cxn>
                <a:cxn ang="T12">
                  <a:pos x="T4" y="T5"/>
                </a:cxn>
                <a:cxn ang="T13">
                  <a:pos x="T6" y="T7"/>
                </a:cxn>
                <a:cxn ang="T14">
                  <a:pos x="T8" y="T9"/>
                </a:cxn>
              </a:cxnLst>
              <a:rect l="T15" t="T16" r="T17" b="T18"/>
              <a:pathLst>
                <a:path w="529" h="1133">
                  <a:moveTo>
                    <a:pt x="2" y="218"/>
                  </a:moveTo>
                  <a:lnTo>
                    <a:pt x="0" y="1133"/>
                  </a:lnTo>
                  <a:lnTo>
                    <a:pt x="529" y="878"/>
                  </a:lnTo>
                  <a:lnTo>
                    <a:pt x="524" y="0"/>
                  </a:lnTo>
                  <a:lnTo>
                    <a:pt x="2" y="218"/>
                  </a:lnTo>
                  <a:close/>
                </a:path>
              </a:pathLst>
            </a:custGeom>
            <a:solidFill>
              <a:srgbClr val="DDDDDD"/>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sp>
          <p:nvSpPr>
            <p:cNvPr id="83" name="Freeform 9"/>
            <p:cNvSpPr>
              <a:spLocks/>
            </p:cNvSpPr>
            <p:nvPr/>
          </p:nvSpPr>
          <p:spPr bwMode="gray">
            <a:xfrm>
              <a:off x="2562" y="1769"/>
              <a:ext cx="528" cy="1123"/>
            </a:xfrm>
            <a:custGeom>
              <a:avLst/>
              <a:gdLst>
                <a:gd name="T0" fmla="*/ 527 w 528"/>
                <a:gd name="T1" fmla="*/ 222 h 1123"/>
                <a:gd name="T2" fmla="*/ 528 w 528"/>
                <a:gd name="T3" fmla="*/ 1123 h 1123"/>
                <a:gd name="T4" fmla="*/ 0 w 528"/>
                <a:gd name="T5" fmla="*/ 879 h 1123"/>
                <a:gd name="T6" fmla="*/ 0 w 528"/>
                <a:gd name="T7" fmla="*/ 0 h 1123"/>
                <a:gd name="T8" fmla="*/ 527 w 528"/>
                <a:gd name="T9" fmla="*/ 222 h 1123"/>
                <a:gd name="T10" fmla="*/ 0 60000 65536"/>
                <a:gd name="T11" fmla="*/ 0 60000 65536"/>
                <a:gd name="T12" fmla="*/ 0 60000 65536"/>
                <a:gd name="T13" fmla="*/ 0 60000 65536"/>
                <a:gd name="T14" fmla="*/ 0 60000 65536"/>
                <a:gd name="T15" fmla="*/ 0 w 528"/>
                <a:gd name="T16" fmla="*/ 0 h 1123"/>
                <a:gd name="T17" fmla="*/ 528 w 528"/>
                <a:gd name="T18" fmla="*/ 1123 h 1123"/>
              </a:gdLst>
              <a:ahLst/>
              <a:cxnLst>
                <a:cxn ang="T10">
                  <a:pos x="T0" y="T1"/>
                </a:cxn>
                <a:cxn ang="T11">
                  <a:pos x="T2" y="T3"/>
                </a:cxn>
                <a:cxn ang="T12">
                  <a:pos x="T4" y="T5"/>
                </a:cxn>
                <a:cxn ang="T13">
                  <a:pos x="T6" y="T7"/>
                </a:cxn>
                <a:cxn ang="T14">
                  <a:pos x="T8" y="T9"/>
                </a:cxn>
              </a:cxnLst>
              <a:rect l="T15" t="T16" r="T17" b="T18"/>
              <a:pathLst>
                <a:path w="528" h="1123">
                  <a:moveTo>
                    <a:pt x="527" y="222"/>
                  </a:moveTo>
                  <a:lnTo>
                    <a:pt x="528" y="1123"/>
                  </a:lnTo>
                  <a:lnTo>
                    <a:pt x="0" y="879"/>
                  </a:lnTo>
                  <a:lnTo>
                    <a:pt x="0" y="0"/>
                  </a:lnTo>
                  <a:lnTo>
                    <a:pt x="527" y="222"/>
                  </a:lnTo>
                  <a:close/>
                </a:path>
              </a:pathLst>
            </a:custGeom>
            <a:solidFill>
              <a:srgbClr val="969696"/>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sp>
          <p:nvSpPr>
            <p:cNvPr id="84" name="Freeform 10"/>
            <p:cNvSpPr>
              <a:spLocks/>
            </p:cNvSpPr>
            <p:nvPr/>
          </p:nvSpPr>
          <p:spPr bwMode="gray">
            <a:xfrm>
              <a:off x="2034" y="2648"/>
              <a:ext cx="1061" cy="469"/>
            </a:xfrm>
            <a:custGeom>
              <a:avLst/>
              <a:gdLst>
                <a:gd name="T0" fmla="*/ 527 w 1061"/>
                <a:gd name="T1" fmla="*/ 0 h 469"/>
                <a:gd name="T2" fmla="*/ 0 w 1061"/>
                <a:gd name="T3" fmla="*/ 252 h 469"/>
                <a:gd name="T4" fmla="*/ 537 w 1061"/>
                <a:gd name="T5" fmla="*/ 469 h 469"/>
                <a:gd name="T6" fmla="*/ 1061 w 1061"/>
                <a:gd name="T7" fmla="*/ 241 h 469"/>
                <a:gd name="T8" fmla="*/ 527 w 1061"/>
                <a:gd name="T9" fmla="*/ 0 h 469"/>
                <a:gd name="T10" fmla="*/ 0 60000 65536"/>
                <a:gd name="T11" fmla="*/ 0 60000 65536"/>
                <a:gd name="T12" fmla="*/ 0 60000 65536"/>
                <a:gd name="T13" fmla="*/ 0 60000 65536"/>
                <a:gd name="T14" fmla="*/ 0 60000 65536"/>
                <a:gd name="T15" fmla="*/ 0 w 1061"/>
                <a:gd name="T16" fmla="*/ 0 h 469"/>
                <a:gd name="T17" fmla="*/ 1061 w 1061"/>
                <a:gd name="T18" fmla="*/ 469 h 469"/>
              </a:gdLst>
              <a:ahLst/>
              <a:cxnLst>
                <a:cxn ang="T10">
                  <a:pos x="T0" y="T1"/>
                </a:cxn>
                <a:cxn ang="T11">
                  <a:pos x="T2" y="T3"/>
                </a:cxn>
                <a:cxn ang="T12">
                  <a:pos x="T4" y="T5"/>
                </a:cxn>
                <a:cxn ang="T13">
                  <a:pos x="T6" y="T7"/>
                </a:cxn>
                <a:cxn ang="T14">
                  <a:pos x="T8" y="T9"/>
                </a:cxn>
              </a:cxnLst>
              <a:rect l="T15" t="T16" r="T17" b="T18"/>
              <a:pathLst>
                <a:path w="1061" h="469">
                  <a:moveTo>
                    <a:pt x="527" y="0"/>
                  </a:moveTo>
                  <a:lnTo>
                    <a:pt x="0" y="252"/>
                  </a:lnTo>
                  <a:lnTo>
                    <a:pt x="537" y="469"/>
                  </a:lnTo>
                  <a:lnTo>
                    <a:pt x="1061" y="241"/>
                  </a:lnTo>
                  <a:lnTo>
                    <a:pt x="527" y="0"/>
                  </a:lnTo>
                  <a:close/>
                </a:path>
              </a:pathLst>
            </a:custGeom>
            <a:solidFill>
              <a:srgbClr val="DDDDDD"/>
            </a:solidFill>
            <a:ln w="9525">
              <a:noFill/>
              <a:round/>
              <a:headEnd/>
              <a:tailEnd/>
            </a:ln>
          </p:spPr>
          <p:txBody>
            <a:bodyPr wrap="none" lIns="91422" tIns="45711" rIns="91422" bIns="45711" anchor="ctr"/>
            <a:lstStyle/>
            <a:p>
              <a:endParaRPr lang="zh-CN" altLang="en-US" sz="1200">
                <a:solidFill>
                  <a:srgbClr val="000000"/>
                </a:solidFill>
                <a:ea typeface="微软雅黑" pitchFamily="34" charset="-122"/>
                <a:cs typeface="Arial" pitchFamily="34" charset="0"/>
              </a:endParaRPr>
            </a:p>
          </p:txBody>
        </p:sp>
      </p:grpSp>
      <p:sp>
        <p:nvSpPr>
          <p:cNvPr id="85" name="Line 11"/>
          <p:cNvSpPr>
            <a:spLocks noChangeShapeType="1"/>
          </p:cNvSpPr>
          <p:nvPr/>
        </p:nvSpPr>
        <p:spPr bwMode="auto">
          <a:xfrm flipV="1">
            <a:off x="2522167" y="4060831"/>
            <a:ext cx="2537741" cy="1932776"/>
          </a:xfrm>
          <a:prstGeom prst="line">
            <a:avLst/>
          </a:prstGeom>
          <a:noFill/>
          <a:ln w="12700">
            <a:solidFill>
              <a:srgbClr val="808080"/>
            </a:solidFill>
            <a:round/>
            <a:headEnd/>
            <a:tailEnd/>
          </a:ln>
          <a:effectLst/>
        </p:spPr>
        <p:txBody>
          <a:bodyPr wrap="none" anchor="ctr"/>
          <a:lstStyle/>
          <a:p>
            <a:pPr>
              <a:defRPr/>
            </a:pPr>
            <a:endParaRPr lang="zh-CN" altLang="en-US" sz="1200" kern="0">
              <a:solidFill>
                <a:sysClr val="windowText" lastClr="000000"/>
              </a:solidFill>
              <a:ea typeface="微软雅黑" pitchFamily="34" charset="-122"/>
              <a:cs typeface="Arial" pitchFamily="34" charset="0"/>
            </a:endParaRPr>
          </a:p>
        </p:txBody>
      </p:sp>
      <p:sp>
        <p:nvSpPr>
          <p:cNvPr id="86" name="Line 12"/>
          <p:cNvSpPr>
            <a:spLocks noChangeShapeType="1"/>
          </p:cNvSpPr>
          <p:nvPr/>
        </p:nvSpPr>
        <p:spPr bwMode="auto">
          <a:xfrm flipH="1" flipV="1">
            <a:off x="6954183" y="4091565"/>
            <a:ext cx="2619633" cy="1930617"/>
          </a:xfrm>
          <a:prstGeom prst="line">
            <a:avLst/>
          </a:prstGeom>
          <a:noFill/>
          <a:ln w="12700">
            <a:solidFill>
              <a:srgbClr val="808080"/>
            </a:solidFill>
            <a:round/>
            <a:headEnd/>
            <a:tailEnd/>
          </a:ln>
          <a:effectLst/>
        </p:spPr>
        <p:txBody>
          <a:bodyPr wrap="none" anchor="ctr"/>
          <a:lstStyle/>
          <a:p>
            <a:pPr>
              <a:defRPr/>
            </a:pPr>
            <a:endParaRPr lang="zh-CN" altLang="en-US" sz="1200" kern="0">
              <a:solidFill>
                <a:sysClr val="windowText" lastClr="000000"/>
              </a:solidFill>
              <a:ea typeface="微软雅黑" pitchFamily="34" charset="-122"/>
              <a:cs typeface="Arial" pitchFamily="34" charset="0"/>
            </a:endParaRPr>
          </a:p>
        </p:txBody>
      </p:sp>
      <p:sp>
        <p:nvSpPr>
          <p:cNvPr id="87" name="Line 13"/>
          <p:cNvSpPr>
            <a:spLocks noChangeShapeType="1"/>
          </p:cNvSpPr>
          <p:nvPr/>
        </p:nvSpPr>
        <p:spPr bwMode="auto">
          <a:xfrm flipV="1">
            <a:off x="6930094" y="1267619"/>
            <a:ext cx="2239898" cy="1624384"/>
          </a:xfrm>
          <a:prstGeom prst="line">
            <a:avLst/>
          </a:prstGeom>
          <a:noFill/>
          <a:ln w="12700">
            <a:solidFill>
              <a:srgbClr val="808080"/>
            </a:solidFill>
            <a:round/>
            <a:headEnd/>
            <a:tailEnd/>
          </a:ln>
          <a:effectLst/>
        </p:spPr>
        <p:txBody>
          <a:bodyPr wrap="none" anchor="ctr"/>
          <a:lstStyle/>
          <a:p>
            <a:pPr>
              <a:defRPr/>
            </a:pPr>
            <a:endParaRPr lang="zh-CN" altLang="en-US" sz="1200" kern="0">
              <a:solidFill>
                <a:sysClr val="windowText" lastClr="000000"/>
              </a:solidFill>
              <a:ea typeface="微软雅黑" pitchFamily="34" charset="-122"/>
              <a:cs typeface="Arial" pitchFamily="34" charset="0"/>
            </a:endParaRPr>
          </a:p>
        </p:txBody>
      </p:sp>
      <p:sp>
        <p:nvSpPr>
          <p:cNvPr id="88" name="Line 14"/>
          <p:cNvSpPr>
            <a:spLocks noChangeShapeType="1"/>
          </p:cNvSpPr>
          <p:nvPr/>
        </p:nvSpPr>
        <p:spPr bwMode="auto">
          <a:xfrm flipH="1" flipV="1">
            <a:off x="2900218" y="1267620"/>
            <a:ext cx="2187870" cy="1620065"/>
          </a:xfrm>
          <a:prstGeom prst="line">
            <a:avLst/>
          </a:prstGeom>
          <a:noFill/>
          <a:ln w="12700">
            <a:solidFill>
              <a:srgbClr val="808080"/>
            </a:solidFill>
            <a:round/>
            <a:headEnd/>
            <a:tailEnd/>
          </a:ln>
          <a:effectLst/>
        </p:spPr>
        <p:txBody>
          <a:bodyPr wrap="none" anchor="ctr"/>
          <a:lstStyle/>
          <a:p>
            <a:pPr>
              <a:defRPr/>
            </a:pPr>
            <a:endParaRPr lang="zh-CN" altLang="en-US" sz="1200" kern="0">
              <a:solidFill>
                <a:sysClr val="windowText" lastClr="000000"/>
              </a:solidFill>
              <a:ea typeface="微软雅黑" pitchFamily="34" charset="-122"/>
              <a:cs typeface="Arial" pitchFamily="34" charset="0"/>
            </a:endParaRPr>
          </a:p>
        </p:txBody>
      </p:sp>
      <p:grpSp>
        <p:nvGrpSpPr>
          <p:cNvPr id="4" name="组合 5"/>
          <p:cNvGrpSpPr/>
          <p:nvPr/>
        </p:nvGrpSpPr>
        <p:grpSpPr>
          <a:xfrm>
            <a:off x="5450123" y="2982700"/>
            <a:ext cx="1054893" cy="1098069"/>
            <a:chOff x="5338884" y="2871073"/>
            <a:chExt cx="1321994" cy="1098069"/>
          </a:xfrm>
        </p:grpSpPr>
        <p:pic>
          <p:nvPicPr>
            <p:cNvPr id="89" name="Picture 15" descr="light_shadow"/>
            <p:cNvPicPr>
              <a:picLocks noChangeAspect="1" noChangeArrowheads="1"/>
            </p:cNvPicPr>
            <p:nvPr/>
          </p:nvPicPr>
          <p:blipFill>
            <a:blip r:embed="rId3" cstate="print">
              <a:lum bright="-78000" contrast="-78000"/>
            </a:blip>
            <a:srcRect/>
            <a:stretch>
              <a:fillRect/>
            </a:stretch>
          </p:blipFill>
          <p:spPr bwMode="gray">
            <a:xfrm>
              <a:off x="5464990" y="3732685"/>
              <a:ext cx="1085367" cy="236457"/>
            </a:xfrm>
            <a:prstGeom prst="rect">
              <a:avLst/>
            </a:prstGeom>
            <a:noFill/>
            <a:ln w="9525">
              <a:noFill/>
              <a:miter lim="800000"/>
              <a:headEnd/>
              <a:tailEnd/>
            </a:ln>
            <a:effectLst/>
          </p:spPr>
        </p:pic>
        <p:pic>
          <p:nvPicPr>
            <p:cNvPr id="90" name="Picture 16" descr="circuler_1"/>
            <p:cNvPicPr>
              <a:picLocks noChangeAspect="1" noChangeArrowheads="1"/>
            </p:cNvPicPr>
            <p:nvPr/>
          </p:nvPicPr>
          <p:blipFill>
            <a:blip r:embed="rId4" cstate="print"/>
            <a:srcRect/>
            <a:stretch>
              <a:fillRect/>
            </a:stretch>
          </p:blipFill>
          <p:spPr bwMode="gray">
            <a:xfrm>
              <a:off x="5338884" y="2876471"/>
              <a:ext cx="1320576" cy="1007374"/>
            </a:xfrm>
            <a:prstGeom prst="rect">
              <a:avLst/>
            </a:prstGeom>
            <a:noFill/>
            <a:ln w="9525">
              <a:noFill/>
              <a:miter lim="800000"/>
              <a:headEnd/>
              <a:tailEnd/>
            </a:ln>
            <a:effectLst/>
          </p:spPr>
        </p:pic>
        <p:grpSp>
          <p:nvGrpSpPr>
            <p:cNvPr id="5" name="Oval 17"/>
            <p:cNvGrpSpPr>
              <a:grpSpLocks/>
            </p:cNvGrpSpPr>
            <p:nvPr/>
          </p:nvGrpSpPr>
          <p:grpSpPr bwMode="auto">
            <a:xfrm>
              <a:off x="5338885" y="2871073"/>
              <a:ext cx="1321993" cy="1019250"/>
              <a:chOff x="2435" y="2074"/>
              <a:chExt cx="933" cy="944"/>
            </a:xfrm>
            <a:effectLst/>
          </p:grpSpPr>
          <p:pic>
            <p:nvPicPr>
              <p:cNvPr id="92" name="Oval 17"/>
              <p:cNvPicPr>
                <a:picLocks noChangeArrowheads="1"/>
              </p:cNvPicPr>
              <p:nvPr/>
            </p:nvPicPr>
            <p:blipFill>
              <a:blip r:embed="rId5" cstate="print"/>
              <a:srcRect/>
              <a:stretch>
                <a:fillRect/>
              </a:stretch>
            </p:blipFill>
            <p:spPr bwMode="gray">
              <a:xfrm>
                <a:off x="2435" y="2074"/>
                <a:ext cx="933" cy="944"/>
              </a:xfrm>
              <a:prstGeom prst="rect">
                <a:avLst/>
              </a:prstGeom>
              <a:noFill/>
              <a:ln w="9525">
                <a:noFill/>
                <a:miter lim="800000"/>
                <a:headEnd/>
                <a:tailEnd/>
              </a:ln>
            </p:spPr>
          </p:pic>
          <p:sp>
            <p:nvSpPr>
              <p:cNvPr id="93" name="Text Box 46"/>
              <p:cNvSpPr txBox="1">
                <a:spLocks noChangeArrowheads="1"/>
              </p:cNvSpPr>
              <p:nvPr/>
            </p:nvSpPr>
            <p:spPr bwMode="auto">
              <a:xfrm>
                <a:off x="2575" y="2216"/>
                <a:ext cx="655" cy="661"/>
              </a:xfrm>
              <a:prstGeom prst="rect">
                <a:avLst/>
              </a:prstGeom>
              <a:noFill/>
              <a:ln w="9525">
                <a:noFill/>
                <a:miter lim="800000"/>
                <a:headEnd/>
                <a:tailEnd/>
              </a:ln>
            </p:spPr>
            <p:txBody>
              <a:bodyPr wrap="none" lIns="91422" tIns="45711" rIns="91422" bIns="45711" anchor="ctr"/>
              <a:lstStyle/>
              <a:p>
                <a:pPr algn="ctr" eaLnBrk="0" hangingPunct="0">
                  <a:defRPr/>
                </a:pPr>
                <a:endParaRPr lang="zh-CN" altLang="en-US" sz="1600" kern="0">
                  <a:solidFill>
                    <a:srgbClr val="000000"/>
                  </a:solidFill>
                  <a:ea typeface="微软雅黑" pitchFamily="34" charset="-122"/>
                  <a:cs typeface="Arial" pitchFamily="34" charset="0"/>
                </a:endParaRPr>
              </a:p>
            </p:txBody>
          </p:sp>
        </p:grpSp>
        <p:sp>
          <p:nvSpPr>
            <p:cNvPr id="94" name="Freeform 18"/>
            <p:cNvSpPr>
              <a:spLocks/>
            </p:cNvSpPr>
            <p:nvPr/>
          </p:nvSpPr>
          <p:spPr bwMode="ltGray">
            <a:xfrm>
              <a:off x="5474909" y="2896986"/>
              <a:ext cx="1030106" cy="34982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1B9DD"/>
                </a:gs>
              </a:gsLst>
              <a:lin ang="5400000" scaled="1"/>
            </a:gradFill>
            <a:ln w="0">
              <a:noFill/>
              <a:round/>
              <a:headEnd/>
              <a:tailEnd/>
            </a:ln>
            <a:effectLst/>
          </p:spPr>
          <p:txBody>
            <a:bodyPr lIns="91422" tIns="45711" rIns="91422" bIns="45711"/>
            <a:lstStyle/>
            <a:p>
              <a:endParaRPr lang="zh-CN" altLang="en-US" sz="1200">
                <a:solidFill>
                  <a:srgbClr val="000000"/>
                </a:solidFill>
                <a:ea typeface="微软雅黑" pitchFamily="34" charset="-122"/>
                <a:cs typeface="Arial" pitchFamily="34" charset="0"/>
              </a:endParaRPr>
            </a:p>
          </p:txBody>
        </p:sp>
      </p:grpSp>
      <p:sp>
        <p:nvSpPr>
          <p:cNvPr id="95" name="Rectangle 19"/>
          <p:cNvSpPr>
            <a:spLocks noChangeArrowheads="1"/>
          </p:cNvSpPr>
          <p:nvPr/>
        </p:nvSpPr>
        <p:spPr bwMode="gray">
          <a:xfrm>
            <a:off x="955925" y="2261925"/>
            <a:ext cx="3143635" cy="360000"/>
          </a:xfrm>
          <a:prstGeom prst="roundRect">
            <a:avLst/>
          </a:prstGeom>
          <a:solidFill>
            <a:srgbClr val="00B0F0"/>
          </a:solidFill>
          <a:ln w="9525" algn="ctr">
            <a:noFill/>
            <a:miter lim="800000"/>
            <a:headEnd/>
            <a:tailEnd/>
          </a:ln>
          <a:effectLst/>
        </p:spPr>
        <p:txBody>
          <a:bodyPr wrap="square" lIns="91422" tIns="45711" rIns="91422" bIns="45711" anchor="ctr" anchorCtr="0">
            <a:noAutofit/>
          </a:bodyPr>
          <a:lstStyle/>
          <a:p>
            <a:pPr algn="ctr" eaLnBrk="0" hangingPunct="0">
              <a:buClr>
                <a:srgbClr val="FF3300"/>
              </a:buClr>
              <a:buSzPct val="115000"/>
            </a:pPr>
            <a:r>
              <a:rPr lang="en-US" altLang="zh-CN" sz="2000" b="1" dirty="0">
                <a:solidFill>
                  <a:srgbClr val="FEFEFE"/>
                </a:solidFill>
                <a:ea typeface="微软雅黑" pitchFamily="34" charset="-122"/>
                <a:cs typeface="Arial" pitchFamily="34" charset="0"/>
              </a:rPr>
              <a:t>Industry </a:t>
            </a:r>
            <a:endParaRPr lang="en-US" altLang="zh-CN" sz="2000" dirty="0">
              <a:solidFill>
                <a:srgbClr val="FEFEFE"/>
              </a:solidFill>
              <a:ea typeface="微软雅黑" pitchFamily="34" charset="-122"/>
              <a:cs typeface="Arial" pitchFamily="34" charset="0"/>
            </a:endParaRPr>
          </a:p>
        </p:txBody>
      </p:sp>
      <p:sp>
        <p:nvSpPr>
          <p:cNvPr id="97" name="Rectangle 21"/>
          <p:cNvSpPr>
            <a:spLocks noChangeArrowheads="1"/>
          </p:cNvSpPr>
          <p:nvPr/>
        </p:nvSpPr>
        <p:spPr bwMode="gray">
          <a:xfrm>
            <a:off x="8241856" y="2246958"/>
            <a:ext cx="2880000" cy="360000"/>
          </a:xfrm>
          <a:prstGeom prst="roundRect">
            <a:avLst/>
          </a:prstGeom>
          <a:solidFill>
            <a:srgbClr val="11AF42"/>
          </a:solidFill>
          <a:ln w="9525" algn="ctr">
            <a:noFill/>
            <a:miter lim="800000"/>
            <a:headEnd/>
            <a:tailEnd/>
          </a:ln>
          <a:effectLst/>
        </p:spPr>
        <p:txBody>
          <a:bodyPr wrap="square" lIns="91422" tIns="45711" rIns="91422" bIns="45711" anchor="ctr" anchorCtr="0">
            <a:noAutofit/>
          </a:bodyPr>
          <a:lstStyle/>
          <a:p>
            <a:pPr algn="ctr" eaLnBrk="0" hangingPunct="0">
              <a:buClr>
                <a:srgbClr val="FF3300"/>
              </a:buClr>
              <a:buSzPct val="115000"/>
              <a:buFont typeface="Wingdings" pitchFamily="2" charset="2"/>
              <a:buNone/>
            </a:pPr>
            <a:r>
              <a:rPr lang="en-US" altLang="zh-CN" sz="2000" b="1" dirty="0">
                <a:solidFill>
                  <a:srgbClr val="FEFEFE"/>
                </a:solidFill>
                <a:ea typeface="微软雅黑" pitchFamily="34" charset="-122"/>
                <a:cs typeface="Arial" pitchFamily="34" charset="0"/>
              </a:rPr>
              <a:t>Academy</a:t>
            </a:r>
          </a:p>
        </p:txBody>
      </p:sp>
      <p:pic>
        <p:nvPicPr>
          <p:cNvPr id="106" name="Picture 20" descr="006"/>
          <p:cNvPicPr>
            <a:picLocks noChangeAspect="1" noChangeArrowheads="1"/>
          </p:cNvPicPr>
          <p:nvPr/>
        </p:nvPicPr>
        <p:blipFill>
          <a:blip r:embed="rId6" cstate="print"/>
          <a:srcRect/>
          <a:stretch>
            <a:fillRect/>
          </a:stretch>
        </p:blipFill>
        <p:spPr bwMode="auto">
          <a:xfrm>
            <a:off x="4784075" y="2300733"/>
            <a:ext cx="748138" cy="226740"/>
          </a:xfrm>
          <a:prstGeom prst="rect">
            <a:avLst/>
          </a:prstGeom>
          <a:noFill/>
          <a:ln w="9525">
            <a:noFill/>
            <a:miter lim="800000"/>
            <a:headEnd/>
            <a:tailEnd/>
          </a:ln>
          <a:effectLst/>
        </p:spPr>
      </p:pic>
      <p:pic>
        <p:nvPicPr>
          <p:cNvPr id="113" name="Picture 92"/>
          <p:cNvPicPr>
            <a:picLocks noChangeAspect="1" noChangeArrowheads="1"/>
          </p:cNvPicPr>
          <p:nvPr/>
        </p:nvPicPr>
        <p:blipFill>
          <a:blip r:embed="rId7" cstate="print"/>
          <a:srcRect/>
          <a:stretch>
            <a:fillRect/>
          </a:stretch>
        </p:blipFill>
        <p:spPr bwMode="auto">
          <a:xfrm>
            <a:off x="6121498" y="2329308"/>
            <a:ext cx="989306" cy="204854"/>
          </a:xfrm>
          <a:prstGeom prst="rect">
            <a:avLst/>
          </a:prstGeom>
          <a:noFill/>
          <a:ln w="9525">
            <a:noFill/>
            <a:miter lim="800000"/>
            <a:headEnd/>
            <a:tailEnd/>
          </a:ln>
          <a:effectLst/>
        </p:spPr>
      </p:pic>
      <p:sp>
        <p:nvSpPr>
          <p:cNvPr id="118" name="Rectangle 21"/>
          <p:cNvSpPr>
            <a:spLocks noChangeArrowheads="1"/>
          </p:cNvSpPr>
          <p:nvPr/>
        </p:nvSpPr>
        <p:spPr bwMode="gray">
          <a:xfrm>
            <a:off x="4297587" y="5682635"/>
            <a:ext cx="3600000" cy="360000"/>
          </a:xfrm>
          <a:prstGeom prst="roundRect">
            <a:avLst/>
          </a:prstGeom>
          <a:solidFill>
            <a:srgbClr val="009999"/>
          </a:solidFill>
          <a:ln w="9525" algn="ctr">
            <a:noFill/>
            <a:miter lim="800000"/>
            <a:headEnd/>
            <a:tailEnd/>
          </a:ln>
          <a:effectLst/>
        </p:spPr>
        <p:txBody>
          <a:bodyPr wrap="square" lIns="91422" tIns="45711" rIns="91422" bIns="45711" anchor="ctr" anchorCtr="0">
            <a:noAutofit/>
          </a:bodyPr>
          <a:lstStyle/>
          <a:p>
            <a:pPr algn="ctr" eaLnBrk="0" hangingPunct="0">
              <a:buClr>
                <a:srgbClr val="FF3300"/>
              </a:buClr>
              <a:buSzPct val="115000"/>
              <a:buFont typeface="Wingdings" pitchFamily="2" charset="2"/>
              <a:buNone/>
            </a:pPr>
            <a:r>
              <a:rPr lang="en-US" altLang="zh-CN" sz="2000" b="1" dirty="0">
                <a:solidFill>
                  <a:srgbClr val="FEFEFE"/>
                </a:solidFill>
                <a:ea typeface="微软雅黑" pitchFamily="34" charset="-122"/>
                <a:cs typeface="Arial" pitchFamily="34" charset="0"/>
              </a:rPr>
              <a:t>Research Institute</a:t>
            </a:r>
          </a:p>
        </p:txBody>
      </p:sp>
      <p:pic>
        <p:nvPicPr>
          <p:cNvPr id="129" name="Picture 86"/>
          <p:cNvPicPr>
            <a:picLocks noChangeAspect="1" noChangeArrowheads="1"/>
          </p:cNvPicPr>
          <p:nvPr/>
        </p:nvPicPr>
        <p:blipFill>
          <a:blip r:embed="rId8" cstate="print"/>
          <a:srcRect/>
          <a:stretch>
            <a:fillRect/>
          </a:stretch>
        </p:blipFill>
        <p:spPr bwMode="auto">
          <a:xfrm>
            <a:off x="4699851" y="4517332"/>
            <a:ext cx="1222809" cy="355226"/>
          </a:xfrm>
          <a:prstGeom prst="rect">
            <a:avLst/>
          </a:prstGeom>
          <a:noFill/>
          <a:ln w="9525">
            <a:noFill/>
            <a:miter lim="800000"/>
            <a:headEnd/>
            <a:tailEnd/>
          </a:ln>
          <a:effectLst/>
        </p:spPr>
      </p:pic>
      <p:pic>
        <p:nvPicPr>
          <p:cNvPr id="136" name="Picture 15"/>
          <p:cNvPicPr>
            <a:picLocks noChangeAspect="1" noChangeArrowheads="1"/>
          </p:cNvPicPr>
          <p:nvPr/>
        </p:nvPicPr>
        <p:blipFill>
          <a:blip r:embed="rId9" cstate="print"/>
          <a:srcRect/>
          <a:stretch>
            <a:fillRect/>
          </a:stretch>
        </p:blipFill>
        <p:spPr bwMode="auto">
          <a:xfrm>
            <a:off x="6437794" y="4529108"/>
            <a:ext cx="1003185" cy="298001"/>
          </a:xfrm>
          <a:prstGeom prst="rect">
            <a:avLst/>
          </a:prstGeom>
          <a:noFill/>
          <a:ln w="9525" algn="ctr">
            <a:noFill/>
            <a:miter lim="800000"/>
            <a:headEnd/>
            <a:tailEnd/>
          </a:ln>
          <a:effectLst/>
        </p:spPr>
      </p:pic>
      <p:pic>
        <p:nvPicPr>
          <p:cNvPr id="137" name="Picture 16"/>
          <p:cNvPicPr>
            <a:picLocks noChangeAspect="1" noChangeArrowheads="1"/>
          </p:cNvPicPr>
          <p:nvPr/>
        </p:nvPicPr>
        <p:blipFill>
          <a:blip r:embed="rId10" cstate="print"/>
          <a:srcRect/>
          <a:stretch>
            <a:fillRect/>
          </a:stretch>
        </p:blipFill>
        <p:spPr bwMode="auto">
          <a:xfrm>
            <a:off x="3066495" y="3040687"/>
            <a:ext cx="1024439" cy="220262"/>
          </a:xfrm>
          <a:prstGeom prst="rect">
            <a:avLst/>
          </a:prstGeom>
          <a:noFill/>
          <a:ln w="9525" algn="ctr">
            <a:noFill/>
            <a:miter lim="800000"/>
            <a:headEnd/>
            <a:tailEnd/>
          </a:ln>
          <a:effectLst/>
        </p:spPr>
      </p:pic>
      <p:pic>
        <p:nvPicPr>
          <p:cNvPr id="138" name="Picture 26" descr="四色logo-竖版副本"/>
          <p:cNvPicPr>
            <a:picLocks noChangeAspect="1" noChangeArrowheads="1"/>
          </p:cNvPicPr>
          <p:nvPr/>
        </p:nvPicPr>
        <p:blipFill>
          <a:blip r:embed="rId11" cstate="print"/>
          <a:srcRect/>
          <a:stretch>
            <a:fillRect/>
          </a:stretch>
        </p:blipFill>
        <p:spPr bwMode="auto">
          <a:xfrm>
            <a:off x="5581568" y="3108913"/>
            <a:ext cx="792000" cy="77509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2" cstate="print"/>
          <a:srcRect/>
          <a:stretch>
            <a:fillRect/>
          </a:stretch>
        </p:blipFill>
        <p:spPr bwMode="auto">
          <a:xfrm>
            <a:off x="6094414" y="1776658"/>
            <a:ext cx="1348947" cy="246771"/>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3" cstate="print"/>
          <a:srcRect/>
          <a:stretch>
            <a:fillRect/>
          </a:stretch>
        </p:blipFill>
        <p:spPr bwMode="auto">
          <a:xfrm>
            <a:off x="4615881" y="1652833"/>
            <a:ext cx="1211114" cy="462515"/>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4" cstate="print"/>
          <a:srcRect/>
          <a:stretch>
            <a:fillRect/>
          </a:stretch>
        </p:blipFill>
        <p:spPr bwMode="auto">
          <a:xfrm>
            <a:off x="6719258" y="4999619"/>
            <a:ext cx="664570" cy="450143"/>
          </a:xfrm>
          <a:prstGeom prst="rect">
            <a:avLst/>
          </a:prstGeom>
          <a:noFill/>
          <a:ln w="9525">
            <a:noFill/>
            <a:miter lim="800000"/>
            <a:headEnd/>
            <a:tailEnd/>
          </a:ln>
          <a:effectLst/>
        </p:spPr>
      </p:pic>
      <p:sp>
        <p:nvSpPr>
          <p:cNvPr id="116" name="Rectangle 21"/>
          <p:cNvSpPr>
            <a:spLocks noChangeArrowheads="1"/>
          </p:cNvSpPr>
          <p:nvPr/>
        </p:nvSpPr>
        <p:spPr bwMode="gray">
          <a:xfrm>
            <a:off x="4297587" y="1172287"/>
            <a:ext cx="3600000" cy="360000"/>
          </a:xfrm>
          <a:prstGeom prst="roundRect">
            <a:avLst/>
          </a:prstGeom>
          <a:solidFill>
            <a:srgbClr val="FF6709"/>
          </a:solidFill>
          <a:ln w="9525" algn="ctr">
            <a:noFill/>
            <a:miter lim="800000"/>
            <a:headEnd/>
            <a:tailEnd/>
          </a:ln>
          <a:effectLst/>
        </p:spPr>
        <p:txBody>
          <a:bodyPr wrap="square" lIns="91422" tIns="45711" rIns="91422" bIns="45711" anchor="ctr" anchorCtr="0">
            <a:noAutofit/>
          </a:bodyPr>
          <a:lstStyle/>
          <a:p>
            <a:pPr algn="ctr" eaLnBrk="0" hangingPunct="0">
              <a:buClr>
                <a:srgbClr val="FF3300"/>
              </a:buClr>
              <a:buSzPct val="115000"/>
            </a:pPr>
            <a:r>
              <a:rPr lang="en-US" altLang="zh-CN" b="1" dirty="0">
                <a:solidFill>
                  <a:srgbClr val="FEFEFE"/>
                </a:solidFill>
                <a:ea typeface="微软雅黑" pitchFamily="34" charset="-122"/>
                <a:cs typeface="Arial" pitchFamily="34" charset="0"/>
              </a:rPr>
              <a:t>Analysts</a:t>
            </a:r>
          </a:p>
        </p:txBody>
      </p:sp>
      <p:pic>
        <p:nvPicPr>
          <p:cNvPr id="67" name="Picture 71"/>
          <p:cNvPicPr>
            <a:picLocks noChangeAspect="1" noChangeArrowheads="1"/>
          </p:cNvPicPr>
          <p:nvPr/>
        </p:nvPicPr>
        <p:blipFill>
          <a:blip r:embed="rId15" cstate="print"/>
          <a:srcRect/>
          <a:stretch>
            <a:fillRect/>
          </a:stretch>
        </p:blipFill>
        <p:spPr bwMode="auto">
          <a:xfrm>
            <a:off x="10445752" y="4280481"/>
            <a:ext cx="610179" cy="544077"/>
          </a:xfrm>
          <a:prstGeom prst="rect">
            <a:avLst/>
          </a:prstGeom>
          <a:noFill/>
          <a:ln w="9525">
            <a:noFill/>
            <a:miter lim="800000"/>
            <a:headEnd/>
            <a:tailEnd/>
          </a:ln>
          <a:effectLst/>
        </p:spPr>
      </p:pic>
      <p:pic>
        <p:nvPicPr>
          <p:cNvPr id="68" name="Picture 11"/>
          <p:cNvPicPr>
            <a:picLocks noChangeAspect="1" noChangeArrowheads="1"/>
          </p:cNvPicPr>
          <p:nvPr/>
        </p:nvPicPr>
        <p:blipFill>
          <a:blip r:embed="rId16" cstate="print"/>
          <a:srcRect/>
          <a:stretch>
            <a:fillRect/>
          </a:stretch>
        </p:blipFill>
        <p:spPr bwMode="auto">
          <a:xfrm>
            <a:off x="8002718" y="3722843"/>
            <a:ext cx="1020188" cy="242936"/>
          </a:xfrm>
          <a:prstGeom prst="rect">
            <a:avLst/>
          </a:prstGeom>
          <a:noFill/>
          <a:ln w="9525" algn="ctr">
            <a:noFill/>
            <a:miter lim="800000"/>
            <a:headEnd/>
            <a:tailEnd/>
          </a:ln>
          <a:effectLst/>
        </p:spPr>
      </p:pic>
      <p:grpSp>
        <p:nvGrpSpPr>
          <p:cNvPr id="6" name="组合 80"/>
          <p:cNvGrpSpPr>
            <a:grpSpLocks/>
          </p:cNvGrpSpPr>
          <p:nvPr/>
        </p:nvGrpSpPr>
        <p:grpSpPr bwMode="auto">
          <a:xfrm>
            <a:off x="9185628" y="2887687"/>
            <a:ext cx="1120789" cy="631867"/>
            <a:chOff x="6143636" y="4429132"/>
            <a:chExt cx="1255713" cy="635993"/>
          </a:xfrm>
          <a:effectLst/>
        </p:grpSpPr>
        <p:pic>
          <p:nvPicPr>
            <p:cNvPr id="70" name="图片 78" descr="09bb4f3d3c305ad03c6d9742.gif"/>
            <p:cNvPicPr>
              <a:picLocks noChangeAspect="1"/>
            </p:cNvPicPr>
            <p:nvPr/>
          </p:nvPicPr>
          <p:blipFill>
            <a:blip r:embed="rId17" cstate="print"/>
            <a:srcRect/>
            <a:stretch>
              <a:fillRect/>
            </a:stretch>
          </p:blipFill>
          <p:spPr bwMode="auto">
            <a:xfrm>
              <a:off x="6510237" y="4429132"/>
              <a:ext cx="520478" cy="428628"/>
            </a:xfrm>
            <a:prstGeom prst="rect">
              <a:avLst/>
            </a:prstGeom>
            <a:noFill/>
            <a:ln w="9525">
              <a:noFill/>
              <a:miter lim="800000"/>
              <a:headEnd/>
              <a:tailEnd/>
            </a:ln>
          </p:spPr>
        </p:pic>
        <p:sp>
          <p:nvSpPr>
            <p:cNvPr id="71" name="Text Box 106"/>
            <p:cNvSpPr txBox="1">
              <a:spLocks noChangeArrowheads="1"/>
            </p:cNvSpPr>
            <p:nvPr/>
          </p:nvSpPr>
          <p:spPr bwMode="auto">
            <a:xfrm>
              <a:off x="6143636" y="4786317"/>
              <a:ext cx="1255713" cy="278808"/>
            </a:xfrm>
            <a:prstGeom prst="rect">
              <a:avLst/>
            </a:prstGeom>
            <a:noFill/>
            <a:ln w="9525" algn="ctr">
              <a:noFill/>
              <a:miter lim="800000"/>
              <a:headEnd/>
              <a:tailEnd/>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kern="0" dirty="0">
                  <a:solidFill>
                    <a:srgbClr val="000000"/>
                  </a:solidFill>
                  <a:ea typeface="微软雅黑" pitchFamily="34" charset="-122"/>
                  <a:cs typeface="Arial" pitchFamily="34" charset="0"/>
                </a:rPr>
                <a:t>Stanford</a:t>
              </a:r>
              <a:endParaRPr lang="zh-CN" altLang="en-US" sz="1200" kern="0" dirty="0">
                <a:solidFill>
                  <a:srgbClr val="000000"/>
                </a:solidFill>
                <a:ea typeface="微软雅黑" pitchFamily="34" charset="-122"/>
                <a:cs typeface="Arial" pitchFamily="34" charset="0"/>
              </a:endParaRPr>
            </a:p>
          </p:txBody>
        </p:sp>
      </p:grpSp>
      <p:pic>
        <p:nvPicPr>
          <p:cNvPr id="72" name="Picture 4" descr="http://t0.gstatic.com/images?q=tbn:ANd9GcS-FwO7hUTgLWeQgSAMQIn_TKOZzDxHJWK4qnKA3mgZ0WOTEc-A"/>
          <p:cNvPicPr>
            <a:picLocks noChangeAspect="1" noChangeArrowheads="1"/>
          </p:cNvPicPr>
          <p:nvPr/>
        </p:nvPicPr>
        <p:blipFill>
          <a:blip r:embed="rId18" cstate="print"/>
          <a:srcRect/>
          <a:stretch>
            <a:fillRect/>
          </a:stretch>
        </p:blipFill>
        <p:spPr bwMode="auto">
          <a:xfrm>
            <a:off x="9223485" y="4919363"/>
            <a:ext cx="745588" cy="559191"/>
          </a:xfrm>
          <a:prstGeom prst="rect">
            <a:avLst/>
          </a:prstGeom>
          <a:noFill/>
          <a:effectLst/>
        </p:spPr>
      </p:pic>
      <p:pic>
        <p:nvPicPr>
          <p:cNvPr id="74" name="Picture 8"/>
          <p:cNvPicPr>
            <a:picLocks noChangeAspect="1" noChangeArrowheads="1"/>
          </p:cNvPicPr>
          <p:nvPr/>
        </p:nvPicPr>
        <p:blipFill>
          <a:blip r:embed="rId19" cstate="print"/>
          <a:srcRect/>
          <a:stretch>
            <a:fillRect/>
          </a:stretch>
        </p:blipFill>
        <p:spPr bwMode="auto">
          <a:xfrm>
            <a:off x="9288373" y="4296755"/>
            <a:ext cx="750359" cy="581966"/>
          </a:xfrm>
          <a:prstGeom prst="rect">
            <a:avLst/>
          </a:prstGeom>
          <a:noFill/>
          <a:ln w="9525">
            <a:noFill/>
            <a:miter lim="800000"/>
            <a:headEnd/>
            <a:tailEnd/>
          </a:ln>
          <a:effectLst/>
        </p:spPr>
      </p:pic>
      <p:pic>
        <p:nvPicPr>
          <p:cNvPr id="77" name="Image 10" descr="epfl2.pn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002718" y="2851062"/>
            <a:ext cx="10201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
          <p:cNvPicPr>
            <a:picLocks noChangeAspect="1" noChangeArrowheads="1"/>
          </p:cNvPicPr>
          <p:nvPr/>
        </p:nvPicPr>
        <p:blipFill>
          <a:blip r:embed="rId21" cstate="print"/>
          <a:srcRect/>
          <a:stretch>
            <a:fillRect/>
          </a:stretch>
        </p:blipFill>
        <p:spPr bwMode="auto">
          <a:xfrm>
            <a:off x="10557673" y="2844697"/>
            <a:ext cx="381000" cy="391980"/>
          </a:xfrm>
          <a:prstGeom prst="rect">
            <a:avLst/>
          </a:prstGeom>
          <a:noFill/>
          <a:ln w="9525">
            <a:noFill/>
            <a:miter lim="800000"/>
            <a:headEnd/>
            <a:tailEnd/>
          </a:ln>
        </p:spPr>
      </p:pic>
      <p:pic>
        <p:nvPicPr>
          <p:cNvPr id="91" name="Picture 4" descr="http://b.hiphotos.baidu.com/baike/s%3D250/sign=dee358671e30e924cba49b347c096e66/f7246b600c33874432136a13500fd9f9d62aa08f.jpg"/>
          <p:cNvPicPr>
            <a:picLocks noChangeAspect="1" noChangeArrowheads="1"/>
          </p:cNvPicPr>
          <p:nvPr/>
        </p:nvPicPr>
        <p:blipFill>
          <a:blip r:embed="rId22" cstate="print"/>
          <a:srcRect/>
          <a:stretch>
            <a:fillRect/>
          </a:stretch>
        </p:blipFill>
        <p:spPr bwMode="auto">
          <a:xfrm>
            <a:off x="9261827" y="3573325"/>
            <a:ext cx="985878" cy="428625"/>
          </a:xfrm>
          <a:prstGeom prst="rect">
            <a:avLst/>
          </a:prstGeom>
          <a:noFill/>
        </p:spPr>
      </p:pic>
      <p:pic>
        <p:nvPicPr>
          <p:cNvPr id="96" name="Picture 77" descr="C:\Users\t64933\AppData\Local\Temp\Wiz\8febd6a0-a5f3-466d-bf62-92ea15e65c6e_0_files\975701703.png"/>
          <p:cNvPicPr>
            <a:picLocks noChangeAspect="1" noChangeArrowheads="1"/>
          </p:cNvPicPr>
          <p:nvPr/>
        </p:nvPicPr>
        <p:blipFill>
          <a:blip r:embed="rId23" cstate="print"/>
          <a:srcRect/>
          <a:stretch>
            <a:fillRect/>
          </a:stretch>
        </p:blipFill>
        <p:spPr bwMode="auto">
          <a:xfrm>
            <a:off x="10247706" y="5135545"/>
            <a:ext cx="1042987" cy="219075"/>
          </a:xfrm>
          <a:prstGeom prst="rect">
            <a:avLst/>
          </a:prstGeom>
          <a:noFill/>
          <a:ln w="9525">
            <a:noFill/>
            <a:miter lim="800000"/>
            <a:headEnd/>
            <a:tailEnd/>
          </a:ln>
        </p:spPr>
      </p:pic>
      <p:pic>
        <p:nvPicPr>
          <p:cNvPr id="117" name="Picture 58"/>
          <p:cNvPicPr>
            <a:picLocks noChangeAspect="1" noChangeArrowheads="1"/>
          </p:cNvPicPr>
          <p:nvPr/>
        </p:nvPicPr>
        <p:blipFill>
          <a:blip r:embed="rId24" cstate="print"/>
          <a:srcRect/>
          <a:stretch>
            <a:fillRect/>
          </a:stretch>
        </p:blipFill>
        <p:spPr bwMode="auto">
          <a:xfrm>
            <a:off x="1022413" y="4523194"/>
            <a:ext cx="736848" cy="231971"/>
          </a:xfrm>
          <a:prstGeom prst="rect">
            <a:avLst/>
          </a:prstGeom>
          <a:noFill/>
          <a:ln w="9525">
            <a:noFill/>
            <a:miter lim="800000"/>
            <a:headEnd/>
            <a:tailEnd/>
          </a:ln>
        </p:spPr>
      </p:pic>
      <p:pic>
        <p:nvPicPr>
          <p:cNvPr id="119" name="Picture 59"/>
          <p:cNvPicPr>
            <a:picLocks noChangeAspect="1" noChangeArrowheads="1"/>
          </p:cNvPicPr>
          <p:nvPr/>
        </p:nvPicPr>
        <p:blipFill>
          <a:blip r:embed="rId25" cstate="print"/>
          <a:srcRect/>
          <a:stretch>
            <a:fillRect/>
          </a:stretch>
        </p:blipFill>
        <p:spPr bwMode="auto">
          <a:xfrm>
            <a:off x="984934" y="3761053"/>
            <a:ext cx="647700" cy="252413"/>
          </a:xfrm>
          <a:prstGeom prst="rect">
            <a:avLst/>
          </a:prstGeom>
          <a:noFill/>
          <a:ln w="9525">
            <a:noFill/>
            <a:miter lim="800000"/>
            <a:headEnd/>
            <a:tailEnd/>
          </a:ln>
        </p:spPr>
      </p:pic>
      <p:pic>
        <p:nvPicPr>
          <p:cNvPr id="120" name="Picture 60"/>
          <p:cNvPicPr>
            <a:picLocks noChangeAspect="1" noChangeArrowheads="1"/>
          </p:cNvPicPr>
          <p:nvPr/>
        </p:nvPicPr>
        <p:blipFill>
          <a:blip r:embed="rId26" cstate="print"/>
          <a:srcRect/>
          <a:stretch>
            <a:fillRect/>
          </a:stretch>
        </p:blipFill>
        <p:spPr bwMode="auto">
          <a:xfrm>
            <a:off x="3306301" y="3881827"/>
            <a:ext cx="806450" cy="174625"/>
          </a:xfrm>
          <a:prstGeom prst="rect">
            <a:avLst/>
          </a:prstGeom>
          <a:noFill/>
          <a:ln w="9525">
            <a:noFill/>
            <a:miter lim="800000"/>
            <a:headEnd/>
            <a:tailEnd/>
          </a:ln>
        </p:spPr>
      </p:pic>
      <p:pic>
        <p:nvPicPr>
          <p:cNvPr id="122" name="Picture 10"/>
          <p:cNvPicPr>
            <a:picLocks noChangeAspect="1" noChangeArrowheads="1"/>
          </p:cNvPicPr>
          <p:nvPr/>
        </p:nvPicPr>
        <p:blipFill>
          <a:blip r:embed="rId27" cstate="print"/>
          <a:srcRect/>
          <a:stretch>
            <a:fillRect/>
          </a:stretch>
        </p:blipFill>
        <p:spPr bwMode="auto">
          <a:xfrm>
            <a:off x="2159311" y="3716801"/>
            <a:ext cx="958850" cy="360362"/>
          </a:xfrm>
          <a:prstGeom prst="rect">
            <a:avLst/>
          </a:prstGeom>
          <a:noFill/>
          <a:ln w="9525" algn="ctr">
            <a:noFill/>
            <a:miter lim="800000"/>
            <a:headEnd/>
            <a:tailEnd/>
          </a:ln>
        </p:spPr>
      </p:pic>
      <p:pic>
        <p:nvPicPr>
          <p:cNvPr id="123" name="Picture 89" descr="C:\Users\t64933\AppData\Local\Temp\Wiz\eaf196a1-7d21-44af-90d8-da387aed3967_0_files\977118312.png"/>
          <p:cNvPicPr>
            <a:picLocks noChangeAspect="1" noChangeArrowheads="1"/>
          </p:cNvPicPr>
          <p:nvPr/>
        </p:nvPicPr>
        <p:blipFill>
          <a:blip r:embed="rId28" cstate="print"/>
          <a:srcRect/>
          <a:stretch>
            <a:fillRect/>
          </a:stretch>
        </p:blipFill>
        <p:spPr bwMode="auto">
          <a:xfrm>
            <a:off x="1051610" y="2997390"/>
            <a:ext cx="585787" cy="215900"/>
          </a:xfrm>
          <a:prstGeom prst="rect">
            <a:avLst/>
          </a:prstGeom>
          <a:noFill/>
          <a:ln w="9525">
            <a:noFill/>
            <a:miter lim="800000"/>
            <a:headEnd/>
            <a:tailEnd/>
          </a:ln>
        </p:spPr>
      </p:pic>
      <p:pic>
        <p:nvPicPr>
          <p:cNvPr id="128" name="Picture 101" descr="C:\Users\t64933\AppData\Local\Temp\Wiz\ebd52a71-c4bc-4f37-9af6-9196a150d595_0_files\978347921.png"/>
          <p:cNvPicPr>
            <a:picLocks noChangeAspect="1" noChangeArrowheads="1"/>
          </p:cNvPicPr>
          <p:nvPr/>
        </p:nvPicPr>
        <p:blipFill>
          <a:blip r:embed="rId29" cstate="print"/>
          <a:srcRect/>
          <a:stretch>
            <a:fillRect/>
          </a:stretch>
        </p:blipFill>
        <p:spPr bwMode="auto">
          <a:xfrm>
            <a:off x="2209497" y="4531833"/>
            <a:ext cx="936625" cy="266700"/>
          </a:xfrm>
          <a:prstGeom prst="rect">
            <a:avLst/>
          </a:prstGeom>
          <a:noFill/>
          <a:ln w="9525">
            <a:noFill/>
            <a:miter lim="800000"/>
            <a:headEnd/>
            <a:tailEnd/>
          </a:ln>
        </p:spPr>
      </p:pic>
      <p:pic>
        <p:nvPicPr>
          <p:cNvPr id="2091" name="Picture 43" descr="C:\Users\t64933\AppData\Local\Temp\Wiz\5f6c8cf4-0ad1-441f-bf88-900a17b7a2ed_0_files\1417225187.png"/>
          <p:cNvPicPr>
            <a:picLocks noChangeAspect="1" noChangeArrowheads="1"/>
          </p:cNvPicPr>
          <p:nvPr/>
        </p:nvPicPr>
        <p:blipFill>
          <a:blip r:embed="rId30" cstate="print"/>
          <a:srcRect/>
          <a:stretch>
            <a:fillRect/>
          </a:stretch>
        </p:blipFill>
        <p:spPr bwMode="auto">
          <a:xfrm>
            <a:off x="10445752" y="3647182"/>
            <a:ext cx="695325" cy="361951"/>
          </a:xfrm>
          <a:prstGeom prst="rect">
            <a:avLst/>
          </a:prstGeom>
          <a:noFill/>
        </p:spPr>
      </p:pic>
      <p:pic>
        <p:nvPicPr>
          <p:cNvPr id="2093" name="Picture 45" descr="C:\Users\t64933\AppData\Local\Temp\Wiz\e404fc0d-2ebc-456b-9845-6abc75d22322_0_files\1417425609.png"/>
          <p:cNvPicPr>
            <a:picLocks noChangeAspect="1" noChangeArrowheads="1"/>
          </p:cNvPicPr>
          <p:nvPr/>
        </p:nvPicPr>
        <p:blipFill>
          <a:blip r:embed="rId31" cstate="print"/>
          <a:srcRect/>
          <a:stretch>
            <a:fillRect/>
          </a:stretch>
        </p:blipFill>
        <p:spPr bwMode="auto">
          <a:xfrm>
            <a:off x="2178362" y="2910964"/>
            <a:ext cx="687609" cy="439306"/>
          </a:xfrm>
          <a:prstGeom prst="rect">
            <a:avLst/>
          </a:prstGeom>
          <a:noFill/>
        </p:spPr>
      </p:pic>
      <p:pic>
        <p:nvPicPr>
          <p:cNvPr id="133" name="Picture 2" descr="http://img5.imgtn.bdimg.com/it/u=2253846011,3704031310&amp;fm=21&amp;gp=0.jpg"/>
          <p:cNvPicPr>
            <a:picLocks noChangeAspect="1" noChangeArrowheads="1"/>
          </p:cNvPicPr>
          <p:nvPr/>
        </p:nvPicPr>
        <p:blipFill>
          <a:blip r:embed="rId32" cstate="print"/>
          <a:srcRect t="23236" b="35893"/>
          <a:stretch>
            <a:fillRect/>
          </a:stretch>
        </p:blipFill>
        <p:spPr bwMode="auto">
          <a:xfrm>
            <a:off x="3781868" y="5095533"/>
            <a:ext cx="1030338" cy="421120"/>
          </a:xfrm>
          <a:prstGeom prst="rect">
            <a:avLst/>
          </a:prstGeom>
          <a:noFill/>
        </p:spPr>
      </p:pic>
      <p:pic>
        <p:nvPicPr>
          <p:cNvPr id="134" name="Picture 4" descr="http://img3.imgtn.bdimg.com/it/u=2420453111,1637065732&amp;fm=15&amp;gp=0.jpg"/>
          <p:cNvPicPr>
            <a:picLocks noChangeAspect="1" noChangeArrowheads="1"/>
          </p:cNvPicPr>
          <p:nvPr/>
        </p:nvPicPr>
        <p:blipFill>
          <a:blip r:embed="rId33" cstate="print"/>
          <a:srcRect/>
          <a:stretch>
            <a:fillRect/>
          </a:stretch>
        </p:blipFill>
        <p:spPr bwMode="auto">
          <a:xfrm>
            <a:off x="4993233" y="5135545"/>
            <a:ext cx="1371543" cy="339769"/>
          </a:xfrm>
          <a:prstGeom prst="rect">
            <a:avLst/>
          </a:prstGeom>
          <a:noFill/>
        </p:spPr>
      </p:pic>
      <p:sp>
        <p:nvSpPr>
          <p:cNvPr id="135" name="矩形 84"/>
          <p:cNvSpPr>
            <a:spLocks noChangeArrowheads="1"/>
          </p:cNvSpPr>
          <p:nvPr/>
        </p:nvSpPr>
        <p:spPr bwMode="auto">
          <a:xfrm>
            <a:off x="10519573" y="3220345"/>
            <a:ext cx="466794" cy="230832"/>
          </a:xfrm>
          <a:prstGeom prst="rect">
            <a:avLst/>
          </a:prstGeom>
          <a:noFill/>
          <a:ln w="9525">
            <a:noFill/>
            <a:miter lim="800000"/>
            <a:headEnd/>
            <a:tailEnd/>
          </a:ln>
        </p:spPr>
        <p:txBody>
          <a:bodyPr wrap="none">
            <a:spAutoFit/>
          </a:bodyPr>
          <a:lstStyle/>
          <a:p>
            <a:r>
              <a:rPr lang="en-US" altLang="zh-CN" sz="900" b="1" dirty="0">
                <a:solidFill>
                  <a:srgbClr val="000066"/>
                </a:solidFill>
                <a:latin typeface="Arial" charset="0"/>
                <a:ea typeface="Arial Unicode MS" pitchFamily="34" charset="-122"/>
                <a:cs typeface="Arial Unicode MS" pitchFamily="34" charset="-122"/>
                <a:sym typeface="FrutigerNext LT Regular" pitchFamily="34" charset="0"/>
              </a:rPr>
              <a:t>UIUC</a:t>
            </a:r>
            <a:endParaRPr lang="zh-CN" altLang="en-US" sz="900" b="1" dirty="0">
              <a:solidFill>
                <a:srgbClr val="000066"/>
              </a:solidFill>
              <a:latin typeface="Arial" charset="0"/>
              <a:ea typeface="Arial Unicode MS" pitchFamily="34" charset="-122"/>
              <a:cs typeface="Arial Unicode MS" pitchFamily="34" charset="-122"/>
              <a:sym typeface="FrutigerNext LT Regular" pitchFamily="34" charset="0"/>
            </a:endParaRPr>
          </a:p>
        </p:txBody>
      </p:sp>
    </p:spTree>
    <p:extLst>
      <p:ext uri="{BB962C8B-B14F-4D97-AF65-F5344CB8AC3E}">
        <p14:creationId xmlns:p14="http://schemas.microsoft.com/office/powerpoint/2010/main" val="8046918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228" y="219015"/>
            <a:ext cx="11173710" cy="954107"/>
          </a:xfrm>
          <a:prstGeom prst="rect">
            <a:avLst/>
          </a:prstGeom>
        </p:spPr>
        <p:txBody>
          <a:bodyPr wrap="square">
            <a:spAutoFit/>
          </a:bodyPr>
          <a:lstStyle/>
          <a:p>
            <a:pPr>
              <a:buNone/>
            </a:pPr>
            <a:r>
              <a:rPr lang="en-US" altLang="zh-CN" sz="28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rPr>
              <a:t>Cloud Service Strategy: Working with Partners to Build an Open Cloud Ecosystem</a:t>
            </a:r>
            <a:endParaRPr lang="zh-CN" altLang="en-US" sz="28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endParaRPr>
          </a:p>
        </p:txBody>
      </p:sp>
      <p:sp>
        <p:nvSpPr>
          <p:cNvPr id="3" name="矩形 2"/>
          <p:cNvSpPr/>
          <p:nvPr/>
        </p:nvSpPr>
        <p:spPr>
          <a:xfrm>
            <a:off x="5657877" y="1277195"/>
            <a:ext cx="6269964" cy="4708981"/>
          </a:xfrm>
          <a:prstGeom prst="rect">
            <a:avLst/>
          </a:prstGeom>
        </p:spPr>
        <p:txBody>
          <a:bodyPr wrap="square">
            <a:spAutoFit/>
          </a:bodyPr>
          <a:lstStyle/>
          <a:p>
            <a:pPr>
              <a:lnSpc>
                <a:spcPct val="150000"/>
              </a:lnSpc>
              <a:buClr>
                <a:schemeClr val="tx2"/>
              </a:buClr>
              <a:buSzPct val="100000"/>
              <a:buNone/>
              <a:defRPr/>
            </a:pPr>
            <a:r>
              <a:rPr lang="en-US" altLang="zh-CN" sz="1600" dirty="0">
                <a:latin typeface="Arial" panose="020B0604020202020204" pitchFamily="34" charset="0"/>
                <a:ea typeface="微软雅黑" panose="020B0503020204020204" pitchFamily="34" charset="-122"/>
                <a:cs typeface="Arial" panose="020B0604020202020204" pitchFamily="34" charset="0"/>
              </a:rPr>
              <a:t>Business strategy:</a:t>
            </a:r>
          </a:p>
          <a:p>
            <a:pPr marL="457200" lvl="2">
              <a:lnSpc>
                <a:spcPct val="150000"/>
              </a:lnSpc>
              <a:buClr>
                <a:schemeClr val="tx2"/>
              </a:buClr>
              <a:buSzPct val="60000"/>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Jointly build the cloud ecosystem by positioning open business cooperation as the core and technology cooperation and talent cultivation as support. </a:t>
            </a:r>
          </a:p>
          <a:p>
            <a:pPr marL="630238" lvl="2" indent="-173038">
              <a:lnSpc>
                <a:spcPct val="150000"/>
              </a:lnSpc>
              <a:buClr>
                <a:schemeClr val="tx2"/>
              </a:buClr>
              <a:buSzPct val="60000"/>
              <a:buFont typeface="Wingdings" pitchFamily="2" charset="2"/>
              <a:buChar char="Ø"/>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Focus on IaaS, enable PaaS, and aggregate SaaS; adhere to "Being Integrated".</a:t>
            </a:r>
          </a:p>
          <a:p>
            <a:pPr marL="630238" lvl="2" indent="-173038">
              <a:lnSpc>
                <a:spcPct val="150000"/>
              </a:lnSpc>
              <a:buClr>
                <a:schemeClr val="tx2"/>
              </a:buClr>
              <a:buSzPct val="60000"/>
              <a:buFont typeface="Wingdings" pitchFamily="2" charset="2"/>
              <a:buChar char="Ø"/>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Never monetize data in the enterprise market; data belongs to customers.</a:t>
            </a:r>
          </a:p>
          <a:p>
            <a:pPr marL="630238" lvl="2" indent="-173038">
              <a:lnSpc>
                <a:spcPct val="150000"/>
              </a:lnSpc>
              <a:buClr>
                <a:schemeClr val="tx2"/>
              </a:buClr>
              <a:buSzPct val="60000"/>
              <a:buFont typeface="Wingdings" pitchFamily="2" charset="2"/>
              <a:buChar char="Ø"/>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Position working with carriers as our first choice when providing enterprise cloud services.</a:t>
            </a:r>
          </a:p>
          <a:p>
            <a:pPr marL="0" lvl="1">
              <a:lnSpc>
                <a:spcPct val="150000"/>
              </a:lnSpc>
              <a:buClr>
                <a:schemeClr val="tx2"/>
              </a:buClr>
              <a:buSzPct val="100000"/>
              <a:defRPr/>
            </a:pPr>
            <a:r>
              <a:rPr lang="en-US" altLang="zh-CN" sz="1600" dirty="0">
                <a:latin typeface="Arial" panose="020B0604020202020204" pitchFamily="34" charset="0"/>
                <a:ea typeface="微软雅黑" panose="020B0503020204020204" pitchFamily="34" charset="-122"/>
                <a:cs typeface="Arial" panose="020B0604020202020204" pitchFamily="34" charset="0"/>
              </a:rPr>
              <a:t>Unique advantages:</a:t>
            </a:r>
          </a:p>
          <a:p>
            <a:pPr marL="630238" lvl="2" indent="-173038">
              <a:lnSpc>
                <a:spcPct val="150000"/>
              </a:lnSpc>
              <a:buFont typeface="Wingdings" pitchFamily="2" charset="2"/>
              <a:buChar char="ü"/>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Technology accumulation based on core technologies developed in-house.</a:t>
            </a:r>
          </a:p>
          <a:p>
            <a:pPr marL="630238" lvl="2" indent="-173038">
              <a:lnSpc>
                <a:spcPct val="150000"/>
              </a:lnSpc>
              <a:buFont typeface="Wingdings" pitchFamily="2" charset="2"/>
              <a:buChar char="ü"/>
              <a:defRPr/>
            </a:pPr>
            <a:r>
              <a:rPr lang="en-US" altLang="zh-CN" sz="1400" dirty="0">
                <a:latin typeface="Arial" panose="020B0604020202020204" pitchFamily="34" charset="0"/>
                <a:ea typeface="微软雅黑" panose="020B0503020204020204" pitchFamily="34" charset="-122"/>
                <a:cs typeface="Arial" panose="020B0604020202020204" pitchFamily="34" charset="0"/>
              </a:rPr>
              <a:t> Open hybrid cloud support using compatible OpenStack architecture.</a:t>
            </a:r>
          </a:p>
        </p:txBody>
      </p:sp>
      <p:grpSp>
        <p:nvGrpSpPr>
          <p:cNvPr id="4" name="组合 3"/>
          <p:cNvGrpSpPr/>
          <p:nvPr/>
        </p:nvGrpSpPr>
        <p:grpSpPr>
          <a:xfrm>
            <a:off x="698500" y="1488403"/>
            <a:ext cx="4928858" cy="3999363"/>
            <a:chOff x="699433" y="1585891"/>
            <a:chExt cx="5228328" cy="4242359"/>
          </a:xfrm>
        </p:grpSpPr>
        <p:sp>
          <p:nvSpPr>
            <p:cNvPr id="5" name="圆角矩形 4"/>
            <p:cNvSpPr/>
            <p:nvPr/>
          </p:nvSpPr>
          <p:spPr bwMode="auto">
            <a:xfrm>
              <a:off x="714460" y="3069373"/>
              <a:ext cx="5142065" cy="986562"/>
            </a:xfrm>
            <a:prstGeom prst="roundRect">
              <a:avLst>
                <a:gd name="adj" fmla="val 9479"/>
              </a:avLst>
            </a:prstGeom>
            <a:noFill/>
            <a:ln w="28575" cap="flat" cmpd="sng" algn="ctr">
              <a:solidFill>
                <a:srgbClr val="71D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微软雅黑" pitchFamily="34" charset="-122"/>
                <a:cs typeface="Arial" panose="020B0604020202020204" pitchFamily="34" charset="0"/>
              </a:endParaRPr>
            </a:p>
          </p:txBody>
        </p:sp>
        <p:sp>
          <p:nvSpPr>
            <p:cNvPr id="6" name="圆角矩形 5"/>
            <p:cNvSpPr/>
            <p:nvPr/>
          </p:nvSpPr>
          <p:spPr bwMode="auto">
            <a:xfrm>
              <a:off x="699433" y="4250665"/>
              <a:ext cx="5142065" cy="1577585"/>
            </a:xfrm>
            <a:prstGeom prst="roundRect">
              <a:avLst>
                <a:gd name="adj" fmla="val 5001"/>
              </a:avLst>
            </a:prstGeom>
            <a:noFill/>
            <a:ln w="28575"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b="1">
                <a:latin typeface="Arial" panose="020B0604020202020204" pitchFamily="34" charset="0"/>
                <a:ea typeface="微软雅黑" pitchFamily="34" charset="-122"/>
                <a:cs typeface="Arial" panose="020B0604020202020204" pitchFamily="34" charset="0"/>
              </a:endParaRPr>
            </a:p>
          </p:txBody>
        </p:sp>
        <p:sp>
          <p:nvSpPr>
            <p:cNvPr id="7" name="圆角矩形 6"/>
            <p:cNvSpPr/>
            <p:nvPr/>
          </p:nvSpPr>
          <p:spPr bwMode="auto">
            <a:xfrm>
              <a:off x="4189216" y="1603066"/>
              <a:ext cx="1669624" cy="1254201"/>
            </a:xfrm>
            <a:prstGeom prst="roundRect">
              <a:avLst>
                <a:gd name="adj" fmla="val 4345"/>
              </a:avLst>
            </a:prstGeom>
            <a:noFill/>
            <a:ln w="28575"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600">
                <a:latin typeface="Arial" panose="020B0604020202020204" pitchFamily="34" charset="0"/>
                <a:ea typeface="微软雅黑" pitchFamily="34" charset="-122"/>
                <a:cs typeface="Arial" panose="020B0604020202020204" pitchFamily="34" charset="0"/>
              </a:endParaRPr>
            </a:p>
          </p:txBody>
        </p:sp>
        <p:sp>
          <p:nvSpPr>
            <p:cNvPr id="8" name="圆角矩形 7"/>
            <p:cNvSpPr/>
            <p:nvPr/>
          </p:nvSpPr>
          <p:spPr bwMode="auto">
            <a:xfrm>
              <a:off x="2465986" y="1600918"/>
              <a:ext cx="1677816" cy="1254201"/>
            </a:xfrm>
            <a:prstGeom prst="roundRect">
              <a:avLst>
                <a:gd name="adj" fmla="val 4345"/>
              </a:avLst>
            </a:prstGeom>
            <a:noFill/>
            <a:ln w="28575"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600">
                <a:latin typeface="Arial" panose="020B0604020202020204" pitchFamily="34" charset="0"/>
                <a:ea typeface="微软雅黑" pitchFamily="34" charset="-122"/>
                <a:cs typeface="Arial" panose="020B0604020202020204" pitchFamily="34" charset="0"/>
              </a:endParaRPr>
            </a:p>
          </p:txBody>
        </p:sp>
        <p:sp>
          <p:nvSpPr>
            <p:cNvPr id="9" name="圆角矩形 8"/>
            <p:cNvSpPr/>
            <p:nvPr/>
          </p:nvSpPr>
          <p:spPr bwMode="auto">
            <a:xfrm>
              <a:off x="716603" y="1585891"/>
              <a:ext cx="1684989" cy="1254201"/>
            </a:xfrm>
            <a:prstGeom prst="roundRect">
              <a:avLst>
                <a:gd name="adj" fmla="val 4345"/>
              </a:avLst>
            </a:prstGeom>
            <a:noFill/>
            <a:ln w="28575"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600">
                <a:latin typeface="Arial" panose="020B0604020202020204" pitchFamily="34" charset="0"/>
                <a:ea typeface="微软雅黑" pitchFamily="34" charset="-122"/>
                <a:cs typeface="Arial" panose="020B0604020202020204" pitchFamily="34" charset="0"/>
              </a:endParaRPr>
            </a:p>
          </p:txBody>
        </p:sp>
        <p:sp>
          <p:nvSpPr>
            <p:cNvPr id="10" name="文本框 9"/>
            <p:cNvSpPr txBox="1"/>
            <p:nvPr/>
          </p:nvSpPr>
          <p:spPr>
            <a:xfrm>
              <a:off x="738949" y="3426920"/>
              <a:ext cx="820148" cy="391772"/>
            </a:xfrm>
            <a:prstGeom prst="rect">
              <a:avLst/>
            </a:prstGeom>
            <a:noFill/>
          </p:spPr>
          <p:txBody>
            <a:bodyPr wrap="square" rtlCol="0">
              <a:spAutoFit/>
            </a:bodyPr>
            <a:lstStyle/>
            <a:p>
              <a:pPr>
                <a:buNone/>
              </a:pPr>
              <a:r>
                <a:rPr lang="en-US" altLang="zh-CN" sz="1800" dirty="0">
                  <a:latin typeface="Arial" panose="020B0604020202020204" pitchFamily="34" charset="0"/>
                  <a:ea typeface="微软雅黑" pitchFamily="34" charset="-122"/>
                  <a:cs typeface="Arial" panose="020B0604020202020204" pitchFamily="34" charset="0"/>
                </a:rPr>
                <a:t>PaaS</a:t>
              </a:r>
              <a:endParaRPr lang="zh-CN" altLang="en-US" sz="1800" dirty="0" err="1">
                <a:latin typeface="Arial" panose="020B0604020202020204" pitchFamily="34" charset="0"/>
                <a:ea typeface="微软雅黑" pitchFamily="34" charset="-122"/>
                <a:cs typeface="Arial" panose="020B0604020202020204" pitchFamily="34" charset="0"/>
              </a:endParaRPr>
            </a:p>
          </p:txBody>
        </p:sp>
        <p:sp>
          <p:nvSpPr>
            <p:cNvPr id="11" name="TextBox 80"/>
            <p:cNvSpPr txBox="1"/>
            <p:nvPr/>
          </p:nvSpPr>
          <p:spPr>
            <a:xfrm>
              <a:off x="723537" y="1662507"/>
              <a:ext cx="1644907" cy="273006"/>
            </a:xfrm>
            <a:prstGeom prst="rect">
              <a:avLst/>
            </a:prstGeom>
            <a:noFill/>
          </p:spPr>
          <p:txBody>
            <a:bodyPr wrap="square" lIns="36000" tIns="36000" rIns="36000" bIns="36000" rtlCol="0">
              <a:spAutoFit/>
            </a:bodyPr>
            <a:lstStyle/>
            <a:p>
              <a:pPr algn="ctr" defTabSz="914400">
                <a:buClr>
                  <a:srgbClr val="1F497D"/>
                </a:buClr>
                <a:buSzPct val="75000"/>
                <a:defRPr/>
              </a:pPr>
              <a:r>
                <a:rPr lang="en-US" altLang="zh-CN" sz="1200" kern="0" dirty="0">
                  <a:latin typeface="Arial" panose="020B0604020202020204" pitchFamily="34" charset="0"/>
                  <a:ea typeface="微软雅黑" pitchFamily="34" charset="-122"/>
                  <a:cs typeface="Arial" panose="020B0604020202020204" pitchFamily="34" charset="0"/>
                </a:rPr>
                <a:t> Internet apps</a:t>
              </a:r>
            </a:p>
          </p:txBody>
        </p:sp>
        <p:sp>
          <p:nvSpPr>
            <p:cNvPr id="12" name="TextBox 83"/>
            <p:cNvSpPr txBox="1"/>
            <p:nvPr/>
          </p:nvSpPr>
          <p:spPr>
            <a:xfrm>
              <a:off x="723537" y="2061917"/>
              <a:ext cx="1678055" cy="615806"/>
            </a:xfrm>
            <a:prstGeom prst="rect">
              <a:avLst/>
            </a:prstGeom>
            <a:noFill/>
          </p:spPr>
          <p:txBody>
            <a:bodyPr wrap="square" lIns="36000" tIns="36000" rIns="36000" bIns="36000" rtlCol="0">
              <a:spAutoFit/>
            </a:bodyPr>
            <a:lstStyle/>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 Games/ video</a:t>
              </a:r>
            </a:p>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 Enterprise websites/ e-business...</a:t>
              </a:r>
            </a:p>
          </p:txBody>
        </p:sp>
        <p:sp>
          <p:nvSpPr>
            <p:cNvPr id="13" name="TextBox 79"/>
            <p:cNvSpPr txBox="1"/>
            <p:nvPr/>
          </p:nvSpPr>
          <p:spPr>
            <a:xfrm>
              <a:off x="2465987" y="1693889"/>
              <a:ext cx="1640080" cy="273006"/>
            </a:xfrm>
            <a:prstGeom prst="rect">
              <a:avLst/>
            </a:prstGeom>
            <a:noFill/>
          </p:spPr>
          <p:txBody>
            <a:bodyPr wrap="square" lIns="36000" tIns="36000" rIns="36000" bIns="36000" rtlCol="0">
              <a:spAutoFit/>
            </a:bodyPr>
            <a:lstStyle/>
            <a:p>
              <a:pPr algn="ctr" defTabSz="914400">
                <a:buClr>
                  <a:srgbClr val="1F497D"/>
                </a:buClr>
                <a:buSzPct val="75000"/>
                <a:defRPr/>
              </a:pPr>
              <a:r>
                <a:rPr lang="en-US" altLang="zh-CN" sz="1200" kern="0" dirty="0">
                  <a:latin typeface="Arial" panose="020B0604020202020204" pitchFamily="34" charset="0"/>
                  <a:ea typeface="微软雅黑" pitchFamily="34" charset="-122"/>
                  <a:cs typeface="Arial" panose="020B0604020202020204" pitchFamily="34" charset="0"/>
                </a:rPr>
                <a:t>Industry apps</a:t>
              </a:r>
            </a:p>
          </p:txBody>
        </p:sp>
        <p:sp>
          <p:nvSpPr>
            <p:cNvPr id="14" name="TextBox 81"/>
            <p:cNvSpPr txBox="1"/>
            <p:nvPr/>
          </p:nvSpPr>
          <p:spPr>
            <a:xfrm>
              <a:off x="2509121" y="1969598"/>
              <a:ext cx="1609821" cy="795370"/>
            </a:xfrm>
            <a:prstGeom prst="rect">
              <a:avLst/>
            </a:prstGeom>
            <a:noFill/>
          </p:spPr>
          <p:txBody>
            <a:bodyPr wrap="square" lIns="36000" tIns="36000" rIns="36000" bIns="36000" rtlCol="0">
              <a:spAutoFit/>
            </a:bodyPr>
            <a:lstStyle/>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E-government/ smart city</a:t>
              </a:r>
            </a:p>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Smart transportation/ media services…</a:t>
              </a:r>
            </a:p>
          </p:txBody>
        </p:sp>
        <p:sp>
          <p:nvSpPr>
            <p:cNvPr id="15" name="TextBox 78"/>
            <p:cNvSpPr txBox="1"/>
            <p:nvPr/>
          </p:nvSpPr>
          <p:spPr>
            <a:xfrm>
              <a:off x="4143114" y="1678080"/>
              <a:ext cx="1698384" cy="273006"/>
            </a:xfrm>
            <a:prstGeom prst="rect">
              <a:avLst/>
            </a:prstGeom>
            <a:noFill/>
          </p:spPr>
          <p:txBody>
            <a:bodyPr wrap="square" lIns="36000" tIns="36000" rIns="36000" bIns="36000" rtlCol="0">
              <a:spAutoFit/>
            </a:bodyPr>
            <a:lstStyle/>
            <a:p>
              <a:pPr algn="ctr" defTabSz="914400">
                <a:buClr>
                  <a:srgbClr val="1F497D"/>
                </a:buClr>
                <a:buSzPct val="75000"/>
                <a:defRPr/>
              </a:pPr>
              <a:r>
                <a:rPr lang="en-US" altLang="zh-CN" sz="1200" kern="0" dirty="0">
                  <a:latin typeface="Arial" panose="020B0604020202020204" pitchFamily="34" charset="0"/>
                  <a:ea typeface="微软雅黑" pitchFamily="34" charset="-122"/>
                  <a:cs typeface="Arial" panose="020B0604020202020204" pitchFamily="34" charset="0"/>
                </a:rPr>
                <a:t>Universal apps</a:t>
              </a:r>
            </a:p>
          </p:txBody>
        </p:sp>
        <p:sp>
          <p:nvSpPr>
            <p:cNvPr id="16" name="TextBox 82"/>
            <p:cNvSpPr txBox="1"/>
            <p:nvPr/>
          </p:nvSpPr>
          <p:spPr>
            <a:xfrm>
              <a:off x="4155671" y="2011446"/>
              <a:ext cx="1772090" cy="615806"/>
            </a:xfrm>
            <a:prstGeom prst="rect">
              <a:avLst/>
            </a:prstGeom>
            <a:noFill/>
          </p:spPr>
          <p:txBody>
            <a:bodyPr wrap="square" lIns="36000" tIns="36000" rIns="36000" bIns="36000" rtlCol="0">
              <a:spAutoFit/>
            </a:bodyPr>
            <a:lstStyle/>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OA/ ERP/CRM</a:t>
              </a:r>
            </a:p>
            <a:p>
              <a:pPr marL="85725" indent="-85725" defTabSz="914400">
                <a:buSzPct val="100000"/>
                <a:buFont typeface="Arial" pitchFamily="34" charset="0"/>
                <a:buChar char="•"/>
                <a:defRPr/>
              </a:pPr>
              <a:r>
                <a:rPr lang="en-US" altLang="zh-CN" sz="1100" kern="0" dirty="0">
                  <a:latin typeface="Arial" panose="020B0604020202020204" pitchFamily="34" charset="0"/>
                  <a:ea typeface="微软雅黑" pitchFamily="34" charset="-122"/>
                  <a:cs typeface="Arial" panose="020B0604020202020204" pitchFamily="34" charset="0"/>
                </a:rPr>
                <a:t>HR/Finance/Enterprise communication…</a:t>
              </a:r>
            </a:p>
          </p:txBody>
        </p:sp>
        <p:sp>
          <p:nvSpPr>
            <p:cNvPr id="17" name="Shape 313"/>
            <p:cNvSpPr/>
            <p:nvPr/>
          </p:nvSpPr>
          <p:spPr>
            <a:xfrm>
              <a:off x="3652621" y="3351794"/>
              <a:ext cx="2118591" cy="556351"/>
            </a:xfrm>
            <a:prstGeom prst="roundRect">
              <a:avLst>
                <a:gd name="adj" fmla="val 15277"/>
              </a:avLst>
            </a:prstGeom>
            <a:solidFill>
              <a:srgbClr val="71DAFF"/>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18" name="圆角矩形 17"/>
            <p:cNvSpPr/>
            <p:nvPr/>
          </p:nvSpPr>
          <p:spPr bwMode="auto">
            <a:xfrm>
              <a:off x="3998218" y="3438894"/>
              <a:ext cx="1648850" cy="33685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pPr>
              <a:r>
                <a:rPr lang="en-US" altLang="zh-CN" sz="1400" dirty="0">
                  <a:latin typeface="Arial" panose="020B0604020202020204" pitchFamily="34" charset="0"/>
                  <a:ea typeface="微软雅黑" pitchFamily="34" charset="-122"/>
                  <a:cs typeface="Arial" panose="020B0604020202020204" pitchFamily="34" charset="0"/>
                </a:rPr>
                <a:t>FusionInsight</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19" name="Shape 313"/>
            <p:cNvSpPr/>
            <p:nvPr/>
          </p:nvSpPr>
          <p:spPr>
            <a:xfrm>
              <a:off x="1551219" y="3349646"/>
              <a:ext cx="2016089" cy="556351"/>
            </a:xfrm>
            <a:prstGeom prst="roundRect">
              <a:avLst>
                <a:gd name="adj" fmla="val 11575"/>
              </a:avLst>
            </a:prstGeom>
            <a:solidFill>
              <a:srgbClr val="71DAFF"/>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20" name="圆角矩形 19"/>
            <p:cNvSpPr/>
            <p:nvPr/>
          </p:nvSpPr>
          <p:spPr bwMode="auto">
            <a:xfrm>
              <a:off x="1948332" y="3436746"/>
              <a:ext cx="1359535" cy="33685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pPr>
              <a:r>
                <a:rPr lang="en-US" altLang="zh-CN" sz="1400" dirty="0">
                  <a:latin typeface="Arial" panose="020B0604020202020204" pitchFamily="34" charset="0"/>
                  <a:ea typeface="微软雅黑" pitchFamily="34" charset="-122"/>
                  <a:cs typeface="Arial" panose="020B0604020202020204" pitchFamily="34" charset="0"/>
                </a:rPr>
                <a:t>FusionStage</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21" name="文本框 20"/>
            <p:cNvSpPr txBox="1"/>
            <p:nvPr/>
          </p:nvSpPr>
          <p:spPr>
            <a:xfrm>
              <a:off x="723922" y="4790985"/>
              <a:ext cx="820148" cy="424420"/>
            </a:xfrm>
            <a:prstGeom prst="rect">
              <a:avLst/>
            </a:prstGeom>
            <a:noFill/>
          </p:spPr>
          <p:txBody>
            <a:bodyPr wrap="square" rtlCol="0">
              <a:spAutoFit/>
            </a:bodyPr>
            <a:lstStyle/>
            <a:p>
              <a:pPr>
                <a:buNone/>
              </a:pPr>
              <a:r>
                <a:rPr lang="en-US" altLang="zh-CN" sz="2000" dirty="0">
                  <a:latin typeface="Arial" panose="020B0604020202020204" pitchFamily="34" charset="0"/>
                  <a:ea typeface="微软雅黑" pitchFamily="34" charset="-122"/>
                  <a:cs typeface="Arial" panose="020B0604020202020204" pitchFamily="34" charset="0"/>
                </a:rPr>
                <a:t>IaaS</a:t>
              </a:r>
              <a:endParaRPr lang="zh-CN" altLang="en-US" sz="2000" dirty="0" err="1">
                <a:latin typeface="Arial" panose="020B0604020202020204" pitchFamily="34" charset="0"/>
                <a:ea typeface="微软雅黑" pitchFamily="34" charset="-122"/>
                <a:cs typeface="Arial" panose="020B0604020202020204" pitchFamily="34" charset="0"/>
              </a:endParaRPr>
            </a:p>
          </p:txBody>
        </p:sp>
        <p:sp>
          <p:nvSpPr>
            <p:cNvPr id="22" name="Shape 313"/>
            <p:cNvSpPr/>
            <p:nvPr/>
          </p:nvSpPr>
          <p:spPr>
            <a:xfrm>
              <a:off x="1499967" y="4390068"/>
              <a:ext cx="4271245" cy="556351"/>
            </a:xfrm>
            <a:prstGeom prst="roundRect">
              <a:avLst>
                <a:gd name="adj" fmla="val 15277"/>
              </a:avLst>
            </a:prstGeom>
            <a:solidFill>
              <a:srgbClr val="00B0F0"/>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23" name="圆角矩形 22"/>
            <p:cNvSpPr/>
            <p:nvPr/>
          </p:nvSpPr>
          <p:spPr bwMode="auto">
            <a:xfrm>
              <a:off x="2100732" y="4477789"/>
              <a:ext cx="2953908" cy="33685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buClr>
                  <a:srgbClr val="CC9900"/>
                </a:buClr>
              </a:pPr>
              <a:r>
                <a:rPr lang="en-US" altLang="zh-CN" sz="1400" dirty="0">
                  <a:latin typeface="Arial" panose="020B0604020202020204" pitchFamily="34" charset="0"/>
                  <a:ea typeface="微软雅黑" pitchFamily="34" charset="-122"/>
                  <a:cs typeface="Arial" panose="020B0604020202020204" pitchFamily="34" charset="0"/>
                </a:rPr>
                <a:t>FusionSphere</a:t>
              </a:r>
              <a:endParaRPr lang="zh-CN" altLang="en-US" sz="1400" dirty="0">
                <a:latin typeface="Arial" panose="020B0604020202020204" pitchFamily="34" charset="0"/>
                <a:ea typeface="微软雅黑" pitchFamily="34" charset="-122"/>
                <a:cs typeface="Arial" panose="020B0604020202020204" pitchFamily="34" charset="0"/>
              </a:endParaRPr>
            </a:p>
          </p:txBody>
        </p:sp>
        <p:sp>
          <p:nvSpPr>
            <p:cNvPr id="24" name="Shape 313"/>
            <p:cNvSpPr/>
            <p:nvPr/>
          </p:nvSpPr>
          <p:spPr>
            <a:xfrm>
              <a:off x="1499348" y="5109159"/>
              <a:ext cx="1353003" cy="556351"/>
            </a:xfrm>
            <a:prstGeom prst="roundRect">
              <a:avLst>
                <a:gd name="adj" fmla="val 15277"/>
              </a:avLst>
            </a:prstGeom>
            <a:solidFill>
              <a:srgbClr val="00B0F0"/>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25" name="Shape 313"/>
            <p:cNvSpPr/>
            <p:nvPr/>
          </p:nvSpPr>
          <p:spPr>
            <a:xfrm>
              <a:off x="2913874" y="5107011"/>
              <a:ext cx="1353003" cy="556351"/>
            </a:xfrm>
            <a:prstGeom prst="roundRect">
              <a:avLst>
                <a:gd name="adj" fmla="val 15277"/>
              </a:avLst>
            </a:prstGeom>
            <a:solidFill>
              <a:srgbClr val="00B0F0"/>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26" name="Shape 313"/>
            <p:cNvSpPr/>
            <p:nvPr/>
          </p:nvSpPr>
          <p:spPr>
            <a:xfrm>
              <a:off x="4304795" y="5107011"/>
              <a:ext cx="1466417" cy="556351"/>
            </a:xfrm>
            <a:prstGeom prst="roundRect">
              <a:avLst>
                <a:gd name="adj" fmla="val 15277"/>
              </a:avLst>
            </a:prstGeom>
            <a:solidFill>
              <a:srgbClr val="00B0F0"/>
            </a:solidFill>
            <a:ln w="12700" cap="flat">
              <a:noFill/>
              <a:miter lim="400000"/>
            </a:ln>
            <a:effectLst/>
          </p:spPr>
          <p:txBody>
            <a:bodyPr wrap="square" lIns="17638" tIns="17638" rIns="17638" bIns="17638" numCol="1" anchor="ctr">
              <a:noAutofit/>
            </a:bodyPr>
            <a:lstStyle/>
            <a:p>
              <a:pPr defTabSz="1075684">
                <a:defRPr sz="5500">
                  <a:solidFill>
                    <a:srgbClr val="FFFFFF"/>
                  </a:solidFill>
                  <a:latin typeface="Calibri"/>
                  <a:ea typeface="Calibri"/>
                  <a:cs typeface="Calibri"/>
                  <a:sym typeface="Calibri"/>
                </a:defRPr>
              </a:pPr>
              <a:endParaRPr dirty="0">
                <a:latin typeface="Arial" panose="020B0604020202020204" pitchFamily="34" charset="0"/>
                <a:ea typeface="微软雅黑" pitchFamily="34" charset="-122"/>
                <a:cs typeface="Arial" panose="020B0604020202020204" pitchFamily="34" charset="0"/>
              </a:endParaRPr>
            </a:p>
          </p:txBody>
        </p:sp>
        <p:sp>
          <p:nvSpPr>
            <p:cNvPr id="27" name="圆角矩形 26"/>
            <p:cNvSpPr/>
            <p:nvPr/>
          </p:nvSpPr>
          <p:spPr bwMode="auto">
            <a:xfrm>
              <a:off x="1500641" y="5212385"/>
              <a:ext cx="1244281" cy="37334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buClr>
                  <a:srgbClr val="CC9900"/>
                </a:buClr>
              </a:pPr>
              <a:r>
                <a:rPr lang="en-US" altLang="zh-CN" sz="1200" dirty="0">
                  <a:latin typeface="Arial" panose="020B0604020202020204" pitchFamily="34" charset="0"/>
                  <a:ea typeface="微软雅黑" pitchFamily="34" charset="-122"/>
                  <a:cs typeface="Arial" panose="020B0604020202020204" pitchFamily="34" charset="0"/>
                </a:rPr>
                <a:t>Servers</a:t>
              </a:r>
              <a:endParaRPr lang="zh-CN" altLang="en-US" sz="1200" dirty="0">
                <a:latin typeface="Arial" panose="020B0604020202020204" pitchFamily="34" charset="0"/>
                <a:ea typeface="微软雅黑" pitchFamily="34" charset="-122"/>
                <a:cs typeface="Arial" panose="020B0604020202020204" pitchFamily="34" charset="0"/>
              </a:endParaRPr>
            </a:p>
          </p:txBody>
        </p:sp>
        <p:sp>
          <p:nvSpPr>
            <p:cNvPr id="28" name="圆角矩形 27"/>
            <p:cNvSpPr/>
            <p:nvPr/>
          </p:nvSpPr>
          <p:spPr bwMode="auto">
            <a:xfrm>
              <a:off x="2901654" y="5212385"/>
              <a:ext cx="1244281" cy="37334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buClr>
                  <a:srgbClr val="CC9900"/>
                </a:buClr>
              </a:pPr>
              <a:r>
                <a:rPr lang="en-US" altLang="zh-CN" sz="1200" dirty="0">
                  <a:latin typeface="Arial" panose="020B0604020202020204" pitchFamily="34" charset="0"/>
                  <a:ea typeface="微软雅黑" pitchFamily="34" charset="-122"/>
                  <a:cs typeface="Arial" panose="020B0604020202020204" pitchFamily="34" charset="0"/>
                </a:rPr>
                <a:t>Storage</a:t>
              </a:r>
              <a:endParaRPr lang="zh-CN" altLang="en-US" sz="1200" dirty="0">
                <a:latin typeface="Arial" panose="020B0604020202020204" pitchFamily="34" charset="0"/>
                <a:ea typeface="微软雅黑" pitchFamily="34" charset="-122"/>
                <a:cs typeface="Arial" panose="020B0604020202020204" pitchFamily="34" charset="0"/>
              </a:endParaRPr>
            </a:p>
          </p:txBody>
        </p:sp>
        <p:sp>
          <p:nvSpPr>
            <p:cNvPr id="29" name="圆角矩形 28"/>
            <p:cNvSpPr/>
            <p:nvPr/>
          </p:nvSpPr>
          <p:spPr bwMode="auto">
            <a:xfrm>
              <a:off x="4337167" y="5143162"/>
              <a:ext cx="1434045" cy="37334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buClr>
                  <a:srgbClr val="CC9900"/>
                </a:buClr>
              </a:pPr>
              <a:r>
                <a:rPr lang="en-US" altLang="zh-CN" sz="1200" dirty="0">
                  <a:latin typeface="Arial" panose="020B0604020202020204" pitchFamily="34" charset="0"/>
                  <a:ea typeface="微软雅黑" pitchFamily="34" charset="-122"/>
                  <a:cs typeface="Arial" panose="020B0604020202020204" pitchFamily="34" charset="0"/>
                </a:rPr>
                <a:t>Data center networks</a:t>
              </a:r>
              <a:endParaRPr lang="zh-CN" altLang="en-US" sz="1200" dirty="0">
                <a:latin typeface="Arial" panose="020B0604020202020204" pitchFamily="34" charset="0"/>
                <a:ea typeface="微软雅黑" pitchFamily="34" charset="-122"/>
                <a:cs typeface="Arial" panose="020B0604020202020204" pitchFamily="34" charset="0"/>
              </a:endParaRPr>
            </a:p>
          </p:txBody>
        </p:sp>
      </p:grpSp>
    </p:spTree>
    <p:extLst>
      <p:ext uri="{BB962C8B-B14F-4D97-AF65-F5344CB8AC3E}">
        <p14:creationId xmlns:p14="http://schemas.microsoft.com/office/powerpoint/2010/main" val="16408066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a:themeElements>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3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3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3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3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3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3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3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3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3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21504</TotalTime>
  <Words>2761</Words>
  <Application>Microsoft Macintosh PowerPoint</Application>
  <PresentationFormat>Custom</PresentationFormat>
  <Paragraphs>572</Paragraphs>
  <Slides>19</Slides>
  <Notes>12</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封面01</vt:lpstr>
      <vt:lpstr>内容Copytext </vt:lpstr>
      <vt:lpstr>Thank you</vt:lpstr>
      <vt:lpstr>华为VI主题16x9</vt:lpstr>
      <vt:lpstr>1_华为VI主题16x9</vt:lpstr>
      <vt:lpstr>12_主题1</vt:lpstr>
      <vt:lpstr>2_华为VI主题16x9</vt:lpstr>
      <vt:lpstr>3_华为VI主题16x9</vt:lpstr>
      <vt:lpstr>7_default</vt:lpstr>
      <vt:lpstr>HUAWEI  Company Overview</vt:lpstr>
      <vt:lpstr>PowerPoint Presentation</vt:lpstr>
      <vt:lpstr>Huawei at a Glance</vt:lpstr>
      <vt:lpstr>PowerPoint Presentation</vt:lpstr>
      <vt:lpstr>PowerPoint Presentation</vt:lpstr>
      <vt:lpstr>PowerPoint Presentation</vt:lpstr>
      <vt:lpstr>PowerPoint Presentation</vt:lpstr>
      <vt:lpstr>Global Partners</vt:lpstr>
      <vt:lpstr>PowerPoint Presentation</vt:lpstr>
      <vt:lpstr>PowerPoint Presentation</vt:lpstr>
      <vt:lpstr>Huawei Big Data Platform Architecture</vt:lpstr>
      <vt:lpstr>Huawei Builds Up Professional R&amp;D Teams Globally</vt:lpstr>
      <vt:lpstr>Euler : Core Software Infrastructure of “Device--Pipe--Cloud” </vt:lpstr>
      <vt:lpstr>Gauss DB - Multiple database systems covers all industries</vt:lpstr>
      <vt:lpstr>Gauss DB - Multiple database systems covers all industries</vt:lpstr>
      <vt:lpstr>DPC Lab: Distributed parallel computing speed “Large-Scale" business innovation</vt:lpstr>
      <vt:lpstr>Software Open Source Competency Center of CSI</vt:lpstr>
      <vt:lpstr>Huawei's Contributions to the Hadoop Community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Jingjing Wang</cp:lastModifiedBy>
  <cp:revision>121</cp:revision>
  <dcterms:created xsi:type="dcterms:W3CDTF">2014-09-24T01:01:53Z</dcterms:created>
  <dcterms:modified xsi:type="dcterms:W3CDTF">2016-12-06T06:44:54Z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(4)COIrin0nJqQwleFry9GjEmxxQ/qirchjolrMkz1xkkMJwjMrTgl6e4pGRKo9A5ZsSfM/k/YG
YKJVO/LtvsNI9lE35JwFRXgW6njVVPxJDFJ7TqZKLHr2M3l4r+43F9g8wMGQ7b1dkdhmJsT+
58s60KU1+6SaPyO3unxOT+1r0jqIS0A43gf+2iYm+RopA91elUQolRGpjatH7gVpsZUD58HI
3cRlnBsUtvPl1JahtU</vt:lpwstr>
  </property>
  <property fmtid="{D5CDD505-2E9C-101B-9397-08002B2CF9AE}" pid="3" name="_new_ms_pID_725431">
    <vt:lpwstr>4CILZ5+jizdP20LGAe+/emUXtNCgGqyTDkQFh4LFidAtuY/6VWPmNO
ZFIRr0pBoeN/1ft5TdcPY5XqttFBlUN8RgJD7wFeliU4pNzg/ZSkgr5U603NQlfH9OmDDTqB
kceDgh5tqpXWYVK9hIw0Vch3fD6PAABBOzIR8XHAWdWVxw13Hse6hw6fXEpOFLT58byawLRV
y1X3gzfLcv2rQxiW4yghJMFjk1Kg/ZJA8NQ9</vt:lpwstr>
  </property>
  <property fmtid="{D5CDD505-2E9C-101B-9397-08002B2CF9AE}" pid="4" name="_new_ms_pID_725432">
    <vt:lpwstr>8L7qtDrIEK0uSoEB3SsYZ0R+BoRpP3vdMtoe
Afe4hpwXgiq/9WqOfnmAYuACm8bBXkxnSY9PFQUdCbYJbKIaXc0WWbCxxYz9b+nQLlgbtfXJ
pjBJfySKLvT3JUv/iHPe5um7IosHuvtgkYvPUg9U9xamwSaAqzNhRDkZkIdPLIfDbttGVRhN
HqW9i4iXTznBWmOv/zO8jSNSSumhSXfSAOk01aYRGfxVewpQjdpORw</vt:lpwstr>
  </property>
  <property fmtid="{D5CDD505-2E9C-101B-9397-08002B2CF9AE}" pid="5" name="_new_ms_pID_725433">
    <vt:lpwstr>4bYltX/vWQRh2JLnFQ
BmQe6LqPRPcVB7qhaA2VBWNo3R58LrliT4xLJwrK95BQss5a</vt:lpwstr>
  </property>
  <property fmtid="{D5CDD505-2E9C-101B-9397-08002B2CF9AE}" pid="6" name="_2015_ms_pID_725343">
    <vt:lpwstr>(3)OjomKpzU6AEQ24n9Xzelkql8L4WeGq0ZIYPqqgwj5eRSKbZYwoWzesplrvq3046c4aj1qIiU
ntMY6zmqnKz5R9UBv5oGVmGevfK6gJxOw50dKskgp6e/pVU689zZ9pdTNddnl9Rjqv5dwMbK
EuENqt8QDy2AFnWTVABQQVhIy34kM1d4As2D4V+QRI7yGdE3zJKDR+0JTh3USKkd2pVWsXOZ
9VfLUqYARqZag/88YE</vt:lpwstr>
  </property>
  <property fmtid="{D5CDD505-2E9C-101B-9397-08002B2CF9AE}" pid="7" name="_2015_ms_pID_7253431">
    <vt:lpwstr>UxucOK4UuyNas802DZQI2n9TUskI5cKRWqpzjvMBdN4kWidNKMKj5o
zLlOx8nswEXVwH+cbpXXBtW0O21QjasopweOc0Hoh/X9026wTyBEX6O4e+cR8eycKn0DY4et
bkUolsvROT1sABZnfE2sMWXyaOh+YL83eqOau939x7y0ePeiLmsyA5F+FgI0VAD8ZSgqVvqr
IMCl0fbibjjO2ZOkDoB3WOE9OzXCzBh/57Yh</vt:lpwstr>
  </property>
  <property fmtid="{D5CDD505-2E9C-101B-9397-08002B2CF9AE}" pid="8" name="_2015_ms_pID_7253432">
    <vt:lpwstr>plssjXPYqE65RkV1TSLbYtwWuZnqKRdvjYaZ
4yyweCDR9PHvelJ7znriJEmBvQQ+LQ==</vt:lpwstr>
  </property>
  <property fmtid="{D5CDD505-2E9C-101B-9397-08002B2CF9AE}" pid="9" name="_readonly">
    <vt:lpwstr/>
  </property>
  <property fmtid="{D5CDD505-2E9C-101B-9397-08002B2CF9AE}" pid="10" name="_change">
    <vt:lpwstr/>
  </property>
  <property fmtid="{D5CDD505-2E9C-101B-9397-08002B2CF9AE}" pid="11" name="_full-control">
    <vt:lpwstr/>
  </property>
  <property fmtid="{D5CDD505-2E9C-101B-9397-08002B2CF9AE}" pid="12" name="sflag">
    <vt:lpwstr>1479764362</vt:lpwstr>
  </property>
</Properties>
</file>